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6"/>
  </p:notesMasterIdLst>
  <p:sldIdLst>
    <p:sldId id="260" r:id="rId2"/>
    <p:sldId id="257" r:id="rId3"/>
    <p:sldId id="261" r:id="rId4"/>
    <p:sldId id="389" r:id="rId5"/>
    <p:sldId id="263" r:id="rId6"/>
    <p:sldId id="364" r:id="rId7"/>
    <p:sldId id="378" r:id="rId8"/>
    <p:sldId id="365" r:id="rId9"/>
    <p:sldId id="363" r:id="rId10"/>
    <p:sldId id="275" r:id="rId11"/>
    <p:sldId id="366" r:id="rId12"/>
    <p:sldId id="384" r:id="rId13"/>
    <p:sldId id="367" r:id="rId14"/>
    <p:sldId id="383" r:id="rId15"/>
    <p:sldId id="381" r:id="rId16"/>
    <p:sldId id="382" r:id="rId17"/>
    <p:sldId id="385" r:id="rId18"/>
    <p:sldId id="368" r:id="rId19"/>
    <p:sldId id="379" r:id="rId20"/>
    <p:sldId id="370" r:id="rId21"/>
    <p:sldId id="380" r:id="rId22"/>
    <p:sldId id="386" r:id="rId23"/>
    <p:sldId id="371" r:id="rId24"/>
    <p:sldId id="376" r:id="rId25"/>
    <p:sldId id="377" r:id="rId26"/>
    <p:sldId id="372" r:id="rId27"/>
    <p:sldId id="387" r:id="rId28"/>
    <p:sldId id="391" r:id="rId29"/>
    <p:sldId id="392" r:id="rId30"/>
    <p:sldId id="393" r:id="rId31"/>
    <p:sldId id="413" r:id="rId32"/>
    <p:sldId id="410" r:id="rId33"/>
    <p:sldId id="417" r:id="rId34"/>
    <p:sldId id="418" r:id="rId35"/>
    <p:sldId id="419" r:id="rId36"/>
    <p:sldId id="416" r:id="rId37"/>
    <p:sldId id="411" r:id="rId38"/>
    <p:sldId id="414" r:id="rId39"/>
    <p:sldId id="415" r:id="rId40"/>
    <p:sldId id="420" r:id="rId41"/>
    <p:sldId id="421" r:id="rId42"/>
    <p:sldId id="422" r:id="rId43"/>
    <p:sldId id="442" r:id="rId44"/>
    <p:sldId id="423" r:id="rId45"/>
    <p:sldId id="424" r:id="rId46"/>
    <p:sldId id="425" r:id="rId47"/>
    <p:sldId id="426" r:id="rId48"/>
    <p:sldId id="427" r:id="rId49"/>
    <p:sldId id="428" r:id="rId50"/>
    <p:sldId id="429" r:id="rId51"/>
    <p:sldId id="430" r:id="rId52"/>
    <p:sldId id="431" r:id="rId53"/>
    <p:sldId id="432" r:id="rId54"/>
    <p:sldId id="433" r:id="rId55"/>
    <p:sldId id="434" r:id="rId56"/>
    <p:sldId id="435" r:id="rId57"/>
    <p:sldId id="436" r:id="rId58"/>
    <p:sldId id="437" r:id="rId59"/>
    <p:sldId id="438" r:id="rId60"/>
    <p:sldId id="439" r:id="rId61"/>
    <p:sldId id="494" r:id="rId62"/>
    <p:sldId id="495" r:id="rId63"/>
    <p:sldId id="496" r:id="rId64"/>
    <p:sldId id="497" r:id="rId65"/>
    <p:sldId id="498" r:id="rId66"/>
    <p:sldId id="499" r:id="rId67"/>
    <p:sldId id="500" r:id="rId68"/>
    <p:sldId id="501" r:id="rId69"/>
    <p:sldId id="502" r:id="rId70"/>
    <p:sldId id="503" r:id="rId71"/>
    <p:sldId id="476" r:id="rId72"/>
    <p:sldId id="453" r:id="rId73"/>
    <p:sldId id="478" r:id="rId74"/>
    <p:sldId id="479" r:id="rId75"/>
    <p:sldId id="440" r:id="rId76"/>
    <p:sldId id="441" r:id="rId77"/>
    <p:sldId id="443" r:id="rId78"/>
    <p:sldId id="444" r:id="rId79"/>
    <p:sldId id="449" r:id="rId80"/>
    <p:sldId id="445" r:id="rId81"/>
    <p:sldId id="446" r:id="rId82"/>
    <p:sldId id="475" r:id="rId83"/>
    <p:sldId id="447" r:id="rId84"/>
    <p:sldId id="448" r:id="rId85"/>
    <p:sldId id="452" r:id="rId86"/>
    <p:sldId id="468" r:id="rId87"/>
    <p:sldId id="450" r:id="rId88"/>
    <p:sldId id="451" r:id="rId89"/>
    <p:sldId id="455" r:id="rId90"/>
    <p:sldId id="469" r:id="rId91"/>
    <p:sldId id="470" r:id="rId92"/>
    <p:sldId id="456" r:id="rId93"/>
    <p:sldId id="457" r:id="rId94"/>
    <p:sldId id="473" r:id="rId95"/>
    <p:sldId id="474" r:id="rId96"/>
    <p:sldId id="458" r:id="rId97"/>
    <p:sldId id="471" r:id="rId98"/>
    <p:sldId id="472" r:id="rId99"/>
    <p:sldId id="459" r:id="rId100"/>
    <p:sldId id="460" r:id="rId101"/>
    <p:sldId id="490" r:id="rId102"/>
    <p:sldId id="462" r:id="rId103"/>
    <p:sldId id="463" r:id="rId104"/>
    <p:sldId id="492" r:id="rId105"/>
    <p:sldId id="465" r:id="rId106"/>
    <p:sldId id="466" r:id="rId107"/>
    <p:sldId id="493" r:id="rId108"/>
    <p:sldId id="467" r:id="rId109"/>
    <p:sldId id="477" r:id="rId110"/>
    <p:sldId id="480" r:id="rId111"/>
    <p:sldId id="491" r:id="rId112"/>
    <p:sldId id="454" r:id="rId113"/>
    <p:sldId id="481" r:id="rId114"/>
    <p:sldId id="482" r:id="rId115"/>
    <p:sldId id="484" r:id="rId116"/>
    <p:sldId id="485" r:id="rId117"/>
    <p:sldId id="486" r:id="rId118"/>
    <p:sldId id="487" r:id="rId119"/>
    <p:sldId id="488" r:id="rId120"/>
    <p:sldId id="489" r:id="rId121"/>
    <p:sldId id="483" r:id="rId122"/>
    <p:sldId id="303" r:id="rId123"/>
    <p:sldId id="285" r:id="rId124"/>
    <p:sldId id="286" r:id="rId125"/>
  </p:sldIdLst>
  <p:sldSz cx="9144000" cy="6858000" type="screen4x3"/>
  <p:notesSz cx="6858000" cy="9144000"/>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66"/>
    <a:srgbClr val="10114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010" autoAdjust="0"/>
    <p:restoredTop sz="94660"/>
  </p:normalViewPr>
  <p:slideViewPr>
    <p:cSldViewPr showGuides="1">
      <p:cViewPr varScale="1">
        <p:scale>
          <a:sx n="81" d="100"/>
          <a:sy n="81" d="100"/>
        </p:scale>
        <p:origin x="1296" y="48"/>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notesViewPr>
    <p:cSldViewPr showGuides="1">
      <p:cViewPr varScale="1">
        <p:scale>
          <a:sx n="52" d="100"/>
          <a:sy n="52" d="100"/>
        </p:scale>
        <p:origin x="2862" y="72"/>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viewProps" Target="view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theme" Target="theme/theme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tableStyles" Target="tableStyle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0-19T12:13:06.260"/>
    </inkml:context>
    <inkml:brush xml:id="br0">
      <inkml:brushProperty name="width" value="0.05" units="cm"/>
      <inkml:brushProperty name="height" value="0.05" units="cm"/>
      <inkml:brushProperty name="color" value="#E71224"/>
      <inkml:brushProperty name="ignorePressure" value="1"/>
    </inkml:brush>
  </inkml:definitions>
  <inkml:trace contextRef="#ctx0" brushRef="#br0">0 1,'192'29,"-160"-23,1-1,-1-1,1-2,0-1,0-2,7-1,41 0,-77 2,-2-1,0 0,-1 0,1 0,0 0,-1 1,1-1,0 1,0-1,0 1,-1 0,1-1,0 1,0 0,0 0,0 1,0-1,0 0,-1 1,1-1,0 1,0-1,-1 1,1 0,0 0,-1 0,1 0,0 0,-1 0,0 0,1 0,-1 1,0-1,1 0,-1 1,0-1,0 1,0 0,0-1,-1 1,1 0,0 0,-1-1,1 1,-1 0,1 0,-1 0,0 0,0-1,0 1,0 0,0 0,0 0,-1 0,-49 93,40-71,-1-1,-2 0,0-1,-2-1,0 0,-10 9,-38 32,53-54</inkml:trace>
  <inkml:trace contextRef="#ctx0" brushRef="#br0" timeOffset="662.19">190 276,'2'-3,"0"0,0 0,0 1,0-1,1 1,-1-1,1 1,0 0,0 0,0 0,0 0,0 1,0-1,0 1,0 0,0 0,1 0,-1 0,0 1,3-1,133-18,64 11,-185 9</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0-19T12:13:09.317"/>
    </inkml:context>
    <inkml:brush xml:id="br0">
      <inkml:brushProperty name="width" value="0.05" units="cm"/>
      <inkml:brushProperty name="height" value="0.05" units="cm"/>
      <inkml:brushProperty name="color" value="#E71224"/>
      <inkml:brushProperty name="ignorePressure" value="1"/>
    </inkml:brush>
  </inkml:definitions>
  <inkml:trace contextRef="#ctx0" brushRef="#br0">0 1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3BB1761-E509-4D84-831C-DBF7C2F8A633}"/>
              </a:ext>
            </a:extLst>
          </p:cNvPr>
          <p:cNvSpPr>
            <a:spLocks noGrp="1"/>
          </p:cNvSpPr>
          <p:nvPr>
            <p:ph type="hdr" sz="quarter"/>
          </p:nvPr>
        </p:nvSpPr>
        <p:spPr>
          <a:xfrm>
            <a:off x="0" y="0"/>
            <a:ext cx="2971800" cy="458788"/>
          </a:xfrm>
          <a:prstGeom prst="rect">
            <a:avLst/>
          </a:prstGeom>
        </p:spPr>
        <p:txBody>
          <a:bodyPr vert="horz" lIns="91432" tIns="45716" rIns="91432" bIns="45716" rtlCol="0"/>
          <a:lstStyle>
            <a:lvl1pPr algn="l" eaLnBrk="1" hangingPunct="1">
              <a:defRPr sz="1200"/>
            </a:lvl1pPr>
          </a:lstStyle>
          <a:p>
            <a:pPr>
              <a:defRPr/>
            </a:pPr>
            <a:endParaRPr lang="en-IN"/>
          </a:p>
        </p:txBody>
      </p:sp>
      <p:sp>
        <p:nvSpPr>
          <p:cNvPr id="3" name="Date Placeholder 2">
            <a:extLst>
              <a:ext uri="{FF2B5EF4-FFF2-40B4-BE49-F238E27FC236}">
                <a16:creationId xmlns:a16="http://schemas.microsoft.com/office/drawing/2014/main" id="{3577FA72-1A55-48C6-B361-D27408AF254A}"/>
              </a:ext>
            </a:extLst>
          </p:cNvPr>
          <p:cNvSpPr>
            <a:spLocks noGrp="1"/>
          </p:cNvSpPr>
          <p:nvPr>
            <p:ph type="dt" idx="1"/>
          </p:nvPr>
        </p:nvSpPr>
        <p:spPr>
          <a:xfrm>
            <a:off x="3884613" y="0"/>
            <a:ext cx="2971800" cy="458788"/>
          </a:xfrm>
          <a:prstGeom prst="rect">
            <a:avLst/>
          </a:prstGeom>
        </p:spPr>
        <p:txBody>
          <a:bodyPr vert="horz" lIns="91432" tIns="45716" rIns="91432" bIns="45716" rtlCol="0"/>
          <a:lstStyle>
            <a:lvl1pPr algn="r" eaLnBrk="1" hangingPunct="1">
              <a:defRPr sz="1200"/>
            </a:lvl1pPr>
          </a:lstStyle>
          <a:p>
            <a:pPr>
              <a:defRPr/>
            </a:pPr>
            <a:fld id="{D3A6B8C1-DA35-41C3-95C4-79A36C67E822}" type="datetimeFigureOut">
              <a:rPr lang="en-IN"/>
              <a:pPr>
                <a:defRPr/>
              </a:pPr>
              <a:t>11-05-2024</a:t>
            </a:fld>
            <a:endParaRPr lang="en-IN"/>
          </a:p>
        </p:txBody>
      </p:sp>
      <p:sp>
        <p:nvSpPr>
          <p:cNvPr id="4" name="Slide Image Placeholder 3">
            <a:extLst>
              <a:ext uri="{FF2B5EF4-FFF2-40B4-BE49-F238E27FC236}">
                <a16:creationId xmlns:a16="http://schemas.microsoft.com/office/drawing/2014/main" id="{E4CEB652-DF0B-4117-8184-EC4DE1D0A675}"/>
              </a:ext>
            </a:extLst>
          </p:cNvPr>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32" tIns="45716" rIns="91432" bIns="45716" rtlCol="0" anchor="ctr"/>
          <a:lstStyle/>
          <a:p>
            <a:pPr lvl="0"/>
            <a:endParaRPr lang="en-IN" noProof="0"/>
          </a:p>
        </p:txBody>
      </p:sp>
      <p:sp>
        <p:nvSpPr>
          <p:cNvPr id="5" name="Notes Placeholder 4">
            <a:extLst>
              <a:ext uri="{FF2B5EF4-FFF2-40B4-BE49-F238E27FC236}">
                <a16:creationId xmlns:a16="http://schemas.microsoft.com/office/drawing/2014/main" id="{0815D907-F1C3-436F-980F-7C086CDDA4F6}"/>
              </a:ext>
            </a:extLst>
          </p:cNvPr>
          <p:cNvSpPr>
            <a:spLocks noGrp="1"/>
          </p:cNvSpPr>
          <p:nvPr>
            <p:ph type="body" sz="quarter" idx="3"/>
          </p:nvPr>
        </p:nvSpPr>
        <p:spPr>
          <a:xfrm>
            <a:off x="685800" y="4400550"/>
            <a:ext cx="5486400" cy="3600450"/>
          </a:xfrm>
          <a:prstGeom prst="rect">
            <a:avLst/>
          </a:prstGeom>
        </p:spPr>
        <p:txBody>
          <a:bodyPr vert="horz" lIns="91432" tIns="45716" rIns="91432" bIns="45716"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IN" noProof="0"/>
          </a:p>
        </p:txBody>
      </p:sp>
      <p:sp>
        <p:nvSpPr>
          <p:cNvPr id="6" name="Footer Placeholder 5">
            <a:extLst>
              <a:ext uri="{FF2B5EF4-FFF2-40B4-BE49-F238E27FC236}">
                <a16:creationId xmlns:a16="http://schemas.microsoft.com/office/drawing/2014/main" id="{B53640B7-D9D2-494B-91BB-690C0FA95C39}"/>
              </a:ext>
            </a:extLst>
          </p:cNvPr>
          <p:cNvSpPr>
            <a:spLocks noGrp="1"/>
          </p:cNvSpPr>
          <p:nvPr>
            <p:ph type="ftr" sz="quarter" idx="4"/>
          </p:nvPr>
        </p:nvSpPr>
        <p:spPr>
          <a:xfrm>
            <a:off x="0" y="8685213"/>
            <a:ext cx="2971800" cy="458787"/>
          </a:xfrm>
          <a:prstGeom prst="rect">
            <a:avLst/>
          </a:prstGeom>
        </p:spPr>
        <p:txBody>
          <a:bodyPr vert="horz" lIns="91432" tIns="45716" rIns="91432" bIns="45716" rtlCol="0" anchor="b"/>
          <a:lstStyle>
            <a:lvl1pPr algn="l" eaLnBrk="1" hangingPunct="1">
              <a:defRPr sz="1200"/>
            </a:lvl1pPr>
          </a:lstStyle>
          <a:p>
            <a:pPr>
              <a:defRPr/>
            </a:pPr>
            <a:endParaRPr lang="en-IN"/>
          </a:p>
        </p:txBody>
      </p:sp>
      <p:sp>
        <p:nvSpPr>
          <p:cNvPr id="7" name="Slide Number Placeholder 6">
            <a:extLst>
              <a:ext uri="{FF2B5EF4-FFF2-40B4-BE49-F238E27FC236}">
                <a16:creationId xmlns:a16="http://schemas.microsoft.com/office/drawing/2014/main" id="{6A8017A9-8A13-4689-B66B-6B902BA21717}"/>
              </a:ext>
            </a:extLst>
          </p:cNvPr>
          <p:cNvSpPr>
            <a:spLocks noGrp="1"/>
          </p:cNvSpPr>
          <p:nvPr>
            <p:ph type="sldNum" sz="quarter" idx="5"/>
          </p:nvPr>
        </p:nvSpPr>
        <p:spPr>
          <a:xfrm>
            <a:off x="3884613" y="8685213"/>
            <a:ext cx="2971800" cy="458787"/>
          </a:xfrm>
          <a:prstGeom prst="rect">
            <a:avLst/>
          </a:prstGeom>
        </p:spPr>
        <p:txBody>
          <a:bodyPr vert="horz" lIns="91432" tIns="45716" rIns="91432" bIns="45716" rtlCol="0" anchor="b"/>
          <a:lstStyle>
            <a:lvl1pPr algn="r" eaLnBrk="1" hangingPunct="1">
              <a:defRPr sz="1200"/>
            </a:lvl1pPr>
          </a:lstStyle>
          <a:p>
            <a:pPr>
              <a:defRPr/>
            </a:pPr>
            <a:fld id="{49167BC4-EB92-4A4C-90A4-9B6F3E3D0EB9}" type="slidenum">
              <a:rPr lang="en-IN"/>
              <a:pPr>
                <a:defRPr/>
              </a:pPr>
              <a:t>‹#›</a:t>
            </a:fld>
            <a:endParaRPr lang="en-I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a:defRPr/>
            </a:pPr>
            <a:fld id="{49167BC4-EB92-4A4C-90A4-9B6F3E3D0EB9}" type="slidenum">
              <a:rPr lang="en-IN" smtClean="0"/>
              <a:pPr>
                <a:defRPr/>
              </a:pPr>
              <a:t>1</a:t>
            </a:fld>
            <a:endParaRPr lang="en-IN"/>
          </a:p>
        </p:txBody>
      </p:sp>
    </p:spTree>
    <p:extLst>
      <p:ext uri="{BB962C8B-B14F-4D97-AF65-F5344CB8AC3E}">
        <p14:creationId xmlns:p14="http://schemas.microsoft.com/office/powerpoint/2010/main" val="170127744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2D900F4-96DE-4B03-AD33-9D97DBC8D606}"/>
              </a:ext>
            </a:extLst>
          </p:cNvPr>
          <p:cNvSpPr/>
          <p:nvPr userDrawn="1"/>
        </p:nvSpPr>
        <p:spPr>
          <a:xfrm>
            <a:off x="0" y="3352800"/>
            <a:ext cx="8686800" cy="2743200"/>
          </a:xfrm>
          <a:prstGeom prst="rect">
            <a:avLst/>
          </a:prstGeom>
          <a:solidFill>
            <a:srgbClr val="10114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eaLnBrk="1" fontAlgn="auto" hangingPunct="1">
              <a:spcBef>
                <a:spcPts val="0"/>
              </a:spcBef>
              <a:spcAft>
                <a:spcPts val="0"/>
              </a:spcAft>
              <a:defRPr/>
            </a:pPr>
            <a:endParaRPr lang="en-US" dirty="0">
              <a:latin typeface="Arial" pitchFamily="34" charset="0"/>
              <a:cs typeface="Arial" pitchFamily="34" charset="0"/>
            </a:endParaRPr>
          </a:p>
        </p:txBody>
      </p:sp>
      <p:sp>
        <p:nvSpPr>
          <p:cNvPr id="4" name="Rectangle 3">
            <a:extLst>
              <a:ext uri="{FF2B5EF4-FFF2-40B4-BE49-F238E27FC236}">
                <a16:creationId xmlns:a16="http://schemas.microsoft.com/office/drawing/2014/main" id="{E236C9B7-7927-4AD0-A9C4-E93389615A28}"/>
              </a:ext>
            </a:extLst>
          </p:cNvPr>
          <p:cNvSpPr/>
          <p:nvPr userDrawn="1"/>
        </p:nvSpPr>
        <p:spPr>
          <a:xfrm>
            <a:off x="2895600" y="6096000"/>
            <a:ext cx="28956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Rectangle 4">
            <a:extLst>
              <a:ext uri="{FF2B5EF4-FFF2-40B4-BE49-F238E27FC236}">
                <a16:creationId xmlns:a16="http://schemas.microsoft.com/office/drawing/2014/main" id="{FD65D586-A978-4D33-A4BF-FC60135F6F3C}"/>
              </a:ext>
            </a:extLst>
          </p:cNvPr>
          <p:cNvSpPr/>
          <p:nvPr userDrawn="1"/>
        </p:nvSpPr>
        <p:spPr>
          <a:xfrm>
            <a:off x="0" y="6096000"/>
            <a:ext cx="28956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 name="Rectangle 5">
            <a:extLst>
              <a:ext uri="{FF2B5EF4-FFF2-40B4-BE49-F238E27FC236}">
                <a16:creationId xmlns:a16="http://schemas.microsoft.com/office/drawing/2014/main" id="{18D2F4CD-03DC-4CC9-A232-45859E12DC9D}"/>
              </a:ext>
            </a:extLst>
          </p:cNvPr>
          <p:cNvSpPr/>
          <p:nvPr userDrawn="1"/>
        </p:nvSpPr>
        <p:spPr>
          <a:xfrm>
            <a:off x="5791200" y="6096000"/>
            <a:ext cx="28956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pic>
        <p:nvPicPr>
          <p:cNvPr id="7" name="Picture 10" descr="BITS_university_logo_whitevert.png">
            <a:extLst>
              <a:ext uri="{FF2B5EF4-FFF2-40B4-BE49-F238E27FC236}">
                <a16:creationId xmlns:a16="http://schemas.microsoft.com/office/drawing/2014/main" id="{D45E122A-1155-46C6-AA08-8032F649FD87}"/>
              </a:ext>
            </a:extLst>
          </p:cNvPr>
          <p:cNvPicPr>
            <a:picLocks noChangeAspect="1"/>
          </p:cNvPicPr>
          <p:nvPr userDrawn="1"/>
        </p:nvPicPr>
        <p:blipFill>
          <a:blip r:embed="rId3">
            <a:extLst>
              <a:ext uri="{28A0092B-C50C-407E-A947-70E740481C1C}">
                <a14:useLocalDpi xmlns:a14="http://schemas.microsoft.com/office/drawing/2010/main" val="0"/>
              </a:ext>
            </a:extLst>
          </a:blip>
          <a:srcRect t="2" b="28592"/>
          <a:stretch>
            <a:fillRect/>
          </a:stretch>
        </p:blipFill>
        <p:spPr bwMode="auto">
          <a:xfrm>
            <a:off x="76200" y="3352800"/>
            <a:ext cx="2057400" cy="1979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72084FE9-2C6B-48D4-87F1-2CC84B607E45}"/>
              </a:ext>
            </a:extLst>
          </p:cNvPr>
          <p:cNvSpPr txBox="1"/>
          <p:nvPr userDrawn="1"/>
        </p:nvSpPr>
        <p:spPr>
          <a:xfrm>
            <a:off x="-76200" y="5257800"/>
            <a:ext cx="2209800" cy="554038"/>
          </a:xfrm>
          <a:prstGeom prst="rect">
            <a:avLst/>
          </a:prstGeom>
          <a:noFill/>
        </p:spPr>
        <p:txBody>
          <a:bodyPr>
            <a:spAutoFit/>
          </a:bodyPr>
          <a:lstStyle/>
          <a:p>
            <a:pPr algn="ctr" eaLnBrk="1" fontAlgn="auto" hangingPunct="1">
              <a:spcBef>
                <a:spcPts val="0"/>
              </a:spcBef>
              <a:spcAft>
                <a:spcPts val="0"/>
              </a:spcAft>
              <a:defRPr/>
            </a:pPr>
            <a:r>
              <a:rPr lang="en-US" sz="2900" b="1" spc="-150" dirty="0">
                <a:solidFill>
                  <a:schemeClr val="bg1"/>
                </a:solidFill>
                <a:latin typeface="Arial"/>
                <a:cs typeface="Arial"/>
              </a:rPr>
              <a:t>BITS</a:t>
            </a:r>
            <a:r>
              <a:rPr lang="en-US" sz="2900" spc="-150" dirty="0">
                <a:solidFill>
                  <a:schemeClr val="bg1"/>
                </a:solidFill>
                <a:latin typeface="Arial"/>
                <a:cs typeface="Arial"/>
              </a:rPr>
              <a:t> Pilani</a:t>
            </a:r>
          </a:p>
        </p:txBody>
      </p:sp>
      <p:sp>
        <p:nvSpPr>
          <p:cNvPr id="9" name="TextBox 8">
            <a:extLst>
              <a:ext uri="{FF2B5EF4-FFF2-40B4-BE49-F238E27FC236}">
                <a16:creationId xmlns:a16="http://schemas.microsoft.com/office/drawing/2014/main" id="{7A5D1D9C-06D2-4456-AE22-2EB692F63CAF}"/>
              </a:ext>
            </a:extLst>
          </p:cNvPr>
          <p:cNvSpPr txBox="1">
            <a:spLocks noChangeArrowheads="1"/>
          </p:cNvSpPr>
          <p:nvPr userDrawn="1"/>
        </p:nvSpPr>
        <p:spPr bwMode="auto">
          <a:xfrm>
            <a:off x="152400" y="5667375"/>
            <a:ext cx="19050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r>
              <a:rPr lang="en-US" altLang="en-US" sz="1200">
                <a:solidFill>
                  <a:srgbClr val="FFFFFF"/>
                </a:solidFill>
              </a:rPr>
              <a:t>Pilani Campus</a:t>
            </a:r>
          </a:p>
        </p:txBody>
      </p:sp>
      <p:sp>
        <p:nvSpPr>
          <p:cNvPr id="11" name="Title 1"/>
          <p:cNvSpPr>
            <a:spLocks noGrp="1"/>
          </p:cNvSpPr>
          <p:nvPr>
            <p:ph type="title"/>
          </p:nvPr>
        </p:nvSpPr>
        <p:spPr>
          <a:xfrm>
            <a:off x="2514600" y="3810000"/>
            <a:ext cx="6019800" cy="1524000"/>
          </a:xfrm>
        </p:spPr>
        <p:txBody>
          <a:bodyPr anchorCtr="0">
            <a:noAutofit/>
          </a:bodyPr>
          <a:lstStyle>
            <a:lvl1pPr algn="l">
              <a:lnSpc>
                <a:spcPts val="4000"/>
              </a:lnSpc>
              <a:defRPr sz="4400" baseline="0">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25800042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grpSp>
        <p:nvGrpSpPr>
          <p:cNvPr id="4" name="Group 19">
            <a:extLst>
              <a:ext uri="{FF2B5EF4-FFF2-40B4-BE49-F238E27FC236}">
                <a16:creationId xmlns:a16="http://schemas.microsoft.com/office/drawing/2014/main" id="{242A99BA-76C4-4D85-BC79-D304E1D8F3C4}"/>
              </a:ext>
            </a:extLst>
          </p:cNvPr>
          <p:cNvGrpSpPr>
            <a:grpSpLocks/>
          </p:cNvGrpSpPr>
          <p:nvPr userDrawn="1"/>
        </p:nvGrpSpPr>
        <p:grpSpPr bwMode="auto">
          <a:xfrm>
            <a:off x="0" y="1295400"/>
            <a:ext cx="7010400" cy="46038"/>
            <a:chOff x="1905000" y="6553200"/>
            <a:chExt cx="7010400" cy="45719"/>
          </a:xfrm>
        </p:grpSpPr>
        <p:sp>
          <p:nvSpPr>
            <p:cNvPr id="5" name="Rectangle 4">
              <a:extLst>
                <a:ext uri="{FF2B5EF4-FFF2-40B4-BE49-F238E27FC236}">
                  <a16:creationId xmlns:a16="http://schemas.microsoft.com/office/drawing/2014/main" id="{C152BF75-694C-48B0-97B4-2CE466185CE6}"/>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 name="Rectangle 5">
              <a:extLst>
                <a:ext uri="{FF2B5EF4-FFF2-40B4-BE49-F238E27FC236}">
                  <a16:creationId xmlns:a16="http://schemas.microsoft.com/office/drawing/2014/main" id="{4DB58CB1-83CE-49F3-AFCD-E4EA2C20620F}"/>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7" name="Rectangle 6">
              <a:extLst>
                <a:ext uri="{FF2B5EF4-FFF2-40B4-BE49-F238E27FC236}">
                  <a16:creationId xmlns:a16="http://schemas.microsoft.com/office/drawing/2014/main" id="{FD923F47-A5D2-4F08-854A-D93A0AD8913F}"/>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grpSp>
        <p:nvGrpSpPr>
          <p:cNvPr id="8" name="Group 24">
            <a:extLst>
              <a:ext uri="{FF2B5EF4-FFF2-40B4-BE49-F238E27FC236}">
                <a16:creationId xmlns:a16="http://schemas.microsoft.com/office/drawing/2014/main" id="{61954C9E-73A1-4E20-B02C-E7307EFF2E37}"/>
              </a:ext>
            </a:extLst>
          </p:cNvPr>
          <p:cNvGrpSpPr>
            <a:grpSpLocks/>
          </p:cNvGrpSpPr>
          <p:nvPr userDrawn="1"/>
        </p:nvGrpSpPr>
        <p:grpSpPr bwMode="auto">
          <a:xfrm>
            <a:off x="2133600" y="6553200"/>
            <a:ext cx="7010400" cy="46038"/>
            <a:chOff x="1905000" y="6553200"/>
            <a:chExt cx="7010400" cy="45719"/>
          </a:xfrm>
        </p:grpSpPr>
        <p:sp>
          <p:nvSpPr>
            <p:cNvPr id="9" name="Rectangle 8">
              <a:extLst>
                <a:ext uri="{FF2B5EF4-FFF2-40B4-BE49-F238E27FC236}">
                  <a16:creationId xmlns:a16="http://schemas.microsoft.com/office/drawing/2014/main" id="{39597A45-E1FE-4F11-A91E-A5BCF8AFD662}"/>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0" name="Rectangle 9">
              <a:extLst>
                <a:ext uri="{FF2B5EF4-FFF2-40B4-BE49-F238E27FC236}">
                  <a16:creationId xmlns:a16="http://schemas.microsoft.com/office/drawing/2014/main" id="{4E60FB66-7AB9-4D2E-9564-E18EBF7FC3D1}"/>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1" name="Rectangle 10">
              <a:extLst>
                <a:ext uri="{FF2B5EF4-FFF2-40B4-BE49-F238E27FC236}">
                  <a16:creationId xmlns:a16="http://schemas.microsoft.com/office/drawing/2014/main" id="{A350C782-3612-4FB1-8130-9C1AB71BC05A}"/>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pic>
        <p:nvPicPr>
          <p:cNvPr id="12" name="Picture 14" descr="Picture 7.png">
            <a:extLst>
              <a:ext uri="{FF2B5EF4-FFF2-40B4-BE49-F238E27FC236}">
                <a16:creationId xmlns:a16="http://schemas.microsoft.com/office/drawing/2014/main" id="{2A56FCF3-FB2E-4649-AB32-DFABD9F9D76E}"/>
              </a:ext>
            </a:extLst>
          </p:cNvPr>
          <p:cNvPicPr>
            <a:picLocks noChangeAspect="1"/>
          </p:cNvPicPr>
          <p:nvPr userDrawn="1"/>
        </p:nvPicPr>
        <p:blipFill>
          <a:blip r:embed="rId2">
            <a:extLst>
              <a:ext uri="{28A0092B-C50C-407E-A947-70E740481C1C}">
                <a14:useLocalDpi xmlns:a14="http://schemas.microsoft.com/office/drawing/2010/main" val="0"/>
              </a:ext>
            </a:extLst>
          </a:blip>
          <a:srcRect l="1923" b="5336"/>
          <a:stretch>
            <a:fillRect/>
          </a:stretch>
        </p:blipFill>
        <p:spPr bwMode="auto">
          <a:xfrm>
            <a:off x="6629400" y="0"/>
            <a:ext cx="2193925"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12">
            <a:extLst>
              <a:ext uri="{FF2B5EF4-FFF2-40B4-BE49-F238E27FC236}">
                <a16:creationId xmlns:a16="http://schemas.microsoft.com/office/drawing/2014/main" id="{879D1652-A0CA-4AFE-A010-BDE33B6ACF61}"/>
              </a:ext>
            </a:extLst>
          </p:cNvPr>
          <p:cNvSpPr txBox="1">
            <a:spLocks noChangeArrowheads="1"/>
          </p:cNvSpPr>
          <p:nvPr userDrawn="1"/>
        </p:nvSpPr>
        <p:spPr bwMode="auto">
          <a:xfrm>
            <a:off x="3276600" y="6596063"/>
            <a:ext cx="58674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eaLnBrk="1" hangingPunct="1">
              <a:defRPr/>
            </a:pPr>
            <a:r>
              <a:rPr lang="en-US" altLang="en-US" sz="1100" b="1">
                <a:solidFill>
                  <a:srgbClr val="101141"/>
                </a:solidFill>
              </a:rPr>
              <a:t>BITS </a:t>
            </a:r>
            <a:r>
              <a:rPr lang="en-US" altLang="en-US" sz="1100">
                <a:solidFill>
                  <a:srgbClr val="101141"/>
                </a:solidFill>
              </a:rPr>
              <a:t>Pilani, Pilani Campus</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42164830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grpSp>
        <p:nvGrpSpPr>
          <p:cNvPr id="4" name="Group 7">
            <a:extLst>
              <a:ext uri="{FF2B5EF4-FFF2-40B4-BE49-F238E27FC236}">
                <a16:creationId xmlns:a16="http://schemas.microsoft.com/office/drawing/2014/main" id="{83D2740C-0295-41C9-93CB-BAF769C872B4}"/>
              </a:ext>
            </a:extLst>
          </p:cNvPr>
          <p:cNvGrpSpPr>
            <a:grpSpLocks/>
          </p:cNvGrpSpPr>
          <p:nvPr userDrawn="1"/>
        </p:nvGrpSpPr>
        <p:grpSpPr bwMode="auto">
          <a:xfrm rot="5400000">
            <a:off x="5006182" y="2567781"/>
            <a:ext cx="5181600" cy="46037"/>
            <a:chOff x="1905000" y="6553200"/>
            <a:chExt cx="7010400" cy="45719"/>
          </a:xfrm>
        </p:grpSpPr>
        <p:sp>
          <p:nvSpPr>
            <p:cNvPr id="5" name="Rectangle 4">
              <a:extLst>
                <a:ext uri="{FF2B5EF4-FFF2-40B4-BE49-F238E27FC236}">
                  <a16:creationId xmlns:a16="http://schemas.microsoft.com/office/drawing/2014/main" id="{664229AA-FE20-44D2-AA8E-03D62B7E45E5}"/>
                </a:ext>
              </a:extLst>
            </p:cNvPr>
            <p:cNvSpPr/>
            <p:nvPr/>
          </p:nvSpPr>
          <p:spPr>
            <a:xfrm>
              <a:off x="4267574" y="6553200"/>
              <a:ext cx="2328209"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 name="Rectangle 5">
              <a:extLst>
                <a:ext uri="{FF2B5EF4-FFF2-40B4-BE49-F238E27FC236}">
                  <a16:creationId xmlns:a16="http://schemas.microsoft.com/office/drawing/2014/main" id="{764A414A-0340-421E-97C4-AD501F022A2D}"/>
                </a:ext>
              </a:extLst>
            </p:cNvPr>
            <p:cNvSpPr/>
            <p:nvPr/>
          </p:nvSpPr>
          <p:spPr>
            <a:xfrm>
              <a:off x="1905000" y="6553200"/>
              <a:ext cx="2362574"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 name="Rectangle 7">
              <a:extLst>
                <a:ext uri="{FF2B5EF4-FFF2-40B4-BE49-F238E27FC236}">
                  <a16:creationId xmlns:a16="http://schemas.microsoft.com/office/drawing/2014/main" id="{B3A11FF3-4EDE-4A79-ACDC-DA7A12A64806}"/>
                </a:ext>
              </a:extLst>
            </p:cNvPr>
            <p:cNvSpPr/>
            <p:nvPr userDrawn="1"/>
          </p:nvSpPr>
          <p:spPr>
            <a:xfrm>
              <a:off x="6587191" y="6553200"/>
              <a:ext cx="2328209"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pic>
        <p:nvPicPr>
          <p:cNvPr id="9" name="Picture 10" descr="Picture 7.png">
            <a:extLst>
              <a:ext uri="{FF2B5EF4-FFF2-40B4-BE49-F238E27FC236}">
                <a16:creationId xmlns:a16="http://schemas.microsoft.com/office/drawing/2014/main" id="{C33173C2-D778-4681-B4D7-246E2CD4E115}"/>
              </a:ext>
            </a:extLst>
          </p:cNvPr>
          <p:cNvPicPr>
            <a:picLocks noChangeAspect="1"/>
          </p:cNvPicPr>
          <p:nvPr userDrawn="1"/>
        </p:nvPicPr>
        <p:blipFill>
          <a:blip r:embed="rId2">
            <a:extLst>
              <a:ext uri="{28A0092B-C50C-407E-A947-70E740481C1C}">
                <a14:useLocalDpi xmlns:a14="http://schemas.microsoft.com/office/drawing/2010/main" val="0"/>
              </a:ext>
            </a:extLst>
          </a:blip>
          <a:srcRect l="5336" t="1923"/>
          <a:stretch>
            <a:fillRect/>
          </a:stretch>
        </p:blipFill>
        <p:spPr bwMode="auto">
          <a:xfrm>
            <a:off x="-7938" y="381000"/>
            <a:ext cx="692151" cy="219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9">
            <a:extLst>
              <a:ext uri="{FF2B5EF4-FFF2-40B4-BE49-F238E27FC236}">
                <a16:creationId xmlns:a16="http://schemas.microsoft.com/office/drawing/2014/main" id="{8D049608-6096-4C9A-8A87-69C4F2EBA92E}"/>
              </a:ext>
            </a:extLst>
          </p:cNvPr>
          <p:cNvSpPr txBox="1">
            <a:spLocks noChangeArrowheads="1"/>
          </p:cNvSpPr>
          <p:nvPr userDrawn="1"/>
        </p:nvSpPr>
        <p:spPr bwMode="auto">
          <a:xfrm rot="5400000">
            <a:off x="-2794793" y="3809206"/>
            <a:ext cx="5867400" cy="230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eaLnBrk="1" hangingPunct="1">
              <a:defRPr/>
            </a:pPr>
            <a:r>
              <a:rPr lang="en-US" altLang="en-US" sz="900" b="1">
                <a:solidFill>
                  <a:srgbClr val="101141"/>
                </a:solidFill>
              </a:rPr>
              <a:t>BITS </a:t>
            </a:r>
            <a:r>
              <a:rPr lang="en-US" altLang="en-US" sz="900">
                <a:solidFill>
                  <a:srgbClr val="101141"/>
                </a:solidFill>
              </a:rPr>
              <a:t>Pilani, Pilani Campus</a:t>
            </a:r>
          </a:p>
        </p:txBody>
      </p:sp>
      <p:sp>
        <p:nvSpPr>
          <p:cNvPr id="3" name="Vertical Text Placeholder 2"/>
          <p:cNvSpPr>
            <a:spLocks noGrp="1"/>
          </p:cNvSpPr>
          <p:nvPr>
            <p:ph type="body" orient="vert" idx="1"/>
          </p:nvPr>
        </p:nvSpPr>
        <p:spPr>
          <a:xfrm>
            <a:off x="1219200" y="381000"/>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18"/>
          <p:cNvSpPr>
            <a:spLocks noGrp="1"/>
          </p:cNvSpPr>
          <p:nvPr>
            <p:ph sz="quarter" idx="10"/>
          </p:nvPr>
        </p:nvSpPr>
        <p:spPr>
          <a:xfrm rot="5400000">
            <a:off x="5410200" y="2743200"/>
            <a:ext cx="58674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5164131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ustom Layout">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BC543E9-4614-4D5A-8C8C-AF481C8030F5}"/>
              </a:ext>
            </a:extLst>
          </p:cNvPr>
          <p:cNvSpPr/>
          <p:nvPr userDrawn="1"/>
        </p:nvSpPr>
        <p:spPr>
          <a:xfrm>
            <a:off x="0" y="3352800"/>
            <a:ext cx="8686800" cy="2743200"/>
          </a:xfrm>
          <a:prstGeom prst="rect">
            <a:avLst/>
          </a:prstGeom>
          <a:solidFill>
            <a:srgbClr val="10114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dirty="0">
              <a:latin typeface="Arial" pitchFamily="34" charset="0"/>
              <a:cs typeface="Arial" pitchFamily="34" charset="0"/>
            </a:endParaRPr>
          </a:p>
        </p:txBody>
      </p:sp>
      <p:sp>
        <p:nvSpPr>
          <p:cNvPr id="5" name="Rectangle 4">
            <a:extLst>
              <a:ext uri="{FF2B5EF4-FFF2-40B4-BE49-F238E27FC236}">
                <a16:creationId xmlns:a16="http://schemas.microsoft.com/office/drawing/2014/main" id="{283EFD28-E21C-4ADD-8D94-62E09C95FA6F}"/>
              </a:ext>
            </a:extLst>
          </p:cNvPr>
          <p:cNvSpPr/>
          <p:nvPr userDrawn="1"/>
        </p:nvSpPr>
        <p:spPr>
          <a:xfrm>
            <a:off x="2895600" y="6096000"/>
            <a:ext cx="28956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 name="Rectangle 5">
            <a:extLst>
              <a:ext uri="{FF2B5EF4-FFF2-40B4-BE49-F238E27FC236}">
                <a16:creationId xmlns:a16="http://schemas.microsoft.com/office/drawing/2014/main" id="{4B4D1AC8-7BEE-491B-B9B4-59F9EDA5E5C7}"/>
              </a:ext>
            </a:extLst>
          </p:cNvPr>
          <p:cNvSpPr/>
          <p:nvPr userDrawn="1"/>
        </p:nvSpPr>
        <p:spPr>
          <a:xfrm>
            <a:off x="0" y="6096000"/>
            <a:ext cx="28956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 name="Rectangle 7">
            <a:extLst>
              <a:ext uri="{FF2B5EF4-FFF2-40B4-BE49-F238E27FC236}">
                <a16:creationId xmlns:a16="http://schemas.microsoft.com/office/drawing/2014/main" id="{47E066F8-2106-492D-9E76-EA5062363488}"/>
              </a:ext>
            </a:extLst>
          </p:cNvPr>
          <p:cNvSpPr/>
          <p:nvPr userDrawn="1"/>
        </p:nvSpPr>
        <p:spPr>
          <a:xfrm>
            <a:off x="5791200" y="6096000"/>
            <a:ext cx="28956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pic>
        <p:nvPicPr>
          <p:cNvPr id="9" name="Picture 10" descr="BITS_university_logo_whitevert.png">
            <a:extLst>
              <a:ext uri="{FF2B5EF4-FFF2-40B4-BE49-F238E27FC236}">
                <a16:creationId xmlns:a16="http://schemas.microsoft.com/office/drawing/2014/main" id="{44AD315D-BBE4-428B-B24D-6A512ECD9A84}"/>
              </a:ext>
            </a:extLst>
          </p:cNvPr>
          <p:cNvPicPr>
            <a:picLocks noChangeAspect="1"/>
          </p:cNvPicPr>
          <p:nvPr userDrawn="1"/>
        </p:nvPicPr>
        <p:blipFill>
          <a:blip r:embed="rId3">
            <a:extLst>
              <a:ext uri="{28A0092B-C50C-407E-A947-70E740481C1C}">
                <a14:useLocalDpi xmlns:a14="http://schemas.microsoft.com/office/drawing/2010/main" val="0"/>
              </a:ext>
            </a:extLst>
          </a:blip>
          <a:srcRect t="2" b="28592"/>
          <a:stretch>
            <a:fillRect/>
          </a:stretch>
        </p:blipFill>
        <p:spPr bwMode="auto">
          <a:xfrm>
            <a:off x="76200" y="3352800"/>
            <a:ext cx="2057400" cy="1979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9">
            <a:extLst>
              <a:ext uri="{FF2B5EF4-FFF2-40B4-BE49-F238E27FC236}">
                <a16:creationId xmlns:a16="http://schemas.microsoft.com/office/drawing/2014/main" id="{2CAE24EA-7CE8-4A02-B871-351B32AB068B}"/>
              </a:ext>
            </a:extLst>
          </p:cNvPr>
          <p:cNvSpPr txBox="1"/>
          <p:nvPr userDrawn="1"/>
        </p:nvSpPr>
        <p:spPr>
          <a:xfrm>
            <a:off x="-76200" y="5257800"/>
            <a:ext cx="2209800" cy="554038"/>
          </a:xfrm>
          <a:prstGeom prst="rect">
            <a:avLst/>
          </a:prstGeom>
          <a:noFill/>
        </p:spPr>
        <p:txBody>
          <a:bodyPr>
            <a:spAutoFit/>
          </a:bodyPr>
          <a:lstStyle/>
          <a:p>
            <a:pPr algn="ctr" eaLnBrk="1" fontAlgn="auto" hangingPunct="1">
              <a:spcBef>
                <a:spcPts val="0"/>
              </a:spcBef>
              <a:spcAft>
                <a:spcPts val="0"/>
              </a:spcAft>
              <a:defRPr/>
            </a:pPr>
            <a:r>
              <a:rPr lang="en-US" sz="2900" b="1" spc="-150" dirty="0">
                <a:solidFill>
                  <a:schemeClr val="bg1"/>
                </a:solidFill>
                <a:latin typeface="Arial"/>
                <a:cs typeface="Arial"/>
              </a:rPr>
              <a:t>BITS</a:t>
            </a:r>
            <a:r>
              <a:rPr lang="en-US" sz="2900" spc="-150" dirty="0">
                <a:solidFill>
                  <a:schemeClr val="bg1"/>
                </a:solidFill>
                <a:latin typeface="Arial"/>
                <a:cs typeface="Arial"/>
              </a:rPr>
              <a:t> Pilani</a:t>
            </a:r>
          </a:p>
        </p:txBody>
      </p:sp>
      <p:sp>
        <p:nvSpPr>
          <p:cNvPr id="11" name="TextBox 10">
            <a:extLst>
              <a:ext uri="{FF2B5EF4-FFF2-40B4-BE49-F238E27FC236}">
                <a16:creationId xmlns:a16="http://schemas.microsoft.com/office/drawing/2014/main" id="{ECFA5FC3-9621-4938-8672-7C0DE6C011CB}"/>
              </a:ext>
            </a:extLst>
          </p:cNvPr>
          <p:cNvSpPr txBox="1">
            <a:spLocks noChangeArrowheads="1"/>
          </p:cNvSpPr>
          <p:nvPr userDrawn="1"/>
        </p:nvSpPr>
        <p:spPr bwMode="auto">
          <a:xfrm>
            <a:off x="152400" y="5667375"/>
            <a:ext cx="19050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r>
              <a:rPr lang="en-US" altLang="en-US" sz="1200">
                <a:solidFill>
                  <a:srgbClr val="FFFFFF"/>
                </a:solidFill>
              </a:rPr>
              <a:t>Hyderabad Campus</a:t>
            </a:r>
          </a:p>
        </p:txBody>
      </p:sp>
      <p:sp>
        <p:nvSpPr>
          <p:cNvPr id="7" name="Content Placeholder 6"/>
          <p:cNvSpPr>
            <a:spLocks noGrp="1"/>
          </p:cNvSpPr>
          <p:nvPr>
            <p:ph sz="quarter" idx="13"/>
          </p:nvPr>
        </p:nvSpPr>
        <p:spPr>
          <a:xfrm>
            <a:off x="2514600" y="5410200"/>
            <a:ext cx="6019800" cy="533400"/>
          </a:xfrm>
        </p:spPr>
        <p:txBody>
          <a:bodyPr anchor="b">
            <a:noAutofit/>
          </a:bodyPr>
          <a:lstStyle>
            <a:lvl1pPr marL="0" indent="0" algn="r">
              <a:lnSpc>
                <a:spcPts val="1800"/>
              </a:lnSpc>
              <a:spcBef>
                <a:spcPts val="0"/>
              </a:spcBef>
              <a:buNone/>
              <a:defRPr sz="1800" baseline="0">
                <a:solidFill>
                  <a:schemeClr val="bg1"/>
                </a:solidFill>
              </a:defRPr>
            </a:lvl1pPr>
          </a:lstStyle>
          <a:p>
            <a:pPr lvl="0"/>
            <a:r>
              <a:rPr lang="en-US"/>
              <a:t>Click to edit Master text styles</a:t>
            </a:r>
          </a:p>
          <a:p>
            <a:pPr lvl="1"/>
            <a:r>
              <a:rPr lang="en-US"/>
              <a:t>Second level</a:t>
            </a:r>
          </a:p>
        </p:txBody>
      </p:sp>
      <p:sp>
        <p:nvSpPr>
          <p:cNvPr id="2" name="Title 1"/>
          <p:cNvSpPr>
            <a:spLocks noGrp="1"/>
          </p:cNvSpPr>
          <p:nvPr>
            <p:ph type="title"/>
          </p:nvPr>
        </p:nvSpPr>
        <p:spPr>
          <a:xfrm>
            <a:off x="2514600" y="3810000"/>
            <a:ext cx="6019800" cy="1524000"/>
          </a:xfrm>
        </p:spPr>
        <p:txBody>
          <a:bodyPr anchorCtr="0">
            <a:noAutofit/>
          </a:bodyPr>
          <a:lstStyle>
            <a:lvl1pPr algn="l">
              <a:lnSpc>
                <a:spcPts val="4000"/>
              </a:lnSpc>
              <a:defRPr sz="4400" baseline="0">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34723157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3" name="Picture 6" descr="\\Server\D\jyoti\FI023_BITS_v1\styleguide img\IMG_5627_b.jpg">
            <a:extLst>
              <a:ext uri="{FF2B5EF4-FFF2-40B4-BE49-F238E27FC236}">
                <a16:creationId xmlns:a16="http://schemas.microsoft.com/office/drawing/2014/main" id="{D0DA6C14-6244-417A-AFA3-E8339947BF80}"/>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a:extLst>
              <a:ext uri="{FF2B5EF4-FFF2-40B4-BE49-F238E27FC236}">
                <a16:creationId xmlns:a16="http://schemas.microsoft.com/office/drawing/2014/main" id="{13F68759-E33F-401C-89C7-091A8A06C3C5}"/>
              </a:ext>
            </a:extLst>
          </p:cNvPr>
          <p:cNvSpPr/>
          <p:nvPr userDrawn="1"/>
        </p:nvSpPr>
        <p:spPr>
          <a:xfrm>
            <a:off x="0" y="4281488"/>
            <a:ext cx="9144000" cy="2576512"/>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pic>
        <p:nvPicPr>
          <p:cNvPr id="5" name="Picture 8" descr="Picture 7.png">
            <a:extLst>
              <a:ext uri="{FF2B5EF4-FFF2-40B4-BE49-F238E27FC236}">
                <a16:creationId xmlns:a16="http://schemas.microsoft.com/office/drawing/2014/main" id="{04C70446-973B-4FB3-9A17-35F117EB044B}"/>
              </a:ext>
            </a:extLst>
          </p:cNvPr>
          <p:cNvPicPr>
            <a:picLocks noChangeAspect="1"/>
          </p:cNvPicPr>
          <p:nvPr userDrawn="1"/>
        </p:nvPicPr>
        <p:blipFill>
          <a:blip r:embed="rId3">
            <a:extLst>
              <a:ext uri="{28A0092B-C50C-407E-A947-70E740481C1C}">
                <a14:useLocalDpi xmlns:a14="http://schemas.microsoft.com/office/drawing/2010/main" val="0"/>
              </a:ext>
            </a:extLst>
          </a:blip>
          <a:srcRect l="1923" b="5336"/>
          <a:stretch>
            <a:fillRect/>
          </a:stretch>
        </p:blipFill>
        <p:spPr bwMode="auto">
          <a:xfrm>
            <a:off x="6629400" y="0"/>
            <a:ext cx="2193925"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a:extLst>
              <a:ext uri="{FF2B5EF4-FFF2-40B4-BE49-F238E27FC236}">
                <a16:creationId xmlns:a16="http://schemas.microsoft.com/office/drawing/2014/main" id="{3B7B9A9C-3612-49AD-B686-C4DCE2701B32}"/>
              </a:ext>
            </a:extLst>
          </p:cNvPr>
          <p:cNvSpPr/>
          <p:nvPr userDrawn="1"/>
        </p:nvSpPr>
        <p:spPr>
          <a:xfrm>
            <a:off x="2882900" y="6775450"/>
            <a:ext cx="28956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7" name="Rectangle 6">
            <a:extLst>
              <a:ext uri="{FF2B5EF4-FFF2-40B4-BE49-F238E27FC236}">
                <a16:creationId xmlns:a16="http://schemas.microsoft.com/office/drawing/2014/main" id="{D5F7C5E6-606C-47B0-AC08-02DBF3218617}"/>
              </a:ext>
            </a:extLst>
          </p:cNvPr>
          <p:cNvSpPr/>
          <p:nvPr userDrawn="1"/>
        </p:nvSpPr>
        <p:spPr>
          <a:xfrm>
            <a:off x="-12700" y="6775450"/>
            <a:ext cx="28956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 name="Rectangle 7">
            <a:extLst>
              <a:ext uri="{FF2B5EF4-FFF2-40B4-BE49-F238E27FC236}">
                <a16:creationId xmlns:a16="http://schemas.microsoft.com/office/drawing/2014/main" id="{A48D28D4-DC34-4D65-B8AC-2A67C1005E0D}"/>
              </a:ext>
            </a:extLst>
          </p:cNvPr>
          <p:cNvSpPr/>
          <p:nvPr userDrawn="1"/>
        </p:nvSpPr>
        <p:spPr>
          <a:xfrm>
            <a:off x="5778500" y="6775450"/>
            <a:ext cx="28956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 name="TextBox 8">
            <a:extLst>
              <a:ext uri="{FF2B5EF4-FFF2-40B4-BE49-F238E27FC236}">
                <a16:creationId xmlns:a16="http://schemas.microsoft.com/office/drawing/2014/main" id="{0D8F7A15-00ED-4DEF-89D3-0AA98C9FBBE5}"/>
              </a:ext>
            </a:extLst>
          </p:cNvPr>
          <p:cNvSpPr txBox="1"/>
          <p:nvPr userDrawn="1"/>
        </p:nvSpPr>
        <p:spPr>
          <a:xfrm>
            <a:off x="6858000" y="762000"/>
            <a:ext cx="2209800" cy="554038"/>
          </a:xfrm>
          <a:prstGeom prst="rect">
            <a:avLst/>
          </a:prstGeom>
          <a:noFill/>
        </p:spPr>
        <p:txBody>
          <a:bodyPr>
            <a:spAutoFit/>
          </a:bodyPr>
          <a:lstStyle/>
          <a:p>
            <a:pPr algn="ctr" eaLnBrk="1" fontAlgn="auto" hangingPunct="1">
              <a:spcBef>
                <a:spcPts val="0"/>
              </a:spcBef>
              <a:spcAft>
                <a:spcPts val="0"/>
              </a:spcAft>
              <a:defRPr/>
            </a:pPr>
            <a:r>
              <a:rPr lang="en-US" sz="2900" b="1" spc="-150" dirty="0">
                <a:solidFill>
                  <a:schemeClr val="bg1"/>
                </a:solidFill>
                <a:latin typeface="Arial"/>
                <a:cs typeface="Arial"/>
              </a:rPr>
              <a:t>BITS</a:t>
            </a:r>
            <a:r>
              <a:rPr lang="en-US" sz="2900" spc="-150" dirty="0">
                <a:solidFill>
                  <a:schemeClr val="bg1"/>
                </a:solidFill>
                <a:latin typeface="Arial"/>
                <a:cs typeface="Arial"/>
              </a:rPr>
              <a:t> Pilani</a:t>
            </a:r>
          </a:p>
        </p:txBody>
      </p:sp>
      <p:sp>
        <p:nvSpPr>
          <p:cNvPr id="10" name="TextBox 9">
            <a:extLst>
              <a:ext uri="{FF2B5EF4-FFF2-40B4-BE49-F238E27FC236}">
                <a16:creationId xmlns:a16="http://schemas.microsoft.com/office/drawing/2014/main" id="{78DA03F3-2286-42DF-87C2-58EB189CCE16}"/>
              </a:ext>
            </a:extLst>
          </p:cNvPr>
          <p:cNvSpPr txBox="1">
            <a:spLocks noChangeArrowheads="1"/>
          </p:cNvSpPr>
          <p:nvPr userDrawn="1"/>
        </p:nvSpPr>
        <p:spPr bwMode="auto">
          <a:xfrm>
            <a:off x="7086600" y="1171575"/>
            <a:ext cx="19050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r>
              <a:rPr lang="en-US" altLang="en-US" sz="1200">
                <a:solidFill>
                  <a:srgbClr val="FFFFFF"/>
                </a:solidFill>
              </a:rPr>
              <a:t>Hyderabad Campus</a:t>
            </a:r>
          </a:p>
        </p:txBody>
      </p:sp>
      <p:sp>
        <p:nvSpPr>
          <p:cNvPr id="17" name="Content Placeholder 16"/>
          <p:cNvSpPr>
            <a:spLocks noGrp="1"/>
          </p:cNvSpPr>
          <p:nvPr>
            <p:ph sz="quarter" idx="10"/>
          </p:nvPr>
        </p:nvSpPr>
        <p:spPr>
          <a:xfrm>
            <a:off x="304800" y="4648200"/>
            <a:ext cx="8458200" cy="1600200"/>
          </a:xfrm>
        </p:spPr>
        <p:txBody>
          <a:bodyPr>
            <a:noAutofit/>
          </a:bodyPr>
          <a:lstStyle>
            <a:lvl1pPr marL="0" indent="0">
              <a:lnSpc>
                <a:spcPts val="4200"/>
              </a:lnSpc>
              <a:spcBef>
                <a:spcPts val="0"/>
              </a:spcBef>
              <a:buNone/>
              <a:defRPr sz="4000" b="1" spc="-150" baseline="0">
                <a:latin typeface="Arial" pitchFamily="34" charset="0"/>
                <a:cs typeface="Arial" pitchFamily="34" charset="0"/>
              </a:defRPr>
            </a:lvl1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5872054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D11C65E-CDDF-4FB8-AB33-0E73A37719E3}"/>
              </a:ext>
            </a:extLst>
          </p:cNvPr>
          <p:cNvSpPr txBox="1">
            <a:spLocks noChangeArrowheads="1"/>
          </p:cNvSpPr>
          <p:nvPr userDrawn="1"/>
        </p:nvSpPr>
        <p:spPr bwMode="auto">
          <a:xfrm>
            <a:off x="3276600" y="6596063"/>
            <a:ext cx="58674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eaLnBrk="1" hangingPunct="1">
              <a:defRPr/>
            </a:pPr>
            <a:r>
              <a:rPr lang="en-US" altLang="en-US" sz="1100" b="1">
                <a:solidFill>
                  <a:srgbClr val="101141"/>
                </a:solidFill>
              </a:rPr>
              <a:t>BITS </a:t>
            </a:r>
            <a:r>
              <a:rPr lang="en-US" altLang="en-US" sz="1100">
                <a:solidFill>
                  <a:srgbClr val="101141"/>
                </a:solidFill>
              </a:rPr>
              <a:t>Pilani, Pilani Campus</a:t>
            </a:r>
          </a:p>
        </p:txBody>
      </p:sp>
      <p:grpSp>
        <p:nvGrpSpPr>
          <p:cNvPr id="5" name="Group 11">
            <a:extLst>
              <a:ext uri="{FF2B5EF4-FFF2-40B4-BE49-F238E27FC236}">
                <a16:creationId xmlns:a16="http://schemas.microsoft.com/office/drawing/2014/main" id="{3A643089-5E33-4F28-8C20-C7E667CE6264}"/>
              </a:ext>
            </a:extLst>
          </p:cNvPr>
          <p:cNvGrpSpPr>
            <a:grpSpLocks/>
          </p:cNvGrpSpPr>
          <p:nvPr userDrawn="1"/>
        </p:nvGrpSpPr>
        <p:grpSpPr bwMode="auto">
          <a:xfrm>
            <a:off x="2084388" y="6550025"/>
            <a:ext cx="7059612" cy="49213"/>
            <a:chOff x="2083888" y="6550671"/>
            <a:chExt cx="7060112" cy="48665"/>
          </a:xfrm>
        </p:grpSpPr>
        <p:sp>
          <p:nvSpPr>
            <p:cNvPr id="6" name="Rectangle 5">
              <a:extLst>
                <a:ext uri="{FF2B5EF4-FFF2-40B4-BE49-F238E27FC236}">
                  <a16:creationId xmlns:a16="http://schemas.microsoft.com/office/drawing/2014/main" id="{0CF5FFCE-822F-427C-B06B-206C35F589D4}"/>
                </a:ext>
              </a:extLst>
            </p:cNvPr>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7" name="Rectangle 6">
              <a:extLst>
                <a:ext uri="{FF2B5EF4-FFF2-40B4-BE49-F238E27FC236}">
                  <a16:creationId xmlns:a16="http://schemas.microsoft.com/office/drawing/2014/main" id="{DD0AA1D0-450A-4B9C-B2D6-7154DEC2250A}"/>
                </a:ext>
              </a:extLst>
            </p:cNvPr>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 name="Rectangle 7">
              <a:extLst>
                <a:ext uri="{FF2B5EF4-FFF2-40B4-BE49-F238E27FC236}">
                  <a16:creationId xmlns:a16="http://schemas.microsoft.com/office/drawing/2014/main" id="{0E83241D-A726-4794-BA5A-B782589F4A2A}"/>
                </a:ext>
              </a:extLst>
            </p:cNvPr>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pic>
        <p:nvPicPr>
          <p:cNvPr id="9" name="Picture 11" descr="Picture 7.png">
            <a:extLst>
              <a:ext uri="{FF2B5EF4-FFF2-40B4-BE49-F238E27FC236}">
                <a16:creationId xmlns:a16="http://schemas.microsoft.com/office/drawing/2014/main" id="{E5BCBD6E-F53A-4C06-A8EA-EB60A400131F}"/>
              </a:ext>
            </a:extLst>
          </p:cNvPr>
          <p:cNvPicPr>
            <a:picLocks noChangeAspect="1"/>
          </p:cNvPicPr>
          <p:nvPr userDrawn="1"/>
        </p:nvPicPr>
        <p:blipFill>
          <a:blip r:embed="rId2">
            <a:extLst>
              <a:ext uri="{28A0092B-C50C-407E-A947-70E740481C1C}">
                <a14:useLocalDpi xmlns:a14="http://schemas.microsoft.com/office/drawing/2010/main" val="0"/>
              </a:ext>
            </a:extLst>
          </a:blip>
          <a:srcRect l="1923" b="5336"/>
          <a:stretch>
            <a:fillRect/>
          </a:stretch>
        </p:blipFill>
        <p:spPr bwMode="auto">
          <a:xfrm>
            <a:off x="6629400" y="0"/>
            <a:ext cx="2193925"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 name="Group 18">
            <a:extLst>
              <a:ext uri="{FF2B5EF4-FFF2-40B4-BE49-F238E27FC236}">
                <a16:creationId xmlns:a16="http://schemas.microsoft.com/office/drawing/2014/main" id="{C8858D4C-DA52-4D79-B875-B69A333DA38F}"/>
              </a:ext>
            </a:extLst>
          </p:cNvPr>
          <p:cNvGrpSpPr>
            <a:grpSpLocks/>
          </p:cNvGrpSpPr>
          <p:nvPr userDrawn="1"/>
        </p:nvGrpSpPr>
        <p:grpSpPr bwMode="auto">
          <a:xfrm>
            <a:off x="2133600" y="6553200"/>
            <a:ext cx="7010400" cy="46038"/>
            <a:chOff x="1905000" y="6553200"/>
            <a:chExt cx="7010400" cy="45719"/>
          </a:xfrm>
        </p:grpSpPr>
        <p:sp>
          <p:nvSpPr>
            <p:cNvPr id="11" name="Rectangle 10">
              <a:extLst>
                <a:ext uri="{FF2B5EF4-FFF2-40B4-BE49-F238E27FC236}">
                  <a16:creationId xmlns:a16="http://schemas.microsoft.com/office/drawing/2014/main" id="{8CD122E0-A39E-48D6-803F-630848982DA4}"/>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2" name="Rectangle 11">
              <a:extLst>
                <a:ext uri="{FF2B5EF4-FFF2-40B4-BE49-F238E27FC236}">
                  <a16:creationId xmlns:a16="http://schemas.microsoft.com/office/drawing/2014/main" id="{F1A3FFFF-C754-4DB0-AA1F-D3984CE6303A}"/>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3" name="Rectangle 12">
              <a:extLst>
                <a:ext uri="{FF2B5EF4-FFF2-40B4-BE49-F238E27FC236}">
                  <a16:creationId xmlns:a16="http://schemas.microsoft.com/office/drawing/2014/main" id="{8D5360FA-CE91-4C13-84B3-678E6F24BA04}"/>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grpSp>
        <p:nvGrpSpPr>
          <p:cNvPr id="14" name="Group 22">
            <a:extLst>
              <a:ext uri="{FF2B5EF4-FFF2-40B4-BE49-F238E27FC236}">
                <a16:creationId xmlns:a16="http://schemas.microsoft.com/office/drawing/2014/main" id="{7EFBD55B-184B-423F-AD1B-BBC289BBD899}"/>
              </a:ext>
            </a:extLst>
          </p:cNvPr>
          <p:cNvGrpSpPr>
            <a:grpSpLocks/>
          </p:cNvGrpSpPr>
          <p:nvPr userDrawn="1"/>
        </p:nvGrpSpPr>
        <p:grpSpPr bwMode="auto">
          <a:xfrm>
            <a:off x="0" y="1295400"/>
            <a:ext cx="7010400" cy="46038"/>
            <a:chOff x="1905000" y="6553200"/>
            <a:chExt cx="7010400" cy="45719"/>
          </a:xfrm>
        </p:grpSpPr>
        <p:sp>
          <p:nvSpPr>
            <p:cNvPr id="15" name="Rectangle 14">
              <a:extLst>
                <a:ext uri="{FF2B5EF4-FFF2-40B4-BE49-F238E27FC236}">
                  <a16:creationId xmlns:a16="http://schemas.microsoft.com/office/drawing/2014/main" id="{8F174D5A-7754-48AD-8B01-6C9277AF9080}"/>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6" name="Rectangle 15">
              <a:extLst>
                <a:ext uri="{FF2B5EF4-FFF2-40B4-BE49-F238E27FC236}">
                  <a16:creationId xmlns:a16="http://schemas.microsoft.com/office/drawing/2014/main" id="{8E4C1383-07ED-4FC4-8D62-C2B75B3E48CE}"/>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7" name="Rectangle 16">
              <a:extLst>
                <a:ext uri="{FF2B5EF4-FFF2-40B4-BE49-F238E27FC236}">
                  <a16:creationId xmlns:a16="http://schemas.microsoft.com/office/drawing/2014/main" id="{C67244D1-C298-4769-B0AD-48FB80C45970}"/>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sp>
        <p:nvSpPr>
          <p:cNvPr id="3" name="Content Placeholder 2"/>
          <p:cNvSpPr>
            <a:spLocks noGrp="1"/>
          </p:cNvSpPr>
          <p:nvPr>
            <p:ph idx="1"/>
          </p:nvPr>
        </p:nvSpPr>
        <p:spPr>
          <a:xfrm>
            <a:off x="304800" y="1493837"/>
            <a:ext cx="82296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a:latin typeface="Arial" pitchFamily="34" charset="0"/>
                <a:cs typeface="Arial" pitchFamily="34"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Arial" pitchFamily="34" charset="0"/>
                <a:cs typeface="Arial" pitchFamily="34" charset="0"/>
              </a:defRPr>
            </a:lvl2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dirty="0"/>
          </a:p>
        </p:txBody>
      </p:sp>
      <p:sp>
        <p:nvSpPr>
          <p:cNvPr id="27"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15778775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pic>
        <p:nvPicPr>
          <p:cNvPr id="5" name="Picture 6" descr="Picture 7.png">
            <a:extLst>
              <a:ext uri="{FF2B5EF4-FFF2-40B4-BE49-F238E27FC236}">
                <a16:creationId xmlns:a16="http://schemas.microsoft.com/office/drawing/2014/main" id="{7F40503D-E1C5-42F5-81EF-6194C907BF5D}"/>
              </a:ext>
            </a:extLst>
          </p:cNvPr>
          <p:cNvPicPr>
            <a:picLocks noChangeAspect="1"/>
          </p:cNvPicPr>
          <p:nvPr userDrawn="1"/>
        </p:nvPicPr>
        <p:blipFill>
          <a:blip r:embed="rId2">
            <a:extLst>
              <a:ext uri="{28A0092B-C50C-407E-A947-70E740481C1C}">
                <a14:useLocalDpi xmlns:a14="http://schemas.microsoft.com/office/drawing/2010/main" val="0"/>
              </a:ext>
            </a:extLst>
          </a:blip>
          <a:srcRect l="1923" b="5336"/>
          <a:stretch>
            <a:fillRect/>
          </a:stretch>
        </p:blipFill>
        <p:spPr bwMode="auto">
          <a:xfrm>
            <a:off x="6629400" y="0"/>
            <a:ext cx="2193925"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 name="Group 19">
            <a:extLst>
              <a:ext uri="{FF2B5EF4-FFF2-40B4-BE49-F238E27FC236}">
                <a16:creationId xmlns:a16="http://schemas.microsoft.com/office/drawing/2014/main" id="{C63C93C4-3B51-4372-8D5E-965C1EA47ABF}"/>
              </a:ext>
            </a:extLst>
          </p:cNvPr>
          <p:cNvGrpSpPr>
            <a:grpSpLocks/>
          </p:cNvGrpSpPr>
          <p:nvPr userDrawn="1"/>
        </p:nvGrpSpPr>
        <p:grpSpPr bwMode="auto">
          <a:xfrm>
            <a:off x="0" y="1295400"/>
            <a:ext cx="7010400" cy="46038"/>
            <a:chOff x="1905000" y="6553200"/>
            <a:chExt cx="7010400" cy="45719"/>
          </a:xfrm>
        </p:grpSpPr>
        <p:sp>
          <p:nvSpPr>
            <p:cNvPr id="7" name="Rectangle 6">
              <a:extLst>
                <a:ext uri="{FF2B5EF4-FFF2-40B4-BE49-F238E27FC236}">
                  <a16:creationId xmlns:a16="http://schemas.microsoft.com/office/drawing/2014/main" id="{BDB9DBE0-083F-432A-AA56-6196DD62CEFE}"/>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 name="Rectangle 7">
              <a:extLst>
                <a:ext uri="{FF2B5EF4-FFF2-40B4-BE49-F238E27FC236}">
                  <a16:creationId xmlns:a16="http://schemas.microsoft.com/office/drawing/2014/main" id="{501F7ADE-8AEB-477F-BFF5-49B79BA6E512}"/>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 name="Rectangle 8">
              <a:extLst>
                <a:ext uri="{FF2B5EF4-FFF2-40B4-BE49-F238E27FC236}">
                  <a16:creationId xmlns:a16="http://schemas.microsoft.com/office/drawing/2014/main" id="{CD01B362-F42A-4A95-B5CB-59E1C45D27A1}"/>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grpSp>
        <p:nvGrpSpPr>
          <p:cNvPr id="10" name="Group 28">
            <a:extLst>
              <a:ext uri="{FF2B5EF4-FFF2-40B4-BE49-F238E27FC236}">
                <a16:creationId xmlns:a16="http://schemas.microsoft.com/office/drawing/2014/main" id="{E8FC8361-67D4-48B2-8018-57FA88AC2B6A}"/>
              </a:ext>
            </a:extLst>
          </p:cNvPr>
          <p:cNvGrpSpPr>
            <a:grpSpLocks/>
          </p:cNvGrpSpPr>
          <p:nvPr userDrawn="1"/>
        </p:nvGrpSpPr>
        <p:grpSpPr bwMode="auto">
          <a:xfrm>
            <a:off x="2133600" y="6553200"/>
            <a:ext cx="7010400" cy="46038"/>
            <a:chOff x="1905000" y="6553200"/>
            <a:chExt cx="7010400" cy="45719"/>
          </a:xfrm>
        </p:grpSpPr>
        <p:sp>
          <p:nvSpPr>
            <p:cNvPr id="11" name="Rectangle 10">
              <a:extLst>
                <a:ext uri="{FF2B5EF4-FFF2-40B4-BE49-F238E27FC236}">
                  <a16:creationId xmlns:a16="http://schemas.microsoft.com/office/drawing/2014/main" id="{B834F8FB-7A06-4187-8265-FBE80832D75D}"/>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2" name="Rectangle 11">
              <a:extLst>
                <a:ext uri="{FF2B5EF4-FFF2-40B4-BE49-F238E27FC236}">
                  <a16:creationId xmlns:a16="http://schemas.microsoft.com/office/drawing/2014/main" id="{CE9D680D-29B3-4193-ACAE-E996EC750F00}"/>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3" name="Rectangle 12">
              <a:extLst>
                <a:ext uri="{FF2B5EF4-FFF2-40B4-BE49-F238E27FC236}">
                  <a16:creationId xmlns:a16="http://schemas.microsoft.com/office/drawing/2014/main" id="{78AD4D7B-A534-4036-86B1-50D0EEBD5D68}"/>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sp>
        <p:nvSpPr>
          <p:cNvPr id="14" name="TextBox 13">
            <a:extLst>
              <a:ext uri="{FF2B5EF4-FFF2-40B4-BE49-F238E27FC236}">
                <a16:creationId xmlns:a16="http://schemas.microsoft.com/office/drawing/2014/main" id="{340C0779-2A8B-465E-8A69-48A1F55C75BD}"/>
              </a:ext>
            </a:extLst>
          </p:cNvPr>
          <p:cNvSpPr txBox="1">
            <a:spLocks noChangeArrowheads="1"/>
          </p:cNvSpPr>
          <p:nvPr userDrawn="1"/>
        </p:nvSpPr>
        <p:spPr bwMode="auto">
          <a:xfrm>
            <a:off x="3276600" y="6596063"/>
            <a:ext cx="58674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eaLnBrk="1" hangingPunct="1">
              <a:defRPr/>
            </a:pPr>
            <a:r>
              <a:rPr lang="en-US" altLang="en-US" sz="1100" b="1">
                <a:solidFill>
                  <a:srgbClr val="101141"/>
                </a:solidFill>
              </a:rPr>
              <a:t>BITS </a:t>
            </a:r>
            <a:r>
              <a:rPr lang="en-US" altLang="en-US" sz="1100">
                <a:solidFill>
                  <a:srgbClr val="101141"/>
                </a:solidFill>
              </a:rPr>
              <a:t>Pilani, Pilani Campus</a:t>
            </a:r>
          </a:p>
        </p:txBody>
      </p:sp>
      <p:sp>
        <p:nvSpPr>
          <p:cNvPr id="3" name="Content Placeholder 2"/>
          <p:cNvSpPr>
            <a:spLocks noGrp="1"/>
          </p:cNvSpPr>
          <p:nvPr>
            <p:ph sz="half" idx="1"/>
          </p:nvPr>
        </p:nvSpPr>
        <p:spPr>
          <a:xfrm>
            <a:off x="457200" y="1600200"/>
            <a:ext cx="40386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800"/>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dirty="0"/>
          </a:p>
        </p:txBody>
      </p:sp>
      <p:sp>
        <p:nvSpPr>
          <p:cNvPr id="4" name="Content Placeholder 3"/>
          <p:cNvSpPr>
            <a:spLocks noGrp="1"/>
          </p:cNvSpPr>
          <p:nvPr>
            <p:ph sz="half" idx="2"/>
          </p:nvPr>
        </p:nvSpPr>
        <p:spPr>
          <a:xfrm>
            <a:off x="4953000" y="1600200"/>
            <a:ext cx="40386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800"/>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Arial" pitchFamily="34" charset="0"/>
                <a:cs typeface="Arial" pitchFamily="34" charset="0"/>
              </a:defRPr>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dirty="0"/>
          </a:p>
        </p:txBody>
      </p:sp>
      <p:sp>
        <p:nvSpPr>
          <p:cNvPr id="19"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37592101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grpSp>
        <p:nvGrpSpPr>
          <p:cNvPr id="7" name="Group 10">
            <a:extLst>
              <a:ext uri="{FF2B5EF4-FFF2-40B4-BE49-F238E27FC236}">
                <a16:creationId xmlns:a16="http://schemas.microsoft.com/office/drawing/2014/main" id="{9DA70CFD-83E5-4522-BDFE-D723990D5557}"/>
              </a:ext>
            </a:extLst>
          </p:cNvPr>
          <p:cNvGrpSpPr>
            <a:grpSpLocks/>
          </p:cNvGrpSpPr>
          <p:nvPr userDrawn="1"/>
        </p:nvGrpSpPr>
        <p:grpSpPr bwMode="auto">
          <a:xfrm>
            <a:off x="0" y="1295400"/>
            <a:ext cx="7010400" cy="46038"/>
            <a:chOff x="1905000" y="6553200"/>
            <a:chExt cx="7010400" cy="45719"/>
          </a:xfrm>
        </p:grpSpPr>
        <p:sp>
          <p:nvSpPr>
            <p:cNvPr id="8" name="Rectangle 7">
              <a:extLst>
                <a:ext uri="{FF2B5EF4-FFF2-40B4-BE49-F238E27FC236}">
                  <a16:creationId xmlns:a16="http://schemas.microsoft.com/office/drawing/2014/main" id="{D6F96137-6C9E-42A8-A0D8-7176F4F4EE09}"/>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 name="Rectangle 8">
              <a:extLst>
                <a:ext uri="{FF2B5EF4-FFF2-40B4-BE49-F238E27FC236}">
                  <a16:creationId xmlns:a16="http://schemas.microsoft.com/office/drawing/2014/main" id="{9B37051D-2A72-4E39-B29A-4135FF68C037}"/>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1" name="Rectangle 10">
              <a:extLst>
                <a:ext uri="{FF2B5EF4-FFF2-40B4-BE49-F238E27FC236}">
                  <a16:creationId xmlns:a16="http://schemas.microsoft.com/office/drawing/2014/main" id="{43452605-6CC1-49B4-8FD3-78A92F8869FD}"/>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grpSp>
        <p:nvGrpSpPr>
          <p:cNvPr id="12" name="Group 15">
            <a:extLst>
              <a:ext uri="{FF2B5EF4-FFF2-40B4-BE49-F238E27FC236}">
                <a16:creationId xmlns:a16="http://schemas.microsoft.com/office/drawing/2014/main" id="{D23F2640-453E-4B1B-889F-D2C913447175}"/>
              </a:ext>
            </a:extLst>
          </p:cNvPr>
          <p:cNvGrpSpPr>
            <a:grpSpLocks/>
          </p:cNvGrpSpPr>
          <p:nvPr userDrawn="1"/>
        </p:nvGrpSpPr>
        <p:grpSpPr bwMode="auto">
          <a:xfrm>
            <a:off x="2133600" y="6553200"/>
            <a:ext cx="7010400" cy="46038"/>
            <a:chOff x="1905000" y="6553200"/>
            <a:chExt cx="7010400" cy="45719"/>
          </a:xfrm>
        </p:grpSpPr>
        <p:sp>
          <p:nvSpPr>
            <p:cNvPr id="13" name="Rectangle 12">
              <a:extLst>
                <a:ext uri="{FF2B5EF4-FFF2-40B4-BE49-F238E27FC236}">
                  <a16:creationId xmlns:a16="http://schemas.microsoft.com/office/drawing/2014/main" id="{4C6C4180-87C9-4DCF-AA12-8C95A0AEB3C2}"/>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4" name="Rectangle 13">
              <a:extLst>
                <a:ext uri="{FF2B5EF4-FFF2-40B4-BE49-F238E27FC236}">
                  <a16:creationId xmlns:a16="http://schemas.microsoft.com/office/drawing/2014/main" id="{C2121449-A908-44F7-9674-71C6609247DD}"/>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5" name="Rectangle 14">
              <a:extLst>
                <a:ext uri="{FF2B5EF4-FFF2-40B4-BE49-F238E27FC236}">
                  <a16:creationId xmlns:a16="http://schemas.microsoft.com/office/drawing/2014/main" id="{434875DA-5C33-4F0F-905C-046FEC4E14B9}"/>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pic>
        <p:nvPicPr>
          <p:cNvPr id="16" name="Picture 14" descr="Picture 7.png">
            <a:extLst>
              <a:ext uri="{FF2B5EF4-FFF2-40B4-BE49-F238E27FC236}">
                <a16:creationId xmlns:a16="http://schemas.microsoft.com/office/drawing/2014/main" id="{56B19311-287F-4BB1-A312-E56BEF3371F2}"/>
              </a:ext>
            </a:extLst>
          </p:cNvPr>
          <p:cNvPicPr>
            <a:picLocks noChangeAspect="1"/>
          </p:cNvPicPr>
          <p:nvPr userDrawn="1"/>
        </p:nvPicPr>
        <p:blipFill>
          <a:blip r:embed="rId2">
            <a:extLst>
              <a:ext uri="{28A0092B-C50C-407E-A947-70E740481C1C}">
                <a14:useLocalDpi xmlns:a14="http://schemas.microsoft.com/office/drawing/2010/main" val="0"/>
              </a:ext>
            </a:extLst>
          </a:blip>
          <a:srcRect l="1923" b="5336"/>
          <a:stretch>
            <a:fillRect/>
          </a:stretch>
        </p:blipFill>
        <p:spPr bwMode="auto">
          <a:xfrm>
            <a:off x="6629400" y="0"/>
            <a:ext cx="2193925"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TextBox 16">
            <a:extLst>
              <a:ext uri="{FF2B5EF4-FFF2-40B4-BE49-F238E27FC236}">
                <a16:creationId xmlns:a16="http://schemas.microsoft.com/office/drawing/2014/main" id="{BDB561C3-3FA7-4ABB-AE5F-6FF0CF9F7A89}"/>
              </a:ext>
            </a:extLst>
          </p:cNvPr>
          <p:cNvSpPr txBox="1">
            <a:spLocks noChangeArrowheads="1"/>
          </p:cNvSpPr>
          <p:nvPr userDrawn="1"/>
        </p:nvSpPr>
        <p:spPr bwMode="auto">
          <a:xfrm>
            <a:off x="3276600" y="6596063"/>
            <a:ext cx="58674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eaLnBrk="1" hangingPunct="1">
              <a:defRPr/>
            </a:pPr>
            <a:r>
              <a:rPr lang="en-US" altLang="en-US" sz="1100" b="1">
                <a:solidFill>
                  <a:srgbClr val="101141"/>
                </a:solidFill>
              </a:rPr>
              <a:t>BITS </a:t>
            </a:r>
            <a:r>
              <a:rPr lang="en-US" altLang="en-US" sz="1100">
                <a:solidFill>
                  <a:srgbClr val="101141"/>
                </a:solidFill>
              </a:rPr>
              <a:t>Pilani, Deemed to be University under Section 3 of UGC Act, 1956</a:t>
            </a:r>
          </a:p>
        </p:txBody>
      </p:sp>
      <p:sp>
        <p:nvSpPr>
          <p:cNvPr id="3" name="Text Placeholder 2"/>
          <p:cNvSpPr>
            <a:spLocks noGrp="1"/>
          </p:cNvSpPr>
          <p:nvPr>
            <p:ph type="body" idx="1"/>
          </p:nvPr>
        </p:nvSpPr>
        <p:spPr>
          <a:xfrm>
            <a:off x="457200" y="1535112"/>
            <a:ext cx="4040188" cy="82708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362199"/>
            <a:ext cx="4040188" cy="37639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2"/>
            <a:ext cx="4041775" cy="82708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362199"/>
            <a:ext cx="4041775" cy="37639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22647243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grpSp>
        <p:nvGrpSpPr>
          <p:cNvPr id="3" name="Group 5">
            <a:extLst>
              <a:ext uri="{FF2B5EF4-FFF2-40B4-BE49-F238E27FC236}">
                <a16:creationId xmlns:a16="http://schemas.microsoft.com/office/drawing/2014/main" id="{70782133-9559-42C5-9A57-EF9A7277566B}"/>
              </a:ext>
            </a:extLst>
          </p:cNvPr>
          <p:cNvGrpSpPr>
            <a:grpSpLocks/>
          </p:cNvGrpSpPr>
          <p:nvPr userDrawn="1"/>
        </p:nvGrpSpPr>
        <p:grpSpPr bwMode="auto">
          <a:xfrm>
            <a:off x="0" y="1295400"/>
            <a:ext cx="7010400" cy="46038"/>
            <a:chOff x="1905000" y="6553200"/>
            <a:chExt cx="7010400" cy="45719"/>
          </a:xfrm>
        </p:grpSpPr>
        <p:sp>
          <p:nvSpPr>
            <p:cNvPr id="4" name="Rectangle 3">
              <a:extLst>
                <a:ext uri="{FF2B5EF4-FFF2-40B4-BE49-F238E27FC236}">
                  <a16:creationId xmlns:a16="http://schemas.microsoft.com/office/drawing/2014/main" id="{8789FD69-D207-4417-8669-FBD280F3F12A}"/>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 name="Rectangle 5">
              <a:extLst>
                <a:ext uri="{FF2B5EF4-FFF2-40B4-BE49-F238E27FC236}">
                  <a16:creationId xmlns:a16="http://schemas.microsoft.com/office/drawing/2014/main" id="{C1D64A88-7415-4AEB-89B5-9058ABF332DD}"/>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7" name="Rectangle 6">
              <a:extLst>
                <a:ext uri="{FF2B5EF4-FFF2-40B4-BE49-F238E27FC236}">
                  <a16:creationId xmlns:a16="http://schemas.microsoft.com/office/drawing/2014/main" id="{659C8321-2C5B-4FC9-A99C-1626C1BE6E78}"/>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grpSp>
        <p:nvGrpSpPr>
          <p:cNvPr id="8" name="Group 10">
            <a:extLst>
              <a:ext uri="{FF2B5EF4-FFF2-40B4-BE49-F238E27FC236}">
                <a16:creationId xmlns:a16="http://schemas.microsoft.com/office/drawing/2014/main" id="{F2C6AA00-101F-4EC9-9736-9953E6D2AB6D}"/>
              </a:ext>
            </a:extLst>
          </p:cNvPr>
          <p:cNvGrpSpPr>
            <a:grpSpLocks/>
          </p:cNvGrpSpPr>
          <p:nvPr userDrawn="1"/>
        </p:nvGrpSpPr>
        <p:grpSpPr bwMode="auto">
          <a:xfrm>
            <a:off x="2133600" y="6553200"/>
            <a:ext cx="7010400" cy="46038"/>
            <a:chOff x="1905000" y="6553200"/>
            <a:chExt cx="7010400" cy="45719"/>
          </a:xfrm>
        </p:grpSpPr>
        <p:sp>
          <p:nvSpPr>
            <p:cNvPr id="9" name="Rectangle 8">
              <a:extLst>
                <a:ext uri="{FF2B5EF4-FFF2-40B4-BE49-F238E27FC236}">
                  <a16:creationId xmlns:a16="http://schemas.microsoft.com/office/drawing/2014/main" id="{30660163-830C-4CD7-A920-C720D4B4390E}"/>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0" name="Rectangle 9">
              <a:extLst>
                <a:ext uri="{FF2B5EF4-FFF2-40B4-BE49-F238E27FC236}">
                  <a16:creationId xmlns:a16="http://schemas.microsoft.com/office/drawing/2014/main" id="{F24AE684-1BDF-4652-B172-D5E437F852E6}"/>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1" name="Rectangle 10">
              <a:extLst>
                <a:ext uri="{FF2B5EF4-FFF2-40B4-BE49-F238E27FC236}">
                  <a16:creationId xmlns:a16="http://schemas.microsoft.com/office/drawing/2014/main" id="{8E80F751-42B1-4554-A0F5-A7AFF2A44946}"/>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pic>
        <p:nvPicPr>
          <p:cNvPr id="12" name="Picture 14" descr="Picture 7.png">
            <a:extLst>
              <a:ext uri="{FF2B5EF4-FFF2-40B4-BE49-F238E27FC236}">
                <a16:creationId xmlns:a16="http://schemas.microsoft.com/office/drawing/2014/main" id="{8ABEEF63-94A1-40D6-A056-C5225C403EC4}"/>
              </a:ext>
            </a:extLst>
          </p:cNvPr>
          <p:cNvPicPr>
            <a:picLocks noChangeAspect="1"/>
          </p:cNvPicPr>
          <p:nvPr userDrawn="1"/>
        </p:nvPicPr>
        <p:blipFill>
          <a:blip r:embed="rId2">
            <a:extLst>
              <a:ext uri="{28A0092B-C50C-407E-A947-70E740481C1C}">
                <a14:useLocalDpi xmlns:a14="http://schemas.microsoft.com/office/drawing/2010/main" val="0"/>
              </a:ext>
            </a:extLst>
          </a:blip>
          <a:srcRect l="1923" b="5336"/>
          <a:stretch>
            <a:fillRect/>
          </a:stretch>
        </p:blipFill>
        <p:spPr bwMode="auto">
          <a:xfrm>
            <a:off x="6629400" y="0"/>
            <a:ext cx="2193925"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12">
            <a:extLst>
              <a:ext uri="{FF2B5EF4-FFF2-40B4-BE49-F238E27FC236}">
                <a16:creationId xmlns:a16="http://schemas.microsoft.com/office/drawing/2014/main" id="{86751C32-8178-40FB-B88C-D359ED6032E4}"/>
              </a:ext>
            </a:extLst>
          </p:cNvPr>
          <p:cNvSpPr txBox="1">
            <a:spLocks noChangeArrowheads="1"/>
          </p:cNvSpPr>
          <p:nvPr userDrawn="1"/>
        </p:nvSpPr>
        <p:spPr bwMode="auto">
          <a:xfrm>
            <a:off x="3276600" y="6596063"/>
            <a:ext cx="58674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eaLnBrk="1" hangingPunct="1">
              <a:defRPr/>
            </a:pPr>
            <a:r>
              <a:rPr lang="en-US" altLang="en-US" sz="1100" b="1">
                <a:solidFill>
                  <a:srgbClr val="101141"/>
                </a:solidFill>
              </a:rPr>
              <a:t>BITS </a:t>
            </a:r>
            <a:r>
              <a:rPr lang="en-US" altLang="en-US" sz="1100">
                <a:solidFill>
                  <a:srgbClr val="101141"/>
                </a:solidFill>
              </a:rPr>
              <a:t>Pilani, Deemed to be University under Section 3 of UGC Act, 1956</a:t>
            </a:r>
          </a:p>
        </p:txBody>
      </p:sp>
      <p:sp>
        <p:nvSpPr>
          <p:cNvPr id="5"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31365602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grpSp>
        <p:nvGrpSpPr>
          <p:cNvPr id="5" name="Group 8">
            <a:extLst>
              <a:ext uri="{FF2B5EF4-FFF2-40B4-BE49-F238E27FC236}">
                <a16:creationId xmlns:a16="http://schemas.microsoft.com/office/drawing/2014/main" id="{EE47E491-2179-42E1-B38E-115AAF7C6151}"/>
              </a:ext>
            </a:extLst>
          </p:cNvPr>
          <p:cNvGrpSpPr>
            <a:grpSpLocks/>
          </p:cNvGrpSpPr>
          <p:nvPr userDrawn="1"/>
        </p:nvGrpSpPr>
        <p:grpSpPr bwMode="auto">
          <a:xfrm>
            <a:off x="0" y="1295400"/>
            <a:ext cx="7010400" cy="46038"/>
            <a:chOff x="1905000" y="6553200"/>
            <a:chExt cx="7010400" cy="45719"/>
          </a:xfrm>
        </p:grpSpPr>
        <p:sp>
          <p:nvSpPr>
            <p:cNvPr id="6" name="Rectangle 5">
              <a:extLst>
                <a:ext uri="{FF2B5EF4-FFF2-40B4-BE49-F238E27FC236}">
                  <a16:creationId xmlns:a16="http://schemas.microsoft.com/office/drawing/2014/main" id="{AA0F7ED7-46A2-4C5F-BE55-206F6645D8B3}"/>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7" name="Rectangle 6">
              <a:extLst>
                <a:ext uri="{FF2B5EF4-FFF2-40B4-BE49-F238E27FC236}">
                  <a16:creationId xmlns:a16="http://schemas.microsoft.com/office/drawing/2014/main" id="{1B59BC73-DD9E-4A9F-8295-6607EFAC271C}"/>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 name="Rectangle 8">
              <a:extLst>
                <a:ext uri="{FF2B5EF4-FFF2-40B4-BE49-F238E27FC236}">
                  <a16:creationId xmlns:a16="http://schemas.microsoft.com/office/drawing/2014/main" id="{84A3CAB1-7831-466B-BF6D-55F121D4F109}"/>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grpSp>
        <p:nvGrpSpPr>
          <p:cNvPr id="10" name="Group 13">
            <a:extLst>
              <a:ext uri="{FF2B5EF4-FFF2-40B4-BE49-F238E27FC236}">
                <a16:creationId xmlns:a16="http://schemas.microsoft.com/office/drawing/2014/main" id="{1752F9E8-58DB-4CB1-A535-5401BEE03913}"/>
              </a:ext>
            </a:extLst>
          </p:cNvPr>
          <p:cNvGrpSpPr>
            <a:grpSpLocks/>
          </p:cNvGrpSpPr>
          <p:nvPr userDrawn="1"/>
        </p:nvGrpSpPr>
        <p:grpSpPr bwMode="auto">
          <a:xfrm>
            <a:off x="2133600" y="6553200"/>
            <a:ext cx="7010400" cy="46038"/>
            <a:chOff x="1905000" y="6553200"/>
            <a:chExt cx="7010400" cy="45719"/>
          </a:xfrm>
        </p:grpSpPr>
        <p:sp>
          <p:nvSpPr>
            <p:cNvPr id="11" name="Rectangle 10">
              <a:extLst>
                <a:ext uri="{FF2B5EF4-FFF2-40B4-BE49-F238E27FC236}">
                  <a16:creationId xmlns:a16="http://schemas.microsoft.com/office/drawing/2014/main" id="{0023FB30-6BF3-44FB-A928-B2990438893D}"/>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2" name="Rectangle 11">
              <a:extLst>
                <a:ext uri="{FF2B5EF4-FFF2-40B4-BE49-F238E27FC236}">
                  <a16:creationId xmlns:a16="http://schemas.microsoft.com/office/drawing/2014/main" id="{075BEC27-FEDF-4E3B-9C50-DC59FBDC288C}"/>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3" name="Rectangle 12">
              <a:extLst>
                <a:ext uri="{FF2B5EF4-FFF2-40B4-BE49-F238E27FC236}">
                  <a16:creationId xmlns:a16="http://schemas.microsoft.com/office/drawing/2014/main" id="{0E1D0175-948F-4702-A2F8-9D92E2DD291E}"/>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pic>
        <p:nvPicPr>
          <p:cNvPr id="14" name="Picture 14" descr="Picture 7.png">
            <a:extLst>
              <a:ext uri="{FF2B5EF4-FFF2-40B4-BE49-F238E27FC236}">
                <a16:creationId xmlns:a16="http://schemas.microsoft.com/office/drawing/2014/main" id="{5E292328-3265-42E4-B010-EB96B86A0A35}"/>
              </a:ext>
            </a:extLst>
          </p:cNvPr>
          <p:cNvPicPr>
            <a:picLocks noChangeAspect="1"/>
          </p:cNvPicPr>
          <p:nvPr userDrawn="1"/>
        </p:nvPicPr>
        <p:blipFill>
          <a:blip r:embed="rId2">
            <a:extLst>
              <a:ext uri="{28A0092B-C50C-407E-A947-70E740481C1C}">
                <a14:useLocalDpi xmlns:a14="http://schemas.microsoft.com/office/drawing/2010/main" val="0"/>
              </a:ext>
            </a:extLst>
          </a:blip>
          <a:srcRect l="1923" b="5336"/>
          <a:stretch>
            <a:fillRect/>
          </a:stretch>
        </p:blipFill>
        <p:spPr bwMode="auto">
          <a:xfrm>
            <a:off x="6629400" y="0"/>
            <a:ext cx="2193925"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Box 14">
            <a:extLst>
              <a:ext uri="{FF2B5EF4-FFF2-40B4-BE49-F238E27FC236}">
                <a16:creationId xmlns:a16="http://schemas.microsoft.com/office/drawing/2014/main" id="{263E45DB-97BD-4D73-AA91-FF6BC0F5F276}"/>
              </a:ext>
            </a:extLst>
          </p:cNvPr>
          <p:cNvSpPr txBox="1">
            <a:spLocks noChangeArrowheads="1"/>
          </p:cNvSpPr>
          <p:nvPr userDrawn="1"/>
        </p:nvSpPr>
        <p:spPr bwMode="auto">
          <a:xfrm>
            <a:off x="3276600" y="6596063"/>
            <a:ext cx="58674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eaLnBrk="1" hangingPunct="1">
              <a:defRPr/>
            </a:pPr>
            <a:r>
              <a:rPr lang="en-US" altLang="en-US" sz="1100" b="1">
                <a:solidFill>
                  <a:srgbClr val="101141"/>
                </a:solidFill>
              </a:rPr>
              <a:t>BITS </a:t>
            </a:r>
            <a:r>
              <a:rPr lang="en-US" altLang="en-US" sz="1100">
                <a:solidFill>
                  <a:srgbClr val="101141"/>
                </a:solidFill>
              </a:rPr>
              <a:t>Pilani, Pilani Campus</a:t>
            </a:r>
          </a:p>
        </p:txBody>
      </p:sp>
      <p:sp>
        <p:nvSpPr>
          <p:cNvPr id="3" name="Content Placeholder 2"/>
          <p:cNvSpPr>
            <a:spLocks noGrp="1"/>
          </p:cNvSpPr>
          <p:nvPr>
            <p:ph idx="1"/>
          </p:nvPr>
        </p:nvSpPr>
        <p:spPr>
          <a:xfrm>
            <a:off x="3575050" y="1600200"/>
            <a:ext cx="5111750" cy="452596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600200"/>
            <a:ext cx="3008313" cy="45259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Content Placeholder 18"/>
          <p:cNvSpPr>
            <a:spLocks noGrp="1"/>
          </p:cNvSpPr>
          <p:nvPr>
            <p:ph sz="quarter" idx="13"/>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38891429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grpSp>
        <p:nvGrpSpPr>
          <p:cNvPr id="6" name="Group 6">
            <a:extLst>
              <a:ext uri="{FF2B5EF4-FFF2-40B4-BE49-F238E27FC236}">
                <a16:creationId xmlns:a16="http://schemas.microsoft.com/office/drawing/2014/main" id="{5CAFCA43-047E-4E65-AE29-9F4CC1848DA2}"/>
              </a:ext>
            </a:extLst>
          </p:cNvPr>
          <p:cNvGrpSpPr>
            <a:grpSpLocks/>
          </p:cNvGrpSpPr>
          <p:nvPr userDrawn="1"/>
        </p:nvGrpSpPr>
        <p:grpSpPr bwMode="auto">
          <a:xfrm>
            <a:off x="0" y="1295400"/>
            <a:ext cx="7010400" cy="46038"/>
            <a:chOff x="1905000" y="6553200"/>
            <a:chExt cx="7010400" cy="45719"/>
          </a:xfrm>
        </p:grpSpPr>
        <p:sp>
          <p:nvSpPr>
            <p:cNvPr id="7" name="Rectangle 6">
              <a:extLst>
                <a:ext uri="{FF2B5EF4-FFF2-40B4-BE49-F238E27FC236}">
                  <a16:creationId xmlns:a16="http://schemas.microsoft.com/office/drawing/2014/main" id="{A92178FC-52D8-47DE-AA5A-88EC5FF6B340}"/>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 name="Rectangle 7">
              <a:extLst>
                <a:ext uri="{FF2B5EF4-FFF2-40B4-BE49-F238E27FC236}">
                  <a16:creationId xmlns:a16="http://schemas.microsoft.com/office/drawing/2014/main" id="{0337805E-5C9A-4014-AC7C-6FB5746CA5D0}"/>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 name="Rectangle 8">
              <a:extLst>
                <a:ext uri="{FF2B5EF4-FFF2-40B4-BE49-F238E27FC236}">
                  <a16:creationId xmlns:a16="http://schemas.microsoft.com/office/drawing/2014/main" id="{A3EC061C-F814-4CC9-9CEC-3E47C7E8E4BE}"/>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grpSp>
        <p:nvGrpSpPr>
          <p:cNvPr id="10" name="Group 10">
            <a:extLst>
              <a:ext uri="{FF2B5EF4-FFF2-40B4-BE49-F238E27FC236}">
                <a16:creationId xmlns:a16="http://schemas.microsoft.com/office/drawing/2014/main" id="{EEE9A3D3-6EB3-4A45-9C6A-0D111F3A285B}"/>
              </a:ext>
            </a:extLst>
          </p:cNvPr>
          <p:cNvGrpSpPr>
            <a:grpSpLocks/>
          </p:cNvGrpSpPr>
          <p:nvPr userDrawn="1"/>
        </p:nvGrpSpPr>
        <p:grpSpPr bwMode="auto">
          <a:xfrm>
            <a:off x="2133600" y="6553200"/>
            <a:ext cx="7010400" cy="46038"/>
            <a:chOff x="1905000" y="6553200"/>
            <a:chExt cx="7010400" cy="45719"/>
          </a:xfrm>
        </p:grpSpPr>
        <p:sp>
          <p:nvSpPr>
            <p:cNvPr id="11" name="Rectangle 10">
              <a:extLst>
                <a:ext uri="{FF2B5EF4-FFF2-40B4-BE49-F238E27FC236}">
                  <a16:creationId xmlns:a16="http://schemas.microsoft.com/office/drawing/2014/main" id="{B529765E-AB2E-4E21-84D6-9892C0984C11}"/>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2" name="Rectangle 11">
              <a:extLst>
                <a:ext uri="{FF2B5EF4-FFF2-40B4-BE49-F238E27FC236}">
                  <a16:creationId xmlns:a16="http://schemas.microsoft.com/office/drawing/2014/main" id="{624C2EBE-F028-425D-B12C-9EF474A1EBA2}"/>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3" name="Rectangle 12">
              <a:extLst>
                <a:ext uri="{FF2B5EF4-FFF2-40B4-BE49-F238E27FC236}">
                  <a16:creationId xmlns:a16="http://schemas.microsoft.com/office/drawing/2014/main" id="{8B3C6132-F746-4D8F-8299-D3AC9A0AEE26}"/>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pic>
        <p:nvPicPr>
          <p:cNvPr id="14" name="Picture 14" descr="Picture 7.png">
            <a:extLst>
              <a:ext uri="{FF2B5EF4-FFF2-40B4-BE49-F238E27FC236}">
                <a16:creationId xmlns:a16="http://schemas.microsoft.com/office/drawing/2014/main" id="{C7ED25C3-557F-499C-A8CA-8C51C19D560E}"/>
              </a:ext>
            </a:extLst>
          </p:cNvPr>
          <p:cNvPicPr>
            <a:picLocks noChangeAspect="1"/>
          </p:cNvPicPr>
          <p:nvPr userDrawn="1"/>
        </p:nvPicPr>
        <p:blipFill>
          <a:blip r:embed="rId2">
            <a:extLst>
              <a:ext uri="{28A0092B-C50C-407E-A947-70E740481C1C}">
                <a14:useLocalDpi xmlns:a14="http://schemas.microsoft.com/office/drawing/2010/main" val="0"/>
              </a:ext>
            </a:extLst>
          </a:blip>
          <a:srcRect l="1923" b="5336"/>
          <a:stretch>
            <a:fillRect/>
          </a:stretch>
        </p:blipFill>
        <p:spPr bwMode="auto">
          <a:xfrm>
            <a:off x="6629400" y="0"/>
            <a:ext cx="2193925"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Box 14">
            <a:extLst>
              <a:ext uri="{FF2B5EF4-FFF2-40B4-BE49-F238E27FC236}">
                <a16:creationId xmlns:a16="http://schemas.microsoft.com/office/drawing/2014/main" id="{A4DD4B57-FE88-444F-B846-D8EAAA3E3958}"/>
              </a:ext>
            </a:extLst>
          </p:cNvPr>
          <p:cNvSpPr txBox="1">
            <a:spLocks noChangeArrowheads="1"/>
          </p:cNvSpPr>
          <p:nvPr userDrawn="1"/>
        </p:nvSpPr>
        <p:spPr bwMode="auto">
          <a:xfrm>
            <a:off x="3276600" y="6596063"/>
            <a:ext cx="58674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eaLnBrk="1" hangingPunct="1">
              <a:defRPr/>
            </a:pPr>
            <a:r>
              <a:rPr lang="en-US" altLang="en-US" sz="1100" b="1">
                <a:solidFill>
                  <a:srgbClr val="101141"/>
                </a:solidFill>
              </a:rPr>
              <a:t>BITS </a:t>
            </a:r>
            <a:r>
              <a:rPr lang="en-US" altLang="en-US" sz="1100">
                <a:solidFill>
                  <a:srgbClr val="101141"/>
                </a:solidFill>
              </a:rPr>
              <a:t>Pilani, Pilani Campus</a:t>
            </a:r>
          </a:p>
        </p:txBody>
      </p:sp>
      <p:sp>
        <p:nvSpPr>
          <p:cNvPr id="2" name="Title 1"/>
          <p:cNvSpPr>
            <a:spLocks noGrp="1"/>
          </p:cNvSpPr>
          <p:nvPr>
            <p:ph type="title"/>
          </p:nvPr>
        </p:nvSpPr>
        <p:spPr>
          <a:xfrm>
            <a:off x="1792288" y="5407025"/>
            <a:ext cx="5486400" cy="304800"/>
          </a:xfrm>
        </p:spPr>
        <p:txBody>
          <a:bodyPr anchor="b"/>
          <a:lstStyle>
            <a:lvl1pPr algn="l">
              <a:defRPr sz="1800" b="1" spc="0"/>
            </a:lvl1pPr>
          </a:lstStyle>
          <a:p>
            <a:r>
              <a:rPr lang="en-US" dirty="0"/>
              <a:t>Click to edit Master title style</a:t>
            </a:r>
          </a:p>
        </p:txBody>
      </p:sp>
      <p:sp>
        <p:nvSpPr>
          <p:cNvPr id="3" name="Picture Placeholder 2"/>
          <p:cNvSpPr>
            <a:spLocks noGrp="1"/>
          </p:cNvSpPr>
          <p:nvPr>
            <p:ph type="pic" idx="1"/>
          </p:nvPr>
        </p:nvSpPr>
        <p:spPr>
          <a:xfrm>
            <a:off x="1792288" y="1828800"/>
            <a:ext cx="5486400" cy="3429000"/>
          </a:xfrm>
          <a:ln w="57150">
            <a:solidFill>
              <a:schemeClr val="accent1">
                <a:lumMod val="20000"/>
                <a:lumOff val="80000"/>
              </a:schemeClr>
            </a:solidFill>
          </a:ln>
        </p:spPr>
        <p:style>
          <a:lnRef idx="2">
            <a:schemeClr val="accent1"/>
          </a:lnRef>
          <a:fillRef idx="1">
            <a:schemeClr val="lt1"/>
          </a:fillRef>
          <a:effectRef idx="0">
            <a:schemeClr val="accent1"/>
          </a:effectRef>
          <a:fontRef idx="none"/>
        </p:style>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711825"/>
            <a:ext cx="5486400" cy="304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23481806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2ED1C56-6588-4FAA-96F1-BD2663CD7130}"/>
              </a:ext>
            </a:extLst>
          </p:cNvPr>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a:t>Click to edit Master title style</a:t>
            </a:r>
          </a:p>
        </p:txBody>
      </p:sp>
      <p:sp>
        <p:nvSpPr>
          <p:cNvPr id="1027" name="Text Placeholder 2">
            <a:extLst>
              <a:ext uri="{FF2B5EF4-FFF2-40B4-BE49-F238E27FC236}">
                <a16:creationId xmlns:a16="http://schemas.microsoft.com/office/drawing/2014/main" id="{12E66377-E191-4E45-9336-88F65B356217}"/>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a:extLst>
              <a:ext uri="{FF2B5EF4-FFF2-40B4-BE49-F238E27FC236}">
                <a16:creationId xmlns:a16="http://schemas.microsoft.com/office/drawing/2014/main" id="{ACB7F0AA-3D40-4035-9001-15824481706A}"/>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Arial" pitchFamily="34" charset="0"/>
                <a:cs typeface="Arial" pitchFamily="34" charset="0"/>
              </a:defRPr>
            </a:lvl1pPr>
          </a:lstStyle>
          <a:p>
            <a:pPr>
              <a:defRPr/>
            </a:pPr>
            <a:fld id="{572B1837-E1C2-4480-8E37-1EAB91520351}" type="datetimeFigureOut">
              <a:rPr lang="en-US"/>
              <a:pPr>
                <a:defRPr/>
              </a:pPr>
              <a:t>11-05-2024</a:t>
            </a:fld>
            <a:endParaRPr lang="en-US"/>
          </a:p>
        </p:txBody>
      </p:sp>
      <p:sp>
        <p:nvSpPr>
          <p:cNvPr id="5" name="Footer Placeholder 4">
            <a:extLst>
              <a:ext uri="{FF2B5EF4-FFF2-40B4-BE49-F238E27FC236}">
                <a16:creationId xmlns:a16="http://schemas.microsoft.com/office/drawing/2014/main" id="{41E90D78-A1AC-4EB0-9022-221974AB5865}"/>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Arial" pitchFamily="34" charset="0"/>
                <a:cs typeface="Arial" pitchFamily="34" charset="0"/>
              </a:defRPr>
            </a:lvl1pPr>
          </a:lstStyle>
          <a:p>
            <a:pPr>
              <a:defRPr/>
            </a:pPr>
            <a:endParaRPr lang="en-US"/>
          </a:p>
        </p:txBody>
      </p:sp>
      <p:sp>
        <p:nvSpPr>
          <p:cNvPr id="6" name="Slide Number Placeholder 5">
            <a:extLst>
              <a:ext uri="{FF2B5EF4-FFF2-40B4-BE49-F238E27FC236}">
                <a16:creationId xmlns:a16="http://schemas.microsoft.com/office/drawing/2014/main" id="{02DF8F22-7B41-4990-9841-BE21F9FB283B}"/>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a:solidFill>
                  <a:srgbClr val="898989"/>
                </a:solidFill>
              </a:defRPr>
            </a:lvl1pPr>
          </a:lstStyle>
          <a:p>
            <a:pPr>
              <a:defRPr/>
            </a:pPr>
            <a:fld id="{A27FCA4A-3A19-4951-98CC-1F461D7EB7C0}"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sldLayoutIdLst>
    <p:sldLayoutId id="2147483804" r:id="rId1"/>
    <p:sldLayoutId id="2147483805" r:id="rId2"/>
    <p:sldLayoutId id="2147483806" r:id="rId3"/>
    <p:sldLayoutId id="2147483807" r:id="rId4"/>
    <p:sldLayoutId id="2147483808" r:id="rId5"/>
    <p:sldLayoutId id="2147483809" r:id="rId6"/>
    <p:sldLayoutId id="2147483810" r:id="rId7"/>
    <p:sldLayoutId id="2147483811" r:id="rId8"/>
    <p:sldLayoutId id="2147483812" r:id="rId9"/>
    <p:sldLayoutId id="2147483813" r:id="rId10"/>
    <p:sldLayoutId id="2147483814" r:id="rId11"/>
  </p:sldLayoutIdLst>
  <p:txStyles>
    <p:titleStyle>
      <a:lvl1pPr algn="l" rtl="0" eaLnBrk="0" fontAlgn="base" hangingPunct="0">
        <a:spcBef>
          <a:spcPct val="0"/>
        </a:spcBef>
        <a:spcAft>
          <a:spcPct val="0"/>
        </a:spcAft>
        <a:defRPr sz="4000" b="1" kern="1200" spc="-150">
          <a:solidFill>
            <a:schemeClr val="tx1"/>
          </a:solidFill>
          <a:latin typeface="Arial" pitchFamily="34" charset="0"/>
          <a:ea typeface="+mj-ea"/>
          <a:cs typeface="Arial" pitchFamily="34" charset="0"/>
        </a:defRPr>
      </a:lvl1pPr>
      <a:lvl2pPr algn="l" rtl="0" eaLnBrk="0" fontAlgn="base" hangingPunct="0">
        <a:spcBef>
          <a:spcPct val="0"/>
        </a:spcBef>
        <a:spcAft>
          <a:spcPct val="0"/>
        </a:spcAft>
        <a:defRPr sz="4000" b="1">
          <a:solidFill>
            <a:schemeClr val="tx1"/>
          </a:solidFill>
          <a:latin typeface="Arial" charset="0"/>
          <a:cs typeface="Arial" charset="0"/>
        </a:defRPr>
      </a:lvl2pPr>
      <a:lvl3pPr algn="l" rtl="0" eaLnBrk="0" fontAlgn="base" hangingPunct="0">
        <a:spcBef>
          <a:spcPct val="0"/>
        </a:spcBef>
        <a:spcAft>
          <a:spcPct val="0"/>
        </a:spcAft>
        <a:defRPr sz="4000" b="1">
          <a:solidFill>
            <a:schemeClr val="tx1"/>
          </a:solidFill>
          <a:latin typeface="Arial" charset="0"/>
          <a:cs typeface="Arial" charset="0"/>
        </a:defRPr>
      </a:lvl3pPr>
      <a:lvl4pPr algn="l" rtl="0" eaLnBrk="0" fontAlgn="base" hangingPunct="0">
        <a:spcBef>
          <a:spcPct val="0"/>
        </a:spcBef>
        <a:spcAft>
          <a:spcPct val="0"/>
        </a:spcAft>
        <a:defRPr sz="4000" b="1">
          <a:solidFill>
            <a:schemeClr val="tx1"/>
          </a:solidFill>
          <a:latin typeface="Arial" charset="0"/>
          <a:cs typeface="Arial" charset="0"/>
        </a:defRPr>
      </a:lvl4pPr>
      <a:lvl5pPr algn="l" rtl="0" eaLnBrk="0" fontAlgn="base" hangingPunct="0">
        <a:spcBef>
          <a:spcPct val="0"/>
        </a:spcBef>
        <a:spcAft>
          <a:spcPct val="0"/>
        </a:spcAft>
        <a:defRPr sz="4000" b="1">
          <a:solidFill>
            <a:schemeClr val="tx1"/>
          </a:solidFill>
          <a:latin typeface="Arial" charset="0"/>
          <a:cs typeface="Arial" charset="0"/>
        </a:defRPr>
      </a:lvl5pPr>
      <a:lvl6pPr marL="457200" algn="l" rtl="0" fontAlgn="base">
        <a:spcBef>
          <a:spcPct val="0"/>
        </a:spcBef>
        <a:spcAft>
          <a:spcPct val="0"/>
        </a:spcAft>
        <a:defRPr sz="4000" b="1">
          <a:solidFill>
            <a:schemeClr val="tx1"/>
          </a:solidFill>
          <a:latin typeface="Arial" charset="0"/>
          <a:cs typeface="Arial" charset="0"/>
        </a:defRPr>
      </a:lvl6pPr>
      <a:lvl7pPr marL="914400" algn="l" rtl="0" fontAlgn="base">
        <a:spcBef>
          <a:spcPct val="0"/>
        </a:spcBef>
        <a:spcAft>
          <a:spcPct val="0"/>
        </a:spcAft>
        <a:defRPr sz="4000" b="1">
          <a:solidFill>
            <a:schemeClr val="tx1"/>
          </a:solidFill>
          <a:latin typeface="Arial" charset="0"/>
          <a:cs typeface="Arial" charset="0"/>
        </a:defRPr>
      </a:lvl7pPr>
      <a:lvl8pPr marL="1371600" algn="l" rtl="0" fontAlgn="base">
        <a:spcBef>
          <a:spcPct val="0"/>
        </a:spcBef>
        <a:spcAft>
          <a:spcPct val="0"/>
        </a:spcAft>
        <a:defRPr sz="4000" b="1">
          <a:solidFill>
            <a:schemeClr val="tx1"/>
          </a:solidFill>
          <a:latin typeface="Arial" charset="0"/>
          <a:cs typeface="Arial" charset="0"/>
        </a:defRPr>
      </a:lvl8pPr>
      <a:lvl9pPr marL="1828800" algn="l" rtl="0" fontAlgn="base">
        <a:spcBef>
          <a:spcPct val="0"/>
        </a:spcBef>
        <a:spcAft>
          <a:spcPct val="0"/>
        </a:spcAft>
        <a:defRPr sz="4000" b="1">
          <a:solidFill>
            <a:schemeClr val="tx1"/>
          </a:solidFill>
          <a:latin typeface="Arial" charset="0"/>
          <a:cs typeface="Arial"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Arial" pitchFamily="34" charset="0"/>
          <a:ea typeface="+mn-ea"/>
          <a:cs typeface="Arial"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itchFamily="34" charset="0"/>
          <a:ea typeface="+mn-ea"/>
          <a:cs typeface="Arial"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Arial"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Arial"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10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4.xml"/></Relationships>
</file>

<file path=ppt/slides/_rels/slide10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4.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7.xml.rels><?xml version="1.0" encoding="UTF-8" standalone="yes"?>
<Relationships xmlns="http://schemas.openxmlformats.org/package/2006/relationships"><Relationship Id="rId2" Type="http://schemas.openxmlformats.org/officeDocument/2006/relationships/image" Target="../media/image590.png"/><Relationship Id="rId1" Type="http://schemas.openxmlformats.org/officeDocument/2006/relationships/slideLayout" Target="../slideLayouts/slideLayout4.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4.xml"/></Relationships>
</file>

<file path=ppt/slides/_rels/slide11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7.png"/><Relationship Id="rId1" Type="http://schemas.openxmlformats.org/officeDocument/2006/relationships/slideLayout" Target="../slideLayouts/slideLayout4.xml"/></Relationships>
</file>

<file path=ppt/slides/_rels/slide11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8.png"/><Relationship Id="rId1" Type="http://schemas.openxmlformats.org/officeDocument/2006/relationships/slideLayout" Target="../slideLayouts/slideLayout4.xml"/></Relationships>
</file>

<file path=ppt/slides/_rels/slide11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9.png"/><Relationship Id="rId1" Type="http://schemas.openxmlformats.org/officeDocument/2006/relationships/slideLayout" Target="../slideLayouts/slideLayout4.xml"/></Relationships>
</file>

<file path=ppt/slides/_rels/slide11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70.png"/><Relationship Id="rId1" Type="http://schemas.openxmlformats.org/officeDocument/2006/relationships/slideLayout" Target="../slideLayouts/slideLayout4.xml"/></Relationships>
</file>

<file path=ppt/slides/_rels/slide11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71.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2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72.png"/><Relationship Id="rId1" Type="http://schemas.openxmlformats.org/officeDocument/2006/relationships/slideLayout" Target="../slideLayouts/slideLayout4.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7.gif"/><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60.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image" Target="../media/image19.gif"/><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1.png"/><Relationship Id="rId1" Type="http://schemas.openxmlformats.org/officeDocument/2006/relationships/slideLayout" Target="../slideLayouts/slideLayout4.xml"/><Relationship Id="rId4" Type="http://schemas.openxmlformats.org/officeDocument/2006/relationships/image" Target="../media/image13.png"/></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1.png"/><Relationship Id="rId1" Type="http://schemas.openxmlformats.org/officeDocument/2006/relationships/slideLayout" Target="../slideLayouts/slideLayout4.xml"/><Relationship Id="rId4" Type="http://schemas.openxmlformats.org/officeDocument/2006/relationships/image" Target="../media/image1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1.png"/><Relationship Id="rId1" Type="http://schemas.openxmlformats.org/officeDocument/2006/relationships/slideLayout" Target="../slideLayouts/slideLayout4.xml"/><Relationship Id="rId4" Type="http://schemas.openxmlformats.org/officeDocument/2006/relationships/image" Target="../media/image1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image" Target="../media/image41.gif"/><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image" Target="../media/image42.gif"/><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2" Type="http://schemas.openxmlformats.org/officeDocument/2006/relationships/image" Target="../media/image57.gif"/><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2" Type="http://schemas.openxmlformats.org/officeDocument/2006/relationships/image" Target="../media/image520.png"/><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63.png"/><Relationship Id="rId1" Type="http://schemas.openxmlformats.org/officeDocument/2006/relationships/slideLayout" Target="../slideLayouts/slideLayout4.xml"/><Relationship Id="rId6" Type="http://schemas.openxmlformats.org/officeDocument/2006/relationships/image" Target="../media/image550.png"/><Relationship Id="rId5" Type="http://schemas.openxmlformats.org/officeDocument/2006/relationships/customXml" Target="../ink/ink2.xml"/><Relationship Id="rId4" Type="http://schemas.openxmlformats.org/officeDocument/2006/relationships/image" Target="../media/image540.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2" Type="http://schemas.openxmlformats.org/officeDocument/2006/relationships/image" Target="../media/image520.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3D1E263-E3C0-4D5B-8AA3-44144C810102}"/>
              </a:ext>
            </a:extLst>
          </p:cNvPr>
          <p:cNvSpPr>
            <a:spLocks noGrp="1"/>
          </p:cNvSpPr>
          <p:nvPr>
            <p:ph type="title"/>
          </p:nvPr>
        </p:nvSpPr>
        <p:spPr/>
        <p:txBody>
          <a:bodyPr/>
          <a:lstStyle/>
          <a:p>
            <a:pPr eaLnBrk="1" fontAlgn="auto" hangingPunct="1">
              <a:spcAft>
                <a:spcPts val="0"/>
              </a:spcAft>
              <a:defRPr/>
            </a:pPr>
            <a:r>
              <a:rPr lang="en-US" sz="2800" dirty="0"/>
              <a:t>L5_Algorithm Design Techniques</a:t>
            </a:r>
          </a:p>
        </p:txBody>
      </p:sp>
      <p:sp>
        <p:nvSpPr>
          <p:cNvPr id="14339" name="Content Placeholder 5">
            <a:extLst>
              <a:ext uri="{FF2B5EF4-FFF2-40B4-BE49-F238E27FC236}">
                <a16:creationId xmlns:a16="http://schemas.microsoft.com/office/drawing/2014/main" id="{303AAA96-820D-4B74-B46B-9460690B4164}"/>
              </a:ext>
            </a:extLst>
          </p:cNvPr>
          <p:cNvSpPr>
            <a:spLocks noGrp="1"/>
          </p:cNvSpPr>
          <p:nvPr>
            <p:ph sz="quarter" idx="13"/>
          </p:nvPr>
        </p:nvSpPr>
        <p:spPr/>
        <p:txBody>
          <a:bodyPr/>
          <a:lstStyle/>
          <a:p>
            <a:pPr eaLnBrk="1" hangingPunct="1">
              <a:spcBef>
                <a:spcPct val="0"/>
              </a:spcBef>
            </a:pPr>
            <a:r>
              <a:rPr lang="en-US" altLang="en-US"/>
              <a:t>Dr. Jay Dave</a:t>
            </a:r>
          </a:p>
          <a:p>
            <a:pPr eaLnBrk="1" hangingPunct="1">
              <a:spcBef>
                <a:spcPct val="0"/>
              </a:spcBef>
            </a:pPr>
            <a:r>
              <a:rPr lang="en-US" altLang="en-US"/>
              <a:t>CSIS Dept, Hyderabad Campus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Content Placeholder 2">
            <a:extLst>
              <a:ext uri="{FF2B5EF4-FFF2-40B4-BE49-F238E27FC236}">
                <a16:creationId xmlns:a16="http://schemas.microsoft.com/office/drawing/2014/main" id="{BEF8A033-9BEB-425D-8BD4-26A7E2ED7B49}"/>
              </a:ext>
            </a:extLst>
          </p:cNvPr>
          <p:cNvSpPr>
            <a:spLocks noGrp="1"/>
          </p:cNvSpPr>
          <p:nvPr>
            <p:ph idx="1"/>
          </p:nvPr>
        </p:nvSpPr>
        <p:spPr>
          <a:xfrm>
            <a:off x="304800" y="1493838"/>
            <a:ext cx="8229600" cy="4525962"/>
          </a:xfrm>
        </p:spPr>
        <p:txBody>
          <a:bodyPr/>
          <a:lstStyle/>
          <a:p>
            <a:pPr marL="514350" indent="-457200" algn="just" fontAlgn="base">
              <a:spcAft>
                <a:spcPct val="0"/>
              </a:spcAft>
              <a:buFont typeface="Arial" pitchFamily="34" charset="0"/>
              <a:buChar char="•"/>
            </a:pPr>
            <a:r>
              <a:rPr lang="en-US" altLang="en-US" sz="2700" dirty="0">
                <a:latin typeface="Times New Roman" panose="02020603050405020304" pitchFamily="18" charset="0"/>
                <a:cs typeface="Times New Roman" panose="02020603050405020304" pitchFamily="18" charset="0"/>
              </a:rPr>
              <a:t>A </a:t>
            </a:r>
            <a:r>
              <a:rPr lang="en-US" altLang="en-US" sz="2700" i="1" dirty="0">
                <a:latin typeface="Times New Roman" panose="02020603050405020304" pitchFamily="18" charset="0"/>
                <a:cs typeface="Times New Roman" panose="02020603050405020304" pitchFamily="18" charset="0"/>
              </a:rPr>
              <a:t>graph G</a:t>
            </a:r>
            <a:r>
              <a:rPr lang="en-US" altLang="en-US" sz="2700" dirty="0">
                <a:latin typeface="Times New Roman" panose="02020603050405020304" pitchFamily="18" charset="0"/>
                <a:cs typeface="Times New Roman" panose="02020603050405020304" pitchFamily="18" charset="0"/>
              </a:rPr>
              <a:t> consists of two sets:</a:t>
            </a:r>
          </a:p>
          <a:p>
            <a:pPr marL="914400" lvl="1" indent="-457200" algn="just" fontAlgn="base">
              <a:spcAft>
                <a:spcPct val="0"/>
              </a:spcAft>
              <a:buFont typeface="Arial" pitchFamily="34" charset="0"/>
              <a:buChar char="•"/>
            </a:pPr>
            <a:r>
              <a:rPr lang="en-US" altLang="en-US" sz="2700" i="1" dirty="0">
                <a:latin typeface="Times New Roman" panose="02020603050405020304" pitchFamily="18" charset="0"/>
                <a:cs typeface="Times New Roman" panose="02020603050405020304" pitchFamily="18" charset="0"/>
              </a:rPr>
              <a:t>Set V</a:t>
            </a:r>
            <a:r>
              <a:rPr lang="en-US" altLang="en-US" sz="2700" dirty="0">
                <a:latin typeface="Times New Roman" panose="02020603050405020304" pitchFamily="18" charset="0"/>
                <a:cs typeface="Times New Roman" panose="02020603050405020304" pitchFamily="18" charset="0"/>
              </a:rPr>
              <a:t>, set of all vertices </a:t>
            </a:r>
          </a:p>
          <a:p>
            <a:pPr marL="914400" lvl="1" indent="-457200" algn="just" fontAlgn="base">
              <a:spcAft>
                <a:spcPct val="0"/>
              </a:spcAft>
              <a:buFont typeface="Arial" pitchFamily="34" charset="0"/>
              <a:buChar char="•"/>
            </a:pPr>
            <a:r>
              <a:rPr lang="en-US" altLang="en-US" sz="2700" i="1" dirty="0">
                <a:latin typeface="Times New Roman" panose="02020603050405020304" pitchFamily="18" charset="0"/>
                <a:cs typeface="Times New Roman" panose="02020603050405020304" pitchFamily="18" charset="0"/>
              </a:rPr>
              <a:t>Set E</a:t>
            </a:r>
            <a:r>
              <a:rPr lang="en-US" altLang="en-US" sz="2700" dirty="0">
                <a:latin typeface="Times New Roman" panose="02020603050405020304" pitchFamily="18" charset="0"/>
                <a:cs typeface="Times New Roman" panose="02020603050405020304" pitchFamily="18" charset="0"/>
              </a:rPr>
              <a:t>, set of all edges</a:t>
            </a:r>
          </a:p>
          <a:p>
            <a:pPr marL="57150" indent="0" algn="just" fontAlgn="base">
              <a:spcAft>
                <a:spcPct val="0"/>
              </a:spcAft>
            </a:pPr>
            <a:endParaRPr lang="en-US" altLang="en-US" sz="2700" dirty="0">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34B17C67-4D7A-4EF2-AC38-E8D5F700E17C}"/>
              </a:ext>
            </a:extLst>
          </p:cNvPr>
          <p:cNvSpPr>
            <a:spLocks noGrp="1"/>
          </p:cNvSpPr>
          <p:nvPr>
            <p:ph sz="quarter" idx="10"/>
          </p:nvPr>
        </p:nvSpPr>
        <p:spPr/>
        <p:txBody>
          <a:bodyPr rtlCol="0"/>
          <a:lstStyle/>
          <a:p>
            <a:pPr eaLnBrk="1" fontAlgn="auto" hangingPunct="1">
              <a:spcAft>
                <a:spcPts val="0"/>
              </a:spcAft>
              <a:defRPr/>
            </a:pPr>
            <a:r>
              <a:rPr lang="en-US" dirty="0">
                <a:latin typeface="Times New Roman" panose="02020603050405020304" pitchFamily="18" charset="0"/>
                <a:cs typeface="Times New Roman" panose="02020603050405020304" pitchFamily="18" charset="0"/>
              </a:rPr>
              <a:t>Graph</a:t>
            </a:r>
            <a:endParaRPr lang="en-US" dirty="0"/>
          </a:p>
        </p:txBody>
      </p:sp>
      <p:pic>
        <p:nvPicPr>
          <p:cNvPr id="3" name="Picture 2">
            <a:extLst>
              <a:ext uri="{FF2B5EF4-FFF2-40B4-BE49-F238E27FC236}">
                <a16:creationId xmlns:a16="http://schemas.microsoft.com/office/drawing/2014/main" id="{7F078616-7761-4E22-B40E-AEF633B3594F}"/>
              </a:ext>
            </a:extLst>
          </p:cNvPr>
          <p:cNvPicPr>
            <a:picLocks noChangeAspect="1"/>
          </p:cNvPicPr>
          <p:nvPr/>
        </p:nvPicPr>
        <p:blipFill>
          <a:blip r:embed="rId2"/>
          <a:stretch>
            <a:fillRect/>
          </a:stretch>
        </p:blipFill>
        <p:spPr>
          <a:xfrm>
            <a:off x="1066800" y="3124200"/>
            <a:ext cx="2362203" cy="2590803"/>
          </a:xfrm>
          <a:prstGeom prst="rect">
            <a:avLst/>
          </a:prstGeom>
        </p:spPr>
      </p:pic>
      <p:sp>
        <p:nvSpPr>
          <p:cNvPr id="5" name="TextBox 4">
            <a:extLst>
              <a:ext uri="{FF2B5EF4-FFF2-40B4-BE49-F238E27FC236}">
                <a16:creationId xmlns:a16="http://schemas.microsoft.com/office/drawing/2014/main" id="{FDCEFEA1-F67C-4162-B7FB-731690BA0EA7}"/>
              </a:ext>
            </a:extLst>
          </p:cNvPr>
          <p:cNvSpPr txBox="1"/>
          <p:nvPr/>
        </p:nvSpPr>
        <p:spPr>
          <a:xfrm>
            <a:off x="3733800" y="3756819"/>
            <a:ext cx="5105400" cy="1569660"/>
          </a:xfrm>
          <a:prstGeom prst="rect">
            <a:avLst/>
          </a:prstGeom>
          <a:noFill/>
        </p:spPr>
        <p:txBody>
          <a:bodyPr wrap="square" rtlCol="0">
            <a:spAutoFit/>
          </a:bodyPr>
          <a:lstStyle/>
          <a:p>
            <a:r>
              <a:rPr lang="en-IN" sz="2400" i="1" dirty="0">
                <a:latin typeface="Times New Roman" panose="02020603050405020304" pitchFamily="18" charset="0"/>
                <a:ea typeface="Tahoma" panose="020B0604030504040204" pitchFamily="34" charset="0"/>
                <a:cs typeface="Times New Roman" panose="02020603050405020304" pitchFamily="18" charset="0"/>
              </a:rPr>
              <a:t>V </a:t>
            </a:r>
            <a:r>
              <a:rPr lang="en-IN" sz="2400" dirty="0">
                <a:latin typeface="Times New Roman" panose="02020603050405020304" pitchFamily="18" charset="0"/>
                <a:ea typeface="Tahoma" panose="020B0604030504040204" pitchFamily="34" charset="0"/>
                <a:cs typeface="Times New Roman" panose="02020603050405020304" pitchFamily="18" charset="0"/>
              </a:rPr>
              <a:t>= {1, 2, 3, 4, 5}</a:t>
            </a:r>
          </a:p>
          <a:p>
            <a:r>
              <a:rPr lang="en-IN" sz="2400" i="1" dirty="0">
                <a:latin typeface="Times New Roman" panose="02020603050405020304" pitchFamily="18" charset="0"/>
                <a:ea typeface="Tahoma" panose="020B0604030504040204" pitchFamily="34" charset="0"/>
                <a:cs typeface="Times New Roman" panose="02020603050405020304" pitchFamily="18" charset="0"/>
              </a:rPr>
              <a:t>E = </a:t>
            </a:r>
            <a:br>
              <a:rPr lang="en-IN" sz="2400" dirty="0">
                <a:latin typeface="Times New Roman" panose="02020603050405020304" pitchFamily="18" charset="0"/>
                <a:ea typeface="Tahoma" panose="020B0604030504040204" pitchFamily="34" charset="0"/>
                <a:cs typeface="Times New Roman" panose="02020603050405020304" pitchFamily="18" charset="0"/>
              </a:rPr>
            </a:br>
            <a:r>
              <a:rPr lang="en-IN" sz="2400" dirty="0">
                <a:latin typeface="Times New Roman" panose="02020603050405020304" pitchFamily="18" charset="0"/>
                <a:ea typeface="Tahoma" panose="020B0604030504040204" pitchFamily="34" charset="0"/>
                <a:cs typeface="Times New Roman" panose="02020603050405020304" pitchFamily="18" charset="0"/>
              </a:rPr>
              <a:t>{(1,2), (1,3), (2,3), (2,4), (2,5), (3,5),(4,5)}</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34B17C67-4D7A-4EF2-AC38-E8D5F700E17C}"/>
              </a:ext>
            </a:extLst>
          </p:cNvPr>
          <p:cNvSpPr>
            <a:spLocks noGrp="1"/>
          </p:cNvSpPr>
          <p:nvPr>
            <p:ph sz="quarter" idx="10"/>
          </p:nvPr>
        </p:nvSpPr>
        <p:spPr/>
        <p:txBody>
          <a:bodyPr rtlCol="0"/>
          <a:lstStyle/>
          <a:p>
            <a:pPr eaLnBrk="1" fontAlgn="auto" hangingPunct="1">
              <a:spcAft>
                <a:spcPts val="0"/>
              </a:spcAft>
              <a:defRPr/>
            </a:pPr>
            <a:r>
              <a:rPr lang="en-US" dirty="0">
                <a:latin typeface="Times New Roman" panose="02020603050405020304" pitchFamily="18" charset="0"/>
                <a:cs typeface="Times New Roman" panose="02020603050405020304" pitchFamily="18" charset="0"/>
              </a:rPr>
              <a:t>Making Change </a:t>
            </a:r>
          </a:p>
          <a:p>
            <a:pPr eaLnBrk="1" fontAlgn="auto" hangingPunct="1">
              <a:spcAft>
                <a:spcPts val="0"/>
              </a:spcAft>
              <a:defRPr/>
            </a:pPr>
            <a:r>
              <a:rPr lang="en-US" sz="2800" dirty="0">
                <a:latin typeface="Times New Roman" panose="02020603050405020304" pitchFamily="18" charset="0"/>
                <a:cs typeface="Times New Roman" panose="02020603050405020304" pitchFamily="18" charset="0"/>
              </a:rPr>
              <a:t>(Dynamic Programming)</a:t>
            </a:r>
            <a:endParaRPr lang="en-US" dirty="0"/>
          </a:p>
        </p:txBody>
      </p:sp>
      <p:sp>
        <p:nvSpPr>
          <p:cNvPr id="5" name="Rectangle 4">
            <a:extLst>
              <a:ext uri="{FF2B5EF4-FFF2-40B4-BE49-F238E27FC236}">
                <a16:creationId xmlns:a16="http://schemas.microsoft.com/office/drawing/2014/main" id="{43867693-9166-4F3F-8454-C269618A0CAD}"/>
              </a:ext>
            </a:extLst>
          </p:cNvPr>
          <p:cNvSpPr/>
          <p:nvPr/>
        </p:nvSpPr>
        <p:spPr>
          <a:xfrm>
            <a:off x="409853" y="1504146"/>
            <a:ext cx="7494359" cy="477054"/>
          </a:xfrm>
          <a:prstGeom prst="rect">
            <a:avLst/>
          </a:prstGeom>
        </p:spPr>
        <p:txBody>
          <a:bodyPr wrap="none">
            <a:spAutoFit/>
          </a:bodyPr>
          <a:lstStyle/>
          <a:p>
            <a:r>
              <a:rPr lang="en-IN" sz="2500" dirty="0">
                <a:latin typeface="Courier New" panose="02070309020205020404" pitchFamily="49" charset="0"/>
                <a:ea typeface="Cambria" panose="02040503050406030204" pitchFamily="18" charset="0"/>
                <a:cs typeface="Courier New" panose="02070309020205020404" pitchFamily="49" charset="0"/>
              </a:rPr>
              <a:t>c[</a:t>
            </a:r>
            <a:r>
              <a:rPr lang="en-IN" sz="2500" dirty="0" err="1">
                <a:latin typeface="Courier New" panose="02070309020205020404" pitchFamily="49" charset="0"/>
                <a:ea typeface="Cambria" panose="02040503050406030204" pitchFamily="18" charset="0"/>
                <a:cs typeface="Courier New" panose="02070309020205020404" pitchFamily="49" charset="0"/>
              </a:rPr>
              <a:t>i,j</a:t>
            </a:r>
            <a:r>
              <a:rPr lang="en-IN" sz="2500" dirty="0">
                <a:latin typeface="Courier New" panose="02070309020205020404" pitchFamily="49" charset="0"/>
                <a:ea typeface="Cambria" panose="02040503050406030204" pitchFamily="18" charset="0"/>
                <a:cs typeface="Courier New" panose="02070309020205020404" pitchFamily="49" charset="0"/>
              </a:rPr>
              <a:t>] = min(c[i-1,j], 1 + c[</a:t>
            </a:r>
            <a:r>
              <a:rPr lang="en-IN" sz="2500" dirty="0" err="1">
                <a:latin typeface="Courier New" panose="02070309020205020404" pitchFamily="49" charset="0"/>
                <a:ea typeface="Cambria" panose="02040503050406030204" pitchFamily="18" charset="0"/>
                <a:cs typeface="Courier New" panose="02070309020205020404" pitchFamily="49" charset="0"/>
              </a:rPr>
              <a:t>i</a:t>
            </a:r>
            <a:r>
              <a:rPr lang="en-IN" sz="2500" dirty="0">
                <a:latin typeface="Courier New" panose="02070309020205020404" pitchFamily="49" charset="0"/>
                <a:ea typeface="Cambria" panose="02040503050406030204" pitchFamily="18" charset="0"/>
                <a:cs typeface="Courier New" panose="02070309020205020404" pitchFamily="49" charset="0"/>
              </a:rPr>
              <a:t>, j-di])</a:t>
            </a:r>
          </a:p>
        </p:txBody>
      </p:sp>
      <p:graphicFrame>
        <p:nvGraphicFramePr>
          <p:cNvPr id="7" name="Table 6">
            <a:extLst>
              <a:ext uri="{FF2B5EF4-FFF2-40B4-BE49-F238E27FC236}">
                <a16:creationId xmlns:a16="http://schemas.microsoft.com/office/drawing/2014/main" id="{3162BA66-6A54-460B-B8FC-AA5C61A4A744}"/>
              </a:ext>
            </a:extLst>
          </p:cNvPr>
          <p:cNvGraphicFramePr>
            <a:graphicFrameLocks noGrp="1"/>
          </p:cNvGraphicFramePr>
          <p:nvPr>
            <p:extLst>
              <p:ext uri="{D42A27DB-BD31-4B8C-83A1-F6EECF244321}">
                <p14:modId xmlns:p14="http://schemas.microsoft.com/office/powerpoint/2010/main" val="3195236015"/>
              </p:ext>
            </p:extLst>
          </p:nvPr>
        </p:nvGraphicFramePr>
        <p:xfrm>
          <a:off x="342900" y="3746609"/>
          <a:ext cx="8458200" cy="1849120"/>
        </p:xfrm>
        <a:graphic>
          <a:graphicData uri="http://schemas.openxmlformats.org/drawingml/2006/table">
            <a:tbl>
              <a:tblPr firstRow="1" bandRow="1">
                <a:tableStyleId>{5940675A-B579-460E-94D1-54222C63F5DA}</a:tableStyleId>
              </a:tblPr>
              <a:tblGrid>
                <a:gridCol w="304800">
                  <a:extLst>
                    <a:ext uri="{9D8B030D-6E8A-4147-A177-3AD203B41FA5}">
                      <a16:colId xmlns:a16="http://schemas.microsoft.com/office/drawing/2014/main" val="4281214403"/>
                    </a:ext>
                  </a:extLst>
                </a:gridCol>
                <a:gridCol w="822960">
                  <a:extLst>
                    <a:ext uri="{9D8B030D-6E8A-4147-A177-3AD203B41FA5}">
                      <a16:colId xmlns:a16="http://schemas.microsoft.com/office/drawing/2014/main" val="2710673113"/>
                    </a:ext>
                  </a:extLst>
                </a:gridCol>
                <a:gridCol w="563880">
                  <a:extLst>
                    <a:ext uri="{9D8B030D-6E8A-4147-A177-3AD203B41FA5}">
                      <a16:colId xmlns:a16="http://schemas.microsoft.com/office/drawing/2014/main" val="1988564905"/>
                    </a:ext>
                  </a:extLst>
                </a:gridCol>
                <a:gridCol w="563880">
                  <a:extLst>
                    <a:ext uri="{9D8B030D-6E8A-4147-A177-3AD203B41FA5}">
                      <a16:colId xmlns:a16="http://schemas.microsoft.com/office/drawing/2014/main" val="3050218744"/>
                    </a:ext>
                  </a:extLst>
                </a:gridCol>
                <a:gridCol w="563880">
                  <a:extLst>
                    <a:ext uri="{9D8B030D-6E8A-4147-A177-3AD203B41FA5}">
                      <a16:colId xmlns:a16="http://schemas.microsoft.com/office/drawing/2014/main" val="2926321331"/>
                    </a:ext>
                  </a:extLst>
                </a:gridCol>
                <a:gridCol w="563880">
                  <a:extLst>
                    <a:ext uri="{9D8B030D-6E8A-4147-A177-3AD203B41FA5}">
                      <a16:colId xmlns:a16="http://schemas.microsoft.com/office/drawing/2014/main" val="814869688"/>
                    </a:ext>
                  </a:extLst>
                </a:gridCol>
                <a:gridCol w="563880">
                  <a:extLst>
                    <a:ext uri="{9D8B030D-6E8A-4147-A177-3AD203B41FA5}">
                      <a16:colId xmlns:a16="http://schemas.microsoft.com/office/drawing/2014/main" val="4031094411"/>
                    </a:ext>
                  </a:extLst>
                </a:gridCol>
                <a:gridCol w="563880">
                  <a:extLst>
                    <a:ext uri="{9D8B030D-6E8A-4147-A177-3AD203B41FA5}">
                      <a16:colId xmlns:a16="http://schemas.microsoft.com/office/drawing/2014/main" val="3606793350"/>
                    </a:ext>
                  </a:extLst>
                </a:gridCol>
                <a:gridCol w="563880">
                  <a:extLst>
                    <a:ext uri="{9D8B030D-6E8A-4147-A177-3AD203B41FA5}">
                      <a16:colId xmlns:a16="http://schemas.microsoft.com/office/drawing/2014/main" val="1080538427"/>
                    </a:ext>
                  </a:extLst>
                </a:gridCol>
                <a:gridCol w="563880">
                  <a:extLst>
                    <a:ext uri="{9D8B030D-6E8A-4147-A177-3AD203B41FA5}">
                      <a16:colId xmlns:a16="http://schemas.microsoft.com/office/drawing/2014/main" val="2494911428"/>
                    </a:ext>
                  </a:extLst>
                </a:gridCol>
                <a:gridCol w="563880">
                  <a:extLst>
                    <a:ext uri="{9D8B030D-6E8A-4147-A177-3AD203B41FA5}">
                      <a16:colId xmlns:a16="http://schemas.microsoft.com/office/drawing/2014/main" val="4195602705"/>
                    </a:ext>
                  </a:extLst>
                </a:gridCol>
                <a:gridCol w="563880">
                  <a:extLst>
                    <a:ext uri="{9D8B030D-6E8A-4147-A177-3AD203B41FA5}">
                      <a16:colId xmlns:a16="http://schemas.microsoft.com/office/drawing/2014/main" val="103097241"/>
                    </a:ext>
                  </a:extLst>
                </a:gridCol>
                <a:gridCol w="563880">
                  <a:extLst>
                    <a:ext uri="{9D8B030D-6E8A-4147-A177-3AD203B41FA5}">
                      <a16:colId xmlns:a16="http://schemas.microsoft.com/office/drawing/2014/main" val="4085033081"/>
                    </a:ext>
                  </a:extLst>
                </a:gridCol>
                <a:gridCol w="563880">
                  <a:extLst>
                    <a:ext uri="{9D8B030D-6E8A-4147-A177-3AD203B41FA5}">
                      <a16:colId xmlns:a16="http://schemas.microsoft.com/office/drawing/2014/main" val="616094883"/>
                    </a:ext>
                  </a:extLst>
                </a:gridCol>
                <a:gridCol w="563880">
                  <a:extLst>
                    <a:ext uri="{9D8B030D-6E8A-4147-A177-3AD203B41FA5}">
                      <a16:colId xmlns:a16="http://schemas.microsoft.com/office/drawing/2014/main" val="2720073276"/>
                    </a:ext>
                  </a:extLst>
                </a:gridCol>
              </a:tblGrid>
              <a:tr h="294640">
                <a:tc>
                  <a:txBody>
                    <a:bodyPr/>
                    <a:lstStyle/>
                    <a:p>
                      <a:endParaRPr lang="en-IN" dirty="0"/>
                    </a:p>
                  </a:txBody>
                  <a:tcPr/>
                </a:tc>
                <a:tc>
                  <a:txBody>
                    <a:bodyPr/>
                    <a:lstStyle/>
                    <a:p>
                      <a:endParaRPr lang="en-IN" dirty="0"/>
                    </a:p>
                  </a:txBody>
                  <a:tcPr/>
                </a:tc>
                <a:tc>
                  <a:txBody>
                    <a:bodyPr/>
                    <a:lstStyle/>
                    <a:p>
                      <a:r>
                        <a:rPr lang="en-US" b="1" dirty="0"/>
                        <a:t>0</a:t>
                      </a:r>
                      <a:endParaRPr lang="en-IN" b="1" dirty="0"/>
                    </a:p>
                  </a:txBody>
                  <a:tcPr/>
                </a:tc>
                <a:tc>
                  <a:txBody>
                    <a:bodyPr/>
                    <a:lstStyle/>
                    <a:p>
                      <a:r>
                        <a:rPr lang="en-US" b="1" dirty="0"/>
                        <a:t>1</a:t>
                      </a:r>
                      <a:endParaRPr lang="en-IN" b="1" dirty="0"/>
                    </a:p>
                  </a:txBody>
                  <a:tcPr/>
                </a:tc>
                <a:tc>
                  <a:txBody>
                    <a:bodyPr/>
                    <a:lstStyle/>
                    <a:p>
                      <a:r>
                        <a:rPr lang="en-US" b="1" dirty="0"/>
                        <a:t>2</a:t>
                      </a:r>
                      <a:endParaRPr lang="en-IN" b="1" dirty="0"/>
                    </a:p>
                  </a:txBody>
                  <a:tcPr/>
                </a:tc>
                <a:tc>
                  <a:txBody>
                    <a:bodyPr/>
                    <a:lstStyle/>
                    <a:p>
                      <a:r>
                        <a:rPr lang="en-US" b="1" dirty="0"/>
                        <a:t>3</a:t>
                      </a:r>
                      <a:endParaRPr lang="en-IN" b="1" dirty="0"/>
                    </a:p>
                  </a:txBody>
                  <a:tcPr/>
                </a:tc>
                <a:tc>
                  <a:txBody>
                    <a:bodyPr/>
                    <a:lstStyle/>
                    <a:p>
                      <a:r>
                        <a:rPr lang="en-US" b="1" dirty="0"/>
                        <a:t>4</a:t>
                      </a:r>
                      <a:endParaRPr lang="en-IN" b="1" dirty="0"/>
                    </a:p>
                  </a:txBody>
                  <a:tcPr/>
                </a:tc>
                <a:tc>
                  <a:txBody>
                    <a:bodyPr/>
                    <a:lstStyle/>
                    <a:p>
                      <a:r>
                        <a:rPr lang="en-US" b="1" dirty="0"/>
                        <a:t>5</a:t>
                      </a:r>
                      <a:endParaRPr lang="en-IN" b="1" dirty="0"/>
                    </a:p>
                  </a:txBody>
                  <a:tcPr/>
                </a:tc>
                <a:tc>
                  <a:txBody>
                    <a:bodyPr/>
                    <a:lstStyle/>
                    <a:p>
                      <a:r>
                        <a:rPr lang="en-US" b="1" dirty="0"/>
                        <a:t>6</a:t>
                      </a:r>
                      <a:endParaRPr lang="en-IN" b="1" dirty="0"/>
                    </a:p>
                  </a:txBody>
                  <a:tcPr/>
                </a:tc>
                <a:tc>
                  <a:txBody>
                    <a:bodyPr/>
                    <a:lstStyle/>
                    <a:p>
                      <a:r>
                        <a:rPr lang="en-US" b="1" dirty="0"/>
                        <a:t>7</a:t>
                      </a:r>
                      <a:endParaRPr lang="en-IN" b="1" dirty="0"/>
                    </a:p>
                  </a:txBody>
                  <a:tcPr/>
                </a:tc>
                <a:tc>
                  <a:txBody>
                    <a:bodyPr/>
                    <a:lstStyle/>
                    <a:p>
                      <a:r>
                        <a:rPr lang="en-US" b="1" dirty="0"/>
                        <a:t>8</a:t>
                      </a:r>
                      <a:endParaRPr lang="en-IN" b="1" dirty="0"/>
                    </a:p>
                  </a:txBody>
                  <a:tcPr/>
                </a:tc>
                <a:tc>
                  <a:txBody>
                    <a:bodyPr/>
                    <a:lstStyle/>
                    <a:p>
                      <a:r>
                        <a:rPr lang="en-US" b="1" dirty="0"/>
                        <a:t>9</a:t>
                      </a:r>
                      <a:endParaRPr lang="en-IN" b="1" dirty="0"/>
                    </a:p>
                  </a:txBody>
                  <a:tcPr/>
                </a:tc>
                <a:tc>
                  <a:txBody>
                    <a:bodyPr/>
                    <a:lstStyle/>
                    <a:p>
                      <a:r>
                        <a:rPr lang="en-US" b="1" dirty="0"/>
                        <a:t>10</a:t>
                      </a:r>
                      <a:endParaRPr lang="en-IN" b="1" dirty="0"/>
                    </a:p>
                  </a:txBody>
                  <a:tcPr/>
                </a:tc>
                <a:tc>
                  <a:txBody>
                    <a:bodyPr/>
                    <a:lstStyle/>
                    <a:p>
                      <a:r>
                        <a:rPr lang="en-US" b="1" dirty="0"/>
                        <a:t>11</a:t>
                      </a:r>
                      <a:endParaRPr lang="en-IN" b="1" dirty="0"/>
                    </a:p>
                  </a:txBody>
                  <a:tcPr/>
                </a:tc>
                <a:tc>
                  <a:txBody>
                    <a:bodyPr/>
                    <a:lstStyle/>
                    <a:p>
                      <a:r>
                        <a:rPr lang="en-US" b="1" dirty="0"/>
                        <a:t>12</a:t>
                      </a:r>
                      <a:endParaRPr lang="en-IN" b="1" dirty="0"/>
                    </a:p>
                  </a:txBody>
                  <a:tcPr/>
                </a:tc>
                <a:extLst>
                  <a:ext uri="{0D108BD9-81ED-4DB2-BD59-A6C34878D82A}">
                    <a16:rowId xmlns:a16="http://schemas.microsoft.com/office/drawing/2014/main" val="1617756609"/>
                  </a:ext>
                </a:extLst>
              </a:tr>
              <a:tr h="370840">
                <a:tc>
                  <a:txBody>
                    <a:bodyPr/>
                    <a:lstStyle/>
                    <a:p>
                      <a:r>
                        <a:rPr lang="en-IN" b="1" dirty="0"/>
                        <a:t>1</a:t>
                      </a:r>
                    </a:p>
                  </a:txBody>
                  <a:tcPr/>
                </a:tc>
                <a:tc>
                  <a:txBody>
                    <a:bodyPr/>
                    <a:lstStyle/>
                    <a:p>
                      <a:r>
                        <a:rPr lang="en-US" dirty="0"/>
                        <a:t>di=1</a:t>
                      </a:r>
                      <a:endParaRPr lang="en-IN" dirty="0"/>
                    </a:p>
                  </a:txBody>
                  <a:tcPr/>
                </a:tc>
                <a:tc>
                  <a:txBody>
                    <a:bodyPr/>
                    <a:lstStyle/>
                    <a:p>
                      <a:r>
                        <a:rPr lang="en-US" dirty="0"/>
                        <a:t>0</a:t>
                      </a:r>
                      <a:endParaRPr lang="en-IN" dirty="0"/>
                    </a:p>
                  </a:txBody>
                  <a:tcPr/>
                </a:tc>
                <a:tc>
                  <a:txBody>
                    <a:bodyPr/>
                    <a:lstStyle/>
                    <a:p>
                      <a:r>
                        <a:rPr lang="en-US" dirty="0"/>
                        <a:t>1</a:t>
                      </a:r>
                      <a:endParaRPr lang="en-IN" dirty="0"/>
                    </a:p>
                  </a:txBody>
                  <a:tcPr/>
                </a:tc>
                <a:tc>
                  <a:txBody>
                    <a:bodyPr/>
                    <a:lstStyle/>
                    <a:p>
                      <a:r>
                        <a:rPr lang="en-US" dirty="0"/>
                        <a:t>2</a:t>
                      </a:r>
                      <a:endParaRPr lang="en-IN" dirty="0"/>
                    </a:p>
                  </a:txBody>
                  <a:tcPr/>
                </a:tc>
                <a:tc>
                  <a:txBody>
                    <a:bodyPr/>
                    <a:lstStyle/>
                    <a:p>
                      <a:r>
                        <a:rPr lang="en-US" dirty="0"/>
                        <a:t>3</a:t>
                      </a:r>
                      <a:endParaRPr lang="en-IN" dirty="0"/>
                    </a:p>
                  </a:txBody>
                  <a:tcPr/>
                </a:tc>
                <a:tc>
                  <a:txBody>
                    <a:bodyPr/>
                    <a:lstStyle/>
                    <a:p>
                      <a:r>
                        <a:rPr lang="en-US" dirty="0"/>
                        <a:t>4</a:t>
                      </a:r>
                      <a:endParaRPr lang="en-IN" dirty="0"/>
                    </a:p>
                  </a:txBody>
                  <a:tcPr/>
                </a:tc>
                <a:tc>
                  <a:txBody>
                    <a:bodyPr/>
                    <a:lstStyle/>
                    <a:p>
                      <a:r>
                        <a:rPr lang="en-US" dirty="0"/>
                        <a:t>5</a:t>
                      </a:r>
                      <a:endParaRPr lang="en-IN" dirty="0"/>
                    </a:p>
                  </a:txBody>
                  <a:tcPr/>
                </a:tc>
                <a:tc>
                  <a:txBody>
                    <a:bodyPr/>
                    <a:lstStyle/>
                    <a:p>
                      <a:r>
                        <a:rPr lang="en-US" dirty="0"/>
                        <a:t>6</a:t>
                      </a:r>
                      <a:endParaRPr lang="en-IN" dirty="0"/>
                    </a:p>
                  </a:txBody>
                  <a:tcPr/>
                </a:tc>
                <a:tc>
                  <a:txBody>
                    <a:bodyPr/>
                    <a:lstStyle/>
                    <a:p>
                      <a:r>
                        <a:rPr lang="en-US" dirty="0"/>
                        <a:t>7</a:t>
                      </a:r>
                      <a:endParaRPr lang="en-IN" dirty="0"/>
                    </a:p>
                  </a:txBody>
                  <a:tcPr/>
                </a:tc>
                <a:tc>
                  <a:txBody>
                    <a:bodyPr/>
                    <a:lstStyle/>
                    <a:p>
                      <a:r>
                        <a:rPr lang="en-US" dirty="0"/>
                        <a:t>8</a:t>
                      </a:r>
                      <a:endParaRPr lang="en-IN" dirty="0"/>
                    </a:p>
                  </a:txBody>
                  <a:tcPr/>
                </a:tc>
                <a:tc>
                  <a:txBody>
                    <a:bodyPr/>
                    <a:lstStyle/>
                    <a:p>
                      <a:r>
                        <a:rPr lang="en-US" dirty="0"/>
                        <a:t>9</a:t>
                      </a:r>
                      <a:endParaRPr lang="en-IN" dirty="0"/>
                    </a:p>
                  </a:txBody>
                  <a:tcPr/>
                </a:tc>
                <a:tc>
                  <a:txBody>
                    <a:bodyPr/>
                    <a:lstStyle/>
                    <a:p>
                      <a:r>
                        <a:rPr lang="en-US" dirty="0"/>
                        <a:t>10</a:t>
                      </a:r>
                      <a:endParaRPr lang="en-IN" dirty="0"/>
                    </a:p>
                  </a:txBody>
                  <a:tcPr/>
                </a:tc>
                <a:tc>
                  <a:txBody>
                    <a:bodyPr/>
                    <a:lstStyle/>
                    <a:p>
                      <a:r>
                        <a:rPr lang="en-US" dirty="0"/>
                        <a:t>11</a:t>
                      </a:r>
                      <a:endParaRPr lang="en-IN" dirty="0"/>
                    </a:p>
                  </a:txBody>
                  <a:tcPr/>
                </a:tc>
                <a:tc>
                  <a:txBody>
                    <a:bodyPr/>
                    <a:lstStyle/>
                    <a:p>
                      <a:r>
                        <a:rPr lang="en-US" dirty="0"/>
                        <a:t>12</a:t>
                      </a:r>
                      <a:endParaRPr lang="en-IN" dirty="0"/>
                    </a:p>
                  </a:txBody>
                  <a:tcPr/>
                </a:tc>
                <a:extLst>
                  <a:ext uri="{0D108BD9-81ED-4DB2-BD59-A6C34878D82A}">
                    <a16:rowId xmlns:a16="http://schemas.microsoft.com/office/drawing/2014/main" val="3856498514"/>
                  </a:ext>
                </a:extLst>
              </a:tr>
              <a:tr h="370840">
                <a:tc>
                  <a:txBody>
                    <a:bodyPr/>
                    <a:lstStyle/>
                    <a:p>
                      <a:r>
                        <a:rPr lang="en-IN" b="1" dirty="0"/>
                        <a:t>2</a:t>
                      </a:r>
                    </a:p>
                  </a:txBody>
                  <a:tcPr/>
                </a:tc>
                <a:tc>
                  <a:txBody>
                    <a:bodyPr/>
                    <a:lstStyle/>
                    <a:p>
                      <a:r>
                        <a:rPr lang="en-US" dirty="0"/>
                        <a:t>di=2</a:t>
                      </a:r>
                      <a:endParaRPr lang="en-IN" dirty="0"/>
                    </a:p>
                  </a:txBody>
                  <a:tcPr/>
                </a:tc>
                <a:tc>
                  <a:txBody>
                    <a:bodyPr/>
                    <a:lstStyle/>
                    <a:p>
                      <a:r>
                        <a:rPr lang="en-US" dirty="0"/>
                        <a:t>0</a:t>
                      </a:r>
                      <a:endParaRPr lang="en-IN" dirty="0"/>
                    </a:p>
                  </a:txBody>
                  <a:tcPr/>
                </a:tc>
                <a:tc>
                  <a:txBody>
                    <a:bodyPr/>
                    <a:lstStyle/>
                    <a:p>
                      <a:r>
                        <a:rPr lang="en-US" dirty="0"/>
                        <a:t>1</a:t>
                      </a:r>
                      <a:endParaRPr lang="en-IN" dirty="0"/>
                    </a:p>
                  </a:txBody>
                  <a:tcPr/>
                </a:tc>
                <a:tc>
                  <a:txBody>
                    <a:bodyPr/>
                    <a:lstStyle/>
                    <a:p>
                      <a:r>
                        <a:rPr lang="en-IN" dirty="0"/>
                        <a:t>1</a:t>
                      </a:r>
                    </a:p>
                  </a:txBody>
                  <a:tcPr/>
                </a:tc>
                <a:tc>
                  <a:txBody>
                    <a:bodyPr/>
                    <a:lstStyle/>
                    <a:p>
                      <a:r>
                        <a:rPr lang="en-IN" dirty="0"/>
                        <a:t>2</a:t>
                      </a:r>
                    </a:p>
                  </a:txBody>
                  <a:tcPr/>
                </a:tc>
                <a:tc>
                  <a:txBody>
                    <a:bodyPr/>
                    <a:lstStyle/>
                    <a:p>
                      <a:r>
                        <a:rPr lang="en-IN" dirty="0"/>
                        <a:t>2</a:t>
                      </a:r>
                    </a:p>
                  </a:txBody>
                  <a:tcPr/>
                </a:tc>
                <a:tc>
                  <a:txBody>
                    <a:bodyPr/>
                    <a:lstStyle/>
                    <a:p>
                      <a:r>
                        <a:rPr lang="en-IN" dirty="0"/>
                        <a:t>3</a:t>
                      </a:r>
                    </a:p>
                  </a:txBody>
                  <a:tcPr/>
                </a:tc>
                <a:tc>
                  <a:txBody>
                    <a:bodyPr/>
                    <a:lstStyle/>
                    <a:p>
                      <a:r>
                        <a:rPr lang="en-IN" dirty="0"/>
                        <a:t>3</a:t>
                      </a:r>
                    </a:p>
                  </a:txBody>
                  <a:tcPr/>
                </a:tc>
                <a:tc>
                  <a:txBody>
                    <a:bodyPr/>
                    <a:lstStyle/>
                    <a:p>
                      <a:r>
                        <a:rPr lang="en-IN" dirty="0"/>
                        <a:t>4</a:t>
                      </a:r>
                    </a:p>
                  </a:txBody>
                  <a:tcPr/>
                </a:tc>
                <a:tc>
                  <a:txBody>
                    <a:bodyPr/>
                    <a:lstStyle/>
                    <a:p>
                      <a:r>
                        <a:rPr lang="en-IN" dirty="0"/>
                        <a:t>4</a:t>
                      </a:r>
                    </a:p>
                  </a:txBody>
                  <a:tcPr/>
                </a:tc>
                <a:tc>
                  <a:txBody>
                    <a:bodyPr/>
                    <a:lstStyle/>
                    <a:p>
                      <a:r>
                        <a:rPr lang="en-IN" dirty="0"/>
                        <a:t>5</a:t>
                      </a:r>
                    </a:p>
                  </a:txBody>
                  <a:tcPr/>
                </a:tc>
                <a:tc>
                  <a:txBody>
                    <a:bodyPr/>
                    <a:lstStyle/>
                    <a:p>
                      <a:r>
                        <a:rPr lang="en-IN" dirty="0"/>
                        <a:t>5</a:t>
                      </a:r>
                    </a:p>
                  </a:txBody>
                  <a:tcPr/>
                </a:tc>
                <a:tc>
                  <a:txBody>
                    <a:bodyPr/>
                    <a:lstStyle/>
                    <a:p>
                      <a:r>
                        <a:rPr lang="en-IN" dirty="0"/>
                        <a:t>6</a:t>
                      </a:r>
                    </a:p>
                  </a:txBody>
                  <a:tcPr/>
                </a:tc>
                <a:tc>
                  <a:txBody>
                    <a:bodyPr/>
                    <a:lstStyle/>
                    <a:p>
                      <a:r>
                        <a:rPr lang="en-IN" dirty="0"/>
                        <a:t>6</a:t>
                      </a:r>
                    </a:p>
                  </a:txBody>
                  <a:tcPr/>
                </a:tc>
                <a:extLst>
                  <a:ext uri="{0D108BD9-81ED-4DB2-BD59-A6C34878D82A}">
                    <a16:rowId xmlns:a16="http://schemas.microsoft.com/office/drawing/2014/main" val="1119002806"/>
                  </a:ext>
                </a:extLst>
              </a:tr>
              <a:tr h="370840">
                <a:tc>
                  <a:txBody>
                    <a:bodyPr/>
                    <a:lstStyle/>
                    <a:p>
                      <a:r>
                        <a:rPr lang="en-IN" b="1" dirty="0"/>
                        <a:t>3</a:t>
                      </a:r>
                    </a:p>
                  </a:txBody>
                  <a:tcPr/>
                </a:tc>
                <a:tc>
                  <a:txBody>
                    <a:bodyPr/>
                    <a:lstStyle/>
                    <a:p>
                      <a:r>
                        <a:rPr lang="en-US" dirty="0"/>
                        <a:t>di=6</a:t>
                      </a:r>
                      <a:endParaRPr lang="en-IN" dirty="0"/>
                    </a:p>
                  </a:txBody>
                  <a:tcPr/>
                </a:tc>
                <a:tc>
                  <a:txBody>
                    <a:bodyPr/>
                    <a:lstStyle/>
                    <a:p>
                      <a:r>
                        <a:rPr lang="en-US" dirty="0"/>
                        <a:t>0</a:t>
                      </a:r>
                      <a:endParaRPr lang="en-IN" dirty="0"/>
                    </a:p>
                  </a:txBody>
                  <a:tcPr/>
                </a:tc>
                <a:tc>
                  <a:txBody>
                    <a:bodyPr/>
                    <a:lstStyle/>
                    <a:p>
                      <a:r>
                        <a:rPr lang="en-US" dirty="0"/>
                        <a:t>1</a:t>
                      </a:r>
                      <a:endParaRPr lang="en-IN" dirty="0"/>
                    </a:p>
                  </a:txBody>
                  <a:tcPr/>
                </a:tc>
                <a:tc>
                  <a:txBody>
                    <a:bodyPr/>
                    <a:lstStyle/>
                    <a:p>
                      <a:r>
                        <a:rPr lang="en-IN" dirty="0"/>
                        <a:t>1</a:t>
                      </a:r>
                    </a:p>
                  </a:txBody>
                  <a:tcPr/>
                </a:tc>
                <a:tc>
                  <a:txBody>
                    <a:bodyPr/>
                    <a:lstStyle/>
                    <a:p>
                      <a:r>
                        <a:rPr lang="en-IN" dirty="0"/>
                        <a:t>2</a:t>
                      </a:r>
                    </a:p>
                  </a:txBody>
                  <a:tcPr/>
                </a:tc>
                <a:tc>
                  <a:txBody>
                    <a:bodyPr/>
                    <a:lstStyle/>
                    <a:p>
                      <a:r>
                        <a:rPr lang="en-IN" dirty="0"/>
                        <a:t>2</a:t>
                      </a:r>
                    </a:p>
                  </a:txBody>
                  <a:tcPr/>
                </a:tc>
                <a:tc>
                  <a:txBody>
                    <a:bodyPr/>
                    <a:lstStyle/>
                    <a:p>
                      <a:r>
                        <a:rPr lang="en-IN" dirty="0"/>
                        <a:t>3</a:t>
                      </a:r>
                    </a:p>
                  </a:txBody>
                  <a:tcPr/>
                </a:tc>
                <a:tc>
                  <a:txBody>
                    <a:bodyPr/>
                    <a:lstStyle/>
                    <a:p>
                      <a:r>
                        <a:rPr lang="en-IN" dirty="0"/>
                        <a:t>1</a:t>
                      </a:r>
                    </a:p>
                  </a:txBody>
                  <a:tcPr/>
                </a:tc>
                <a:tc>
                  <a:txBody>
                    <a:bodyPr/>
                    <a:lstStyle/>
                    <a:p>
                      <a:r>
                        <a:rPr lang="en-IN" dirty="0"/>
                        <a:t>2</a:t>
                      </a:r>
                    </a:p>
                  </a:txBody>
                  <a:tcPr/>
                </a:tc>
                <a:tc>
                  <a:txBody>
                    <a:bodyPr/>
                    <a:lstStyle/>
                    <a:p>
                      <a:r>
                        <a:rPr lang="en-IN" dirty="0"/>
                        <a:t>2</a:t>
                      </a:r>
                    </a:p>
                  </a:txBody>
                  <a:tcPr/>
                </a:tc>
                <a:tc>
                  <a:txBody>
                    <a:bodyPr/>
                    <a:lstStyle/>
                    <a:p>
                      <a:r>
                        <a:rPr lang="en-IN" dirty="0"/>
                        <a:t>3</a:t>
                      </a:r>
                    </a:p>
                  </a:txBody>
                  <a:tcPr/>
                </a:tc>
                <a:tc>
                  <a:txBody>
                    <a:bodyPr/>
                    <a:lstStyle/>
                    <a:p>
                      <a:r>
                        <a:rPr lang="en-IN" dirty="0"/>
                        <a:t>3</a:t>
                      </a:r>
                    </a:p>
                  </a:txBody>
                  <a:tcPr/>
                </a:tc>
                <a:tc>
                  <a:txBody>
                    <a:bodyPr/>
                    <a:lstStyle/>
                    <a:p>
                      <a:r>
                        <a:rPr lang="en-IN" dirty="0"/>
                        <a:t>4</a:t>
                      </a:r>
                    </a:p>
                  </a:txBody>
                  <a:tcPr/>
                </a:tc>
                <a:tc>
                  <a:txBody>
                    <a:bodyPr/>
                    <a:lstStyle/>
                    <a:p>
                      <a:r>
                        <a:rPr lang="en-IN" dirty="0"/>
                        <a:t>2</a:t>
                      </a:r>
                    </a:p>
                  </a:txBody>
                  <a:tcPr/>
                </a:tc>
                <a:extLst>
                  <a:ext uri="{0D108BD9-81ED-4DB2-BD59-A6C34878D82A}">
                    <a16:rowId xmlns:a16="http://schemas.microsoft.com/office/drawing/2014/main" val="1321526199"/>
                  </a:ext>
                </a:extLst>
              </a:tr>
              <a:tr h="370840">
                <a:tc>
                  <a:txBody>
                    <a:bodyPr/>
                    <a:lstStyle/>
                    <a:p>
                      <a:r>
                        <a:rPr lang="en-IN" b="1" dirty="0"/>
                        <a:t>4</a:t>
                      </a:r>
                    </a:p>
                  </a:txBody>
                  <a:tcPr/>
                </a:tc>
                <a:tc>
                  <a:txBody>
                    <a:bodyPr/>
                    <a:lstStyle/>
                    <a:p>
                      <a:r>
                        <a:rPr lang="en-US" dirty="0"/>
                        <a:t>di=8</a:t>
                      </a:r>
                      <a:endParaRPr lang="en-IN" dirty="0"/>
                    </a:p>
                  </a:txBody>
                  <a:tcPr/>
                </a:tc>
                <a:tc>
                  <a:txBody>
                    <a:bodyPr/>
                    <a:lstStyle/>
                    <a:p>
                      <a:r>
                        <a:rPr lang="en-US" dirty="0"/>
                        <a:t>0</a:t>
                      </a:r>
                      <a:endParaRPr lang="en-IN" dirty="0"/>
                    </a:p>
                  </a:txBody>
                  <a:tcPr/>
                </a:tc>
                <a:tc>
                  <a:txBody>
                    <a:bodyPr/>
                    <a:lstStyle/>
                    <a:p>
                      <a:r>
                        <a:rPr lang="en-US" dirty="0"/>
                        <a:t>1</a:t>
                      </a:r>
                      <a:endParaRPr lang="en-IN" dirty="0"/>
                    </a:p>
                  </a:txBody>
                  <a:tcPr/>
                </a:tc>
                <a:tc>
                  <a:txBody>
                    <a:bodyPr/>
                    <a:lstStyle/>
                    <a:p>
                      <a:r>
                        <a:rPr lang="en-IN" dirty="0"/>
                        <a:t>1</a:t>
                      </a:r>
                    </a:p>
                  </a:txBody>
                  <a:tcPr/>
                </a:tc>
                <a:tc>
                  <a:txBody>
                    <a:bodyPr/>
                    <a:lstStyle/>
                    <a:p>
                      <a:r>
                        <a:rPr lang="en-IN" dirty="0"/>
                        <a:t>2</a:t>
                      </a:r>
                    </a:p>
                  </a:txBody>
                  <a:tcPr/>
                </a:tc>
                <a:tc>
                  <a:txBody>
                    <a:bodyPr/>
                    <a:lstStyle/>
                    <a:p>
                      <a:r>
                        <a:rPr lang="en-IN" dirty="0"/>
                        <a:t>2</a:t>
                      </a:r>
                    </a:p>
                  </a:txBody>
                  <a:tcPr/>
                </a:tc>
                <a:tc>
                  <a:txBody>
                    <a:bodyPr/>
                    <a:lstStyle/>
                    <a:p>
                      <a:r>
                        <a:rPr lang="en-IN" dirty="0"/>
                        <a:t>3</a:t>
                      </a:r>
                    </a:p>
                  </a:txBody>
                  <a:tcPr/>
                </a:tc>
                <a:tc>
                  <a:txBody>
                    <a:bodyPr/>
                    <a:lstStyle/>
                    <a:p>
                      <a:r>
                        <a:rPr lang="en-IN" dirty="0"/>
                        <a:t>1</a:t>
                      </a:r>
                    </a:p>
                  </a:txBody>
                  <a:tcPr/>
                </a:tc>
                <a:tc>
                  <a:txBody>
                    <a:bodyPr/>
                    <a:lstStyle/>
                    <a:p>
                      <a:r>
                        <a:rPr lang="en-IN" dirty="0"/>
                        <a:t>2</a:t>
                      </a:r>
                    </a:p>
                  </a:txBody>
                  <a:tcPr/>
                </a:tc>
                <a:tc>
                  <a:txBody>
                    <a:bodyPr/>
                    <a:lstStyle/>
                    <a:p>
                      <a:r>
                        <a:rPr lang="en-IN" dirty="0"/>
                        <a:t>1</a:t>
                      </a:r>
                    </a:p>
                  </a:txBody>
                  <a:tcPr/>
                </a:tc>
                <a:tc>
                  <a:txBody>
                    <a:bodyPr/>
                    <a:lstStyle/>
                    <a:p>
                      <a:r>
                        <a:rPr lang="en-IN" dirty="0"/>
                        <a:t>2</a:t>
                      </a:r>
                    </a:p>
                  </a:txBody>
                  <a:tcPr/>
                </a:tc>
                <a:tc>
                  <a:txBody>
                    <a:bodyPr/>
                    <a:lstStyle/>
                    <a:p>
                      <a:r>
                        <a:rPr lang="en-IN" dirty="0"/>
                        <a:t>2</a:t>
                      </a:r>
                    </a:p>
                  </a:txBody>
                  <a:tcPr/>
                </a:tc>
                <a:tc>
                  <a:txBody>
                    <a:bodyPr/>
                    <a:lstStyle/>
                    <a:p>
                      <a:r>
                        <a:rPr lang="en-IN" dirty="0"/>
                        <a:t>3</a:t>
                      </a:r>
                    </a:p>
                  </a:txBody>
                  <a:tcPr/>
                </a:tc>
                <a:tc>
                  <a:txBody>
                    <a:bodyPr/>
                    <a:lstStyle/>
                    <a:p>
                      <a:r>
                        <a:rPr lang="en-IN" b="1" dirty="0">
                          <a:solidFill>
                            <a:srgbClr val="FF0000"/>
                          </a:solidFill>
                        </a:rPr>
                        <a:t>2</a:t>
                      </a:r>
                    </a:p>
                  </a:txBody>
                  <a:tcPr/>
                </a:tc>
                <a:extLst>
                  <a:ext uri="{0D108BD9-81ED-4DB2-BD59-A6C34878D82A}">
                    <a16:rowId xmlns:a16="http://schemas.microsoft.com/office/drawing/2014/main" val="463054291"/>
                  </a:ext>
                </a:extLst>
              </a:tr>
            </a:tbl>
          </a:graphicData>
        </a:graphic>
      </p:graphicFrame>
      <p:sp>
        <p:nvSpPr>
          <p:cNvPr id="8" name="Rectangle 7">
            <a:extLst>
              <a:ext uri="{FF2B5EF4-FFF2-40B4-BE49-F238E27FC236}">
                <a16:creationId xmlns:a16="http://schemas.microsoft.com/office/drawing/2014/main" id="{0647E933-2C3C-47FA-B6A7-1C0A237737F0}"/>
              </a:ext>
            </a:extLst>
          </p:cNvPr>
          <p:cNvSpPr/>
          <p:nvPr/>
        </p:nvSpPr>
        <p:spPr>
          <a:xfrm>
            <a:off x="2624992" y="2453947"/>
            <a:ext cx="3894015" cy="461665"/>
          </a:xfrm>
          <a:prstGeom prst="rect">
            <a:avLst/>
          </a:prstGeom>
        </p:spPr>
        <p:txBody>
          <a:bodyPr wrap="none">
            <a:spAutoFit/>
          </a:bodyPr>
          <a:lstStyle/>
          <a:p>
            <a:r>
              <a:rPr lang="en-IN" sz="2400" dirty="0">
                <a:latin typeface="Times New Roman" panose="02020603050405020304" pitchFamily="18" charset="0"/>
                <a:cs typeface="Times New Roman" panose="02020603050405020304" pitchFamily="18" charset="0"/>
              </a:rPr>
              <a:t>E.g. coins = {1,2,6,8}, n = 12.</a:t>
            </a:r>
          </a:p>
        </p:txBody>
      </p:sp>
      <p:sp>
        <p:nvSpPr>
          <p:cNvPr id="10" name="Rectangle 9">
            <a:extLst>
              <a:ext uri="{FF2B5EF4-FFF2-40B4-BE49-F238E27FC236}">
                <a16:creationId xmlns:a16="http://schemas.microsoft.com/office/drawing/2014/main" id="{CD6AAC74-9B5F-4D36-AC9F-8DB37E64666F}"/>
              </a:ext>
            </a:extLst>
          </p:cNvPr>
          <p:cNvSpPr/>
          <p:nvPr/>
        </p:nvSpPr>
        <p:spPr>
          <a:xfrm>
            <a:off x="2427823" y="3019027"/>
            <a:ext cx="4288353" cy="369332"/>
          </a:xfrm>
          <a:prstGeom prst="rect">
            <a:avLst/>
          </a:prstGeom>
        </p:spPr>
        <p:txBody>
          <a:bodyPr wrap="none">
            <a:spAutoFit/>
          </a:bodyPr>
          <a:lstStyle/>
          <a:p>
            <a:r>
              <a:rPr lang="en-IN" dirty="0"/>
              <a:t>Greedy algorithm results: 3 coins {8,2,2}</a:t>
            </a:r>
          </a:p>
        </p:txBody>
      </p:sp>
      <p:sp>
        <p:nvSpPr>
          <p:cNvPr id="11" name="Rectangle 10">
            <a:extLst>
              <a:ext uri="{FF2B5EF4-FFF2-40B4-BE49-F238E27FC236}">
                <a16:creationId xmlns:a16="http://schemas.microsoft.com/office/drawing/2014/main" id="{3D52D744-FCA0-48E7-8902-D6425589D5C7}"/>
              </a:ext>
            </a:extLst>
          </p:cNvPr>
          <p:cNvSpPr/>
          <p:nvPr/>
        </p:nvSpPr>
        <p:spPr>
          <a:xfrm>
            <a:off x="4094945" y="5922749"/>
            <a:ext cx="954107" cy="369332"/>
          </a:xfrm>
          <a:prstGeom prst="rect">
            <a:avLst/>
          </a:prstGeom>
        </p:spPr>
        <p:txBody>
          <a:bodyPr wrap="none">
            <a:spAutoFit/>
          </a:bodyPr>
          <a:lstStyle/>
          <a:p>
            <a:r>
              <a:rPr lang="en-IN" dirty="0"/>
              <a:t>O(</a:t>
            </a:r>
            <a:r>
              <a:rPr lang="en-IN" dirty="0" err="1"/>
              <a:t>mxn</a:t>
            </a:r>
            <a:r>
              <a:rPr lang="en-IN" dirty="0"/>
              <a:t>)</a:t>
            </a:r>
          </a:p>
        </p:txBody>
      </p:sp>
    </p:spTree>
    <p:extLst>
      <p:ext uri="{BB962C8B-B14F-4D97-AF65-F5344CB8AC3E}">
        <p14:creationId xmlns:p14="http://schemas.microsoft.com/office/powerpoint/2010/main" val="826048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1" grpId="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34B17C67-4D7A-4EF2-AC38-E8D5F700E17C}"/>
              </a:ext>
            </a:extLst>
          </p:cNvPr>
          <p:cNvSpPr>
            <a:spLocks noGrp="1"/>
          </p:cNvSpPr>
          <p:nvPr>
            <p:ph sz="quarter" idx="10"/>
          </p:nvPr>
        </p:nvSpPr>
        <p:spPr/>
        <p:txBody>
          <a:bodyPr rtlCol="0"/>
          <a:lstStyle/>
          <a:p>
            <a:pPr eaLnBrk="1" fontAlgn="auto" hangingPunct="1">
              <a:spcAft>
                <a:spcPts val="0"/>
              </a:spcAft>
              <a:defRPr/>
            </a:pPr>
            <a:r>
              <a:rPr lang="en-US" dirty="0">
                <a:latin typeface="Times New Roman" panose="02020603050405020304" pitchFamily="18" charset="0"/>
                <a:cs typeface="Times New Roman" panose="02020603050405020304" pitchFamily="18" charset="0"/>
              </a:rPr>
              <a:t>Making Change </a:t>
            </a:r>
          </a:p>
          <a:p>
            <a:pPr eaLnBrk="1" fontAlgn="auto" hangingPunct="1">
              <a:spcAft>
                <a:spcPts val="0"/>
              </a:spcAft>
              <a:defRPr/>
            </a:pPr>
            <a:r>
              <a:rPr lang="en-US" sz="2800" dirty="0">
                <a:latin typeface="Times New Roman" panose="02020603050405020304" pitchFamily="18" charset="0"/>
                <a:cs typeface="Times New Roman" panose="02020603050405020304" pitchFamily="18" charset="0"/>
              </a:rPr>
              <a:t>(Dynamic Programming)</a:t>
            </a:r>
            <a:endParaRPr lang="en-US" dirty="0"/>
          </a:p>
        </p:txBody>
      </p:sp>
      <p:graphicFrame>
        <p:nvGraphicFramePr>
          <p:cNvPr id="7" name="Table 6">
            <a:extLst>
              <a:ext uri="{FF2B5EF4-FFF2-40B4-BE49-F238E27FC236}">
                <a16:creationId xmlns:a16="http://schemas.microsoft.com/office/drawing/2014/main" id="{3162BA66-6A54-460B-B8FC-AA5C61A4A744}"/>
              </a:ext>
            </a:extLst>
          </p:cNvPr>
          <p:cNvGraphicFramePr>
            <a:graphicFrameLocks noGrp="1"/>
          </p:cNvGraphicFramePr>
          <p:nvPr>
            <p:extLst>
              <p:ext uri="{D42A27DB-BD31-4B8C-83A1-F6EECF244321}">
                <p14:modId xmlns:p14="http://schemas.microsoft.com/office/powerpoint/2010/main" val="3424876356"/>
              </p:ext>
            </p:extLst>
          </p:nvPr>
        </p:nvGraphicFramePr>
        <p:xfrm>
          <a:off x="342900" y="3746609"/>
          <a:ext cx="8458200" cy="1849120"/>
        </p:xfrm>
        <a:graphic>
          <a:graphicData uri="http://schemas.openxmlformats.org/drawingml/2006/table">
            <a:tbl>
              <a:tblPr firstRow="1" bandRow="1">
                <a:tableStyleId>{5940675A-B579-460E-94D1-54222C63F5DA}</a:tableStyleId>
              </a:tblPr>
              <a:tblGrid>
                <a:gridCol w="304800">
                  <a:extLst>
                    <a:ext uri="{9D8B030D-6E8A-4147-A177-3AD203B41FA5}">
                      <a16:colId xmlns:a16="http://schemas.microsoft.com/office/drawing/2014/main" val="4281214403"/>
                    </a:ext>
                  </a:extLst>
                </a:gridCol>
                <a:gridCol w="822960">
                  <a:extLst>
                    <a:ext uri="{9D8B030D-6E8A-4147-A177-3AD203B41FA5}">
                      <a16:colId xmlns:a16="http://schemas.microsoft.com/office/drawing/2014/main" val="2710673113"/>
                    </a:ext>
                  </a:extLst>
                </a:gridCol>
                <a:gridCol w="563880">
                  <a:extLst>
                    <a:ext uri="{9D8B030D-6E8A-4147-A177-3AD203B41FA5}">
                      <a16:colId xmlns:a16="http://schemas.microsoft.com/office/drawing/2014/main" val="1988564905"/>
                    </a:ext>
                  </a:extLst>
                </a:gridCol>
                <a:gridCol w="563880">
                  <a:extLst>
                    <a:ext uri="{9D8B030D-6E8A-4147-A177-3AD203B41FA5}">
                      <a16:colId xmlns:a16="http://schemas.microsoft.com/office/drawing/2014/main" val="3050218744"/>
                    </a:ext>
                  </a:extLst>
                </a:gridCol>
                <a:gridCol w="563880">
                  <a:extLst>
                    <a:ext uri="{9D8B030D-6E8A-4147-A177-3AD203B41FA5}">
                      <a16:colId xmlns:a16="http://schemas.microsoft.com/office/drawing/2014/main" val="2926321331"/>
                    </a:ext>
                  </a:extLst>
                </a:gridCol>
                <a:gridCol w="563880">
                  <a:extLst>
                    <a:ext uri="{9D8B030D-6E8A-4147-A177-3AD203B41FA5}">
                      <a16:colId xmlns:a16="http://schemas.microsoft.com/office/drawing/2014/main" val="814869688"/>
                    </a:ext>
                  </a:extLst>
                </a:gridCol>
                <a:gridCol w="563880">
                  <a:extLst>
                    <a:ext uri="{9D8B030D-6E8A-4147-A177-3AD203B41FA5}">
                      <a16:colId xmlns:a16="http://schemas.microsoft.com/office/drawing/2014/main" val="4031094411"/>
                    </a:ext>
                  </a:extLst>
                </a:gridCol>
                <a:gridCol w="563880">
                  <a:extLst>
                    <a:ext uri="{9D8B030D-6E8A-4147-A177-3AD203B41FA5}">
                      <a16:colId xmlns:a16="http://schemas.microsoft.com/office/drawing/2014/main" val="3606793350"/>
                    </a:ext>
                  </a:extLst>
                </a:gridCol>
                <a:gridCol w="563880">
                  <a:extLst>
                    <a:ext uri="{9D8B030D-6E8A-4147-A177-3AD203B41FA5}">
                      <a16:colId xmlns:a16="http://schemas.microsoft.com/office/drawing/2014/main" val="1080538427"/>
                    </a:ext>
                  </a:extLst>
                </a:gridCol>
                <a:gridCol w="563880">
                  <a:extLst>
                    <a:ext uri="{9D8B030D-6E8A-4147-A177-3AD203B41FA5}">
                      <a16:colId xmlns:a16="http://schemas.microsoft.com/office/drawing/2014/main" val="2494911428"/>
                    </a:ext>
                  </a:extLst>
                </a:gridCol>
                <a:gridCol w="563880">
                  <a:extLst>
                    <a:ext uri="{9D8B030D-6E8A-4147-A177-3AD203B41FA5}">
                      <a16:colId xmlns:a16="http://schemas.microsoft.com/office/drawing/2014/main" val="4195602705"/>
                    </a:ext>
                  </a:extLst>
                </a:gridCol>
                <a:gridCol w="563880">
                  <a:extLst>
                    <a:ext uri="{9D8B030D-6E8A-4147-A177-3AD203B41FA5}">
                      <a16:colId xmlns:a16="http://schemas.microsoft.com/office/drawing/2014/main" val="103097241"/>
                    </a:ext>
                  </a:extLst>
                </a:gridCol>
                <a:gridCol w="563880">
                  <a:extLst>
                    <a:ext uri="{9D8B030D-6E8A-4147-A177-3AD203B41FA5}">
                      <a16:colId xmlns:a16="http://schemas.microsoft.com/office/drawing/2014/main" val="4085033081"/>
                    </a:ext>
                  </a:extLst>
                </a:gridCol>
                <a:gridCol w="563880">
                  <a:extLst>
                    <a:ext uri="{9D8B030D-6E8A-4147-A177-3AD203B41FA5}">
                      <a16:colId xmlns:a16="http://schemas.microsoft.com/office/drawing/2014/main" val="616094883"/>
                    </a:ext>
                  </a:extLst>
                </a:gridCol>
                <a:gridCol w="563880">
                  <a:extLst>
                    <a:ext uri="{9D8B030D-6E8A-4147-A177-3AD203B41FA5}">
                      <a16:colId xmlns:a16="http://schemas.microsoft.com/office/drawing/2014/main" val="2720073276"/>
                    </a:ext>
                  </a:extLst>
                </a:gridCol>
              </a:tblGrid>
              <a:tr h="294640">
                <a:tc>
                  <a:txBody>
                    <a:bodyPr/>
                    <a:lstStyle/>
                    <a:p>
                      <a:endParaRPr lang="en-IN" dirty="0"/>
                    </a:p>
                  </a:txBody>
                  <a:tcPr/>
                </a:tc>
                <a:tc>
                  <a:txBody>
                    <a:bodyPr/>
                    <a:lstStyle/>
                    <a:p>
                      <a:endParaRPr lang="en-IN" dirty="0"/>
                    </a:p>
                  </a:txBody>
                  <a:tcPr/>
                </a:tc>
                <a:tc>
                  <a:txBody>
                    <a:bodyPr/>
                    <a:lstStyle/>
                    <a:p>
                      <a:r>
                        <a:rPr lang="en-US" b="1" dirty="0"/>
                        <a:t>0</a:t>
                      </a:r>
                      <a:endParaRPr lang="en-IN" b="1" dirty="0"/>
                    </a:p>
                  </a:txBody>
                  <a:tcPr/>
                </a:tc>
                <a:tc>
                  <a:txBody>
                    <a:bodyPr/>
                    <a:lstStyle/>
                    <a:p>
                      <a:r>
                        <a:rPr lang="en-US" b="1" dirty="0"/>
                        <a:t>1</a:t>
                      </a:r>
                      <a:endParaRPr lang="en-IN" b="1" dirty="0"/>
                    </a:p>
                  </a:txBody>
                  <a:tcPr/>
                </a:tc>
                <a:tc>
                  <a:txBody>
                    <a:bodyPr/>
                    <a:lstStyle/>
                    <a:p>
                      <a:r>
                        <a:rPr lang="en-US" b="1" dirty="0"/>
                        <a:t>2</a:t>
                      </a:r>
                      <a:endParaRPr lang="en-IN" b="1" dirty="0"/>
                    </a:p>
                  </a:txBody>
                  <a:tcPr/>
                </a:tc>
                <a:tc>
                  <a:txBody>
                    <a:bodyPr/>
                    <a:lstStyle/>
                    <a:p>
                      <a:r>
                        <a:rPr lang="en-US" b="1" dirty="0"/>
                        <a:t>3</a:t>
                      </a:r>
                      <a:endParaRPr lang="en-IN" b="1" dirty="0"/>
                    </a:p>
                  </a:txBody>
                  <a:tcPr/>
                </a:tc>
                <a:tc>
                  <a:txBody>
                    <a:bodyPr/>
                    <a:lstStyle/>
                    <a:p>
                      <a:r>
                        <a:rPr lang="en-US" b="1" dirty="0"/>
                        <a:t>4</a:t>
                      </a:r>
                      <a:endParaRPr lang="en-IN" b="1" dirty="0"/>
                    </a:p>
                  </a:txBody>
                  <a:tcPr/>
                </a:tc>
                <a:tc>
                  <a:txBody>
                    <a:bodyPr/>
                    <a:lstStyle/>
                    <a:p>
                      <a:r>
                        <a:rPr lang="en-US" b="1" dirty="0"/>
                        <a:t>5</a:t>
                      </a:r>
                      <a:endParaRPr lang="en-IN" b="1" dirty="0"/>
                    </a:p>
                  </a:txBody>
                  <a:tcPr/>
                </a:tc>
                <a:tc>
                  <a:txBody>
                    <a:bodyPr/>
                    <a:lstStyle/>
                    <a:p>
                      <a:r>
                        <a:rPr lang="en-US" b="1" dirty="0"/>
                        <a:t>6</a:t>
                      </a:r>
                      <a:endParaRPr lang="en-IN" b="1" dirty="0"/>
                    </a:p>
                  </a:txBody>
                  <a:tcPr/>
                </a:tc>
                <a:tc>
                  <a:txBody>
                    <a:bodyPr/>
                    <a:lstStyle/>
                    <a:p>
                      <a:r>
                        <a:rPr lang="en-US" b="1" dirty="0"/>
                        <a:t>7</a:t>
                      </a:r>
                      <a:endParaRPr lang="en-IN" b="1" dirty="0"/>
                    </a:p>
                  </a:txBody>
                  <a:tcPr/>
                </a:tc>
                <a:tc>
                  <a:txBody>
                    <a:bodyPr/>
                    <a:lstStyle/>
                    <a:p>
                      <a:r>
                        <a:rPr lang="en-US" b="1" dirty="0"/>
                        <a:t>8</a:t>
                      </a:r>
                      <a:endParaRPr lang="en-IN" b="1" dirty="0"/>
                    </a:p>
                  </a:txBody>
                  <a:tcPr/>
                </a:tc>
                <a:tc>
                  <a:txBody>
                    <a:bodyPr/>
                    <a:lstStyle/>
                    <a:p>
                      <a:r>
                        <a:rPr lang="en-US" b="1" dirty="0"/>
                        <a:t>9</a:t>
                      </a:r>
                      <a:endParaRPr lang="en-IN" b="1" dirty="0"/>
                    </a:p>
                  </a:txBody>
                  <a:tcPr/>
                </a:tc>
                <a:tc>
                  <a:txBody>
                    <a:bodyPr/>
                    <a:lstStyle/>
                    <a:p>
                      <a:r>
                        <a:rPr lang="en-US" b="1" dirty="0"/>
                        <a:t>10</a:t>
                      </a:r>
                      <a:endParaRPr lang="en-IN" b="1" dirty="0"/>
                    </a:p>
                  </a:txBody>
                  <a:tcPr/>
                </a:tc>
                <a:tc>
                  <a:txBody>
                    <a:bodyPr/>
                    <a:lstStyle/>
                    <a:p>
                      <a:r>
                        <a:rPr lang="en-US" b="1" dirty="0"/>
                        <a:t>11</a:t>
                      </a:r>
                      <a:endParaRPr lang="en-IN" b="1" dirty="0"/>
                    </a:p>
                  </a:txBody>
                  <a:tcPr/>
                </a:tc>
                <a:tc>
                  <a:txBody>
                    <a:bodyPr/>
                    <a:lstStyle/>
                    <a:p>
                      <a:r>
                        <a:rPr lang="en-US" b="1" dirty="0"/>
                        <a:t>12</a:t>
                      </a:r>
                      <a:endParaRPr lang="en-IN" b="1" dirty="0"/>
                    </a:p>
                  </a:txBody>
                  <a:tcPr/>
                </a:tc>
                <a:extLst>
                  <a:ext uri="{0D108BD9-81ED-4DB2-BD59-A6C34878D82A}">
                    <a16:rowId xmlns:a16="http://schemas.microsoft.com/office/drawing/2014/main" val="1617756609"/>
                  </a:ext>
                </a:extLst>
              </a:tr>
              <a:tr h="370840">
                <a:tc>
                  <a:txBody>
                    <a:bodyPr/>
                    <a:lstStyle/>
                    <a:p>
                      <a:r>
                        <a:rPr lang="en-IN" b="1" dirty="0"/>
                        <a:t>1</a:t>
                      </a:r>
                    </a:p>
                  </a:txBody>
                  <a:tcPr/>
                </a:tc>
                <a:tc>
                  <a:txBody>
                    <a:bodyPr/>
                    <a:lstStyle/>
                    <a:p>
                      <a:r>
                        <a:rPr lang="en-US" dirty="0"/>
                        <a:t>di=1</a:t>
                      </a:r>
                      <a:endParaRPr lang="en-IN" dirty="0"/>
                    </a:p>
                  </a:txBody>
                  <a:tcPr/>
                </a:tc>
                <a:tc>
                  <a:txBody>
                    <a:bodyPr/>
                    <a:lstStyle/>
                    <a:p>
                      <a:r>
                        <a:rPr lang="en-US" b="1" dirty="0">
                          <a:solidFill>
                            <a:srgbClr val="FF0000"/>
                          </a:solidFill>
                        </a:rPr>
                        <a:t>0</a:t>
                      </a:r>
                      <a:endParaRPr lang="en-IN" b="1" dirty="0">
                        <a:solidFill>
                          <a:srgbClr val="FF0000"/>
                        </a:solidFill>
                      </a:endParaRPr>
                    </a:p>
                  </a:txBody>
                  <a:tcPr/>
                </a:tc>
                <a:tc>
                  <a:txBody>
                    <a:bodyPr/>
                    <a:lstStyle/>
                    <a:p>
                      <a:r>
                        <a:rPr lang="en-US" dirty="0"/>
                        <a:t>1</a:t>
                      </a:r>
                      <a:endParaRPr lang="en-IN" dirty="0"/>
                    </a:p>
                  </a:txBody>
                  <a:tcPr/>
                </a:tc>
                <a:tc>
                  <a:txBody>
                    <a:bodyPr/>
                    <a:lstStyle/>
                    <a:p>
                      <a:r>
                        <a:rPr lang="en-US" dirty="0"/>
                        <a:t>2</a:t>
                      </a:r>
                      <a:endParaRPr lang="en-IN" dirty="0"/>
                    </a:p>
                  </a:txBody>
                  <a:tcPr/>
                </a:tc>
                <a:tc>
                  <a:txBody>
                    <a:bodyPr/>
                    <a:lstStyle/>
                    <a:p>
                      <a:r>
                        <a:rPr lang="en-US" dirty="0"/>
                        <a:t>3</a:t>
                      </a:r>
                      <a:endParaRPr lang="en-IN" dirty="0"/>
                    </a:p>
                  </a:txBody>
                  <a:tcPr/>
                </a:tc>
                <a:tc>
                  <a:txBody>
                    <a:bodyPr/>
                    <a:lstStyle/>
                    <a:p>
                      <a:r>
                        <a:rPr lang="en-US" dirty="0"/>
                        <a:t>4</a:t>
                      </a:r>
                      <a:endParaRPr lang="en-IN" dirty="0"/>
                    </a:p>
                  </a:txBody>
                  <a:tcPr/>
                </a:tc>
                <a:tc>
                  <a:txBody>
                    <a:bodyPr/>
                    <a:lstStyle/>
                    <a:p>
                      <a:r>
                        <a:rPr lang="en-US" dirty="0"/>
                        <a:t>5</a:t>
                      </a:r>
                      <a:endParaRPr lang="en-IN" dirty="0"/>
                    </a:p>
                  </a:txBody>
                  <a:tcPr/>
                </a:tc>
                <a:tc>
                  <a:txBody>
                    <a:bodyPr/>
                    <a:lstStyle/>
                    <a:p>
                      <a:r>
                        <a:rPr lang="en-US" dirty="0"/>
                        <a:t>6</a:t>
                      </a:r>
                      <a:endParaRPr lang="en-IN" dirty="0"/>
                    </a:p>
                  </a:txBody>
                  <a:tcPr/>
                </a:tc>
                <a:tc>
                  <a:txBody>
                    <a:bodyPr/>
                    <a:lstStyle/>
                    <a:p>
                      <a:r>
                        <a:rPr lang="en-US" dirty="0"/>
                        <a:t>7</a:t>
                      </a:r>
                      <a:endParaRPr lang="en-IN" dirty="0"/>
                    </a:p>
                  </a:txBody>
                  <a:tcPr/>
                </a:tc>
                <a:tc>
                  <a:txBody>
                    <a:bodyPr/>
                    <a:lstStyle/>
                    <a:p>
                      <a:r>
                        <a:rPr lang="en-US" dirty="0"/>
                        <a:t>8</a:t>
                      </a:r>
                      <a:endParaRPr lang="en-IN" dirty="0"/>
                    </a:p>
                  </a:txBody>
                  <a:tcPr/>
                </a:tc>
                <a:tc>
                  <a:txBody>
                    <a:bodyPr/>
                    <a:lstStyle/>
                    <a:p>
                      <a:r>
                        <a:rPr lang="en-US" dirty="0"/>
                        <a:t>9</a:t>
                      </a:r>
                      <a:endParaRPr lang="en-IN" dirty="0"/>
                    </a:p>
                  </a:txBody>
                  <a:tcPr/>
                </a:tc>
                <a:tc>
                  <a:txBody>
                    <a:bodyPr/>
                    <a:lstStyle/>
                    <a:p>
                      <a:r>
                        <a:rPr lang="en-US" dirty="0"/>
                        <a:t>10</a:t>
                      </a:r>
                      <a:endParaRPr lang="en-IN" dirty="0"/>
                    </a:p>
                  </a:txBody>
                  <a:tcPr/>
                </a:tc>
                <a:tc>
                  <a:txBody>
                    <a:bodyPr/>
                    <a:lstStyle/>
                    <a:p>
                      <a:r>
                        <a:rPr lang="en-US" dirty="0"/>
                        <a:t>11</a:t>
                      </a:r>
                      <a:endParaRPr lang="en-IN" dirty="0"/>
                    </a:p>
                  </a:txBody>
                  <a:tcPr/>
                </a:tc>
                <a:tc>
                  <a:txBody>
                    <a:bodyPr/>
                    <a:lstStyle/>
                    <a:p>
                      <a:r>
                        <a:rPr lang="en-US" dirty="0"/>
                        <a:t>12</a:t>
                      </a:r>
                      <a:endParaRPr lang="en-IN" dirty="0"/>
                    </a:p>
                  </a:txBody>
                  <a:tcPr/>
                </a:tc>
                <a:extLst>
                  <a:ext uri="{0D108BD9-81ED-4DB2-BD59-A6C34878D82A}">
                    <a16:rowId xmlns:a16="http://schemas.microsoft.com/office/drawing/2014/main" val="3856498514"/>
                  </a:ext>
                </a:extLst>
              </a:tr>
              <a:tr h="370840">
                <a:tc>
                  <a:txBody>
                    <a:bodyPr/>
                    <a:lstStyle/>
                    <a:p>
                      <a:r>
                        <a:rPr lang="en-IN" b="1" dirty="0"/>
                        <a:t>2</a:t>
                      </a:r>
                    </a:p>
                  </a:txBody>
                  <a:tcPr/>
                </a:tc>
                <a:tc>
                  <a:txBody>
                    <a:bodyPr/>
                    <a:lstStyle/>
                    <a:p>
                      <a:r>
                        <a:rPr lang="en-US" dirty="0"/>
                        <a:t>di=2</a:t>
                      </a:r>
                      <a:endParaRPr lang="en-IN" dirty="0"/>
                    </a:p>
                  </a:txBody>
                  <a:tcPr/>
                </a:tc>
                <a:tc>
                  <a:txBody>
                    <a:bodyPr/>
                    <a:lstStyle/>
                    <a:p>
                      <a:r>
                        <a:rPr lang="en-US" b="1" dirty="0">
                          <a:solidFill>
                            <a:srgbClr val="FF0000"/>
                          </a:solidFill>
                        </a:rPr>
                        <a:t>0</a:t>
                      </a:r>
                      <a:endParaRPr lang="en-IN" b="1" dirty="0">
                        <a:solidFill>
                          <a:srgbClr val="FF0000"/>
                        </a:solidFill>
                      </a:endParaRPr>
                    </a:p>
                  </a:txBody>
                  <a:tcPr/>
                </a:tc>
                <a:tc>
                  <a:txBody>
                    <a:bodyPr/>
                    <a:lstStyle/>
                    <a:p>
                      <a:r>
                        <a:rPr lang="en-US" dirty="0"/>
                        <a:t>1</a:t>
                      </a:r>
                      <a:endParaRPr lang="en-IN" dirty="0"/>
                    </a:p>
                  </a:txBody>
                  <a:tcPr/>
                </a:tc>
                <a:tc>
                  <a:txBody>
                    <a:bodyPr/>
                    <a:lstStyle/>
                    <a:p>
                      <a:r>
                        <a:rPr lang="en-IN" dirty="0"/>
                        <a:t>1</a:t>
                      </a:r>
                    </a:p>
                  </a:txBody>
                  <a:tcPr/>
                </a:tc>
                <a:tc>
                  <a:txBody>
                    <a:bodyPr/>
                    <a:lstStyle/>
                    <a:p>
                      <a:r>
                        <a:rPr lang="en-IN" dirty="0"/>
                        <a:t>2</a:t>
                      </a:r>
                    </a:p>
                  </a:txBody>
                  <a:tcPr/>
                </a:tc>
                <a:tc>
                  <a:txBody>
                    <a:bodyPr/>
                    <a:lstStyle/>
                    <a:p>
                      <a:r>
                        <a:rPr lang="en-IN" dirty="0"/>
                        <a:t>2</a:t>
                      </a:r>
                    </a:p>
                  </a:txBody>
                  <a:tcPr/>
                </a:tc>
                <a:tc>
                  <a:txBody>
                    <a:bodyPr/>
                    <a:lstStyle/>
                    <a:p>
                      <a:r>
                        <a:rPr lang="en-IN" dirty="0"/>
                        <a:t>3</a:t>
                      </a:r>
                    </a:p>
                  </a:txBody>
                  <a:tcPr/>
                </a:tc>
                <a:tc>
                  <a:txBody>
                    <a:bodyPr/>
                    <a:lstStyle/>
                    <a:p>
                      <a:r>
                        <a:rPr lang="en-IN" dirty="0"/>
                        <a:t>3</a:t>
                      </a:r>
                    </a:p>
                  </a:txBody>
                  <a:tcPr/>
                </a:tc>
                <a:tc>
                  <a:txBody>
                    <a:bodyPr/>
                    <a:lstStyle/>
                    <a:p>
                      <a:r>
                        <a:rPr lang="en-IN" dirty="0"/>
                        <a:t>4</a:t>
                      </a:r>
                    </a:p>
                  </a:txBody>
                  <a:tcPr/>
                </a:tc>
                <a:tc>
                  <a:txBody>
                    <a:bodyPr/>
                    <a:lstStyle/>
                    <a:p>
                      <a:r>
                        <a:rPr lang="en-IN" dirty="0"/>
                        <a:t>4</a:t>
                      </a:r>
                    </a:p>
                  </a:txBody>
                  <a:tcPr/>
                </a:tc>
                <a:tc>
                  <a:txBody>
                    <a:bodyPr/>
                    <a:lstStyle/>
                    <a:p>
                      <a:r>
                        <a:rPr lang="en-IN" dirty="0"/>
                        <a:t>5</a:t>
                      </a:r>
                    </a:p>
                  </a:txBody>
                  <a:tcPr/>
                </a:tc>
                <a:tc>
                  <a:txBody>
                    <a:bodyPr/>
                    <a:lstStyle/>
                    <a:p>
                      <a:r>
                        <a:rPr lang="en-IN" dirty="0"/>
                        <a:t>5</a:t>
                      </a:r>
                    </a:p>
                  </a:txBody>
                  <a:tcPr/>
                </a:tc>
                <a:tc>
                  <a:txBody>
                    <a:bodyPr/>
                    <a:lstStyle/>
                    <a:p>
                      <a:r>
                        <a:rPr lang="en-IN" dirty="0"/>
                        <a:t>6</a:t>
                      </a:r>
                    </a:p>
                  </a:txBody>
                  <a:tcPr/>
                </a:tc>
                <a:tc>
                  <a:txBody>
                    <a:bodyPr/>
                    <a:lstStyle/>
                    <a:p>
                      <a:r>
                        <a:rPr lang="en-IN" dirty="0"/>
                        <a:t>6</a:t>
                      </a:r>
                    </a:p>
                  </a:txBody>
                  <a:tcPr/>
                </a:tc>
                <a:extLst>
                  <a:ext uri="{0D108BD9-81ED-4DB2-BD59-A6C34878D82A}">
                    <a16:rowId xmlns:a16="http://schemas.microsoft.com/office/drawing/2014/main" val="1119002806"/>
                  </a:ext>
                </a:extLst>
              </a:tr>
              <a:tr h="370840">
                <a:tc>
                  <a:txBody>
                    <a:bodyPr/>
                    <a:lstStyle/>
                    <a:p>
                      <a:r>
                        <a:rPr lang="en-IN" b="1" dirty="0"/>
                        <a:t>3</a:t>
                      </a:r>
                    </a:p>
                  </a:txBody>
                  <a:tcPr/>
                </a:tc>
                <a:tc>
                  <a:txBody>
                    <a:bodyPr/>
                    <a:lstStyle/>
                    <a:p>
                      <a:r>
                        <a:rPr lang="en-US" dirty="0"/>
                        <a:t>di=6</a:t>
                      </a:r>
                      <a:endParaRPr lang="en-IN" dirty="0"/>
                    </a:p>
                  </a:txBody>
                  <a:tcPr/>
                </a:tc>
                <a:tc>
                  <a:txBody>
                    <a:bodyPr/>
                    <a:lstStyle/>
                    <a:p>
                      <a:r>
                        <a:rPr lang="en-US" b="1" dirty="0">
                          <a:solidFill>
                            <a:srgbClr val="FF0000"/>
                          </a:solidFill>
                        </a:rPr>
                        <a:t>0</a:t>
                      </a:r>
                      <a:endParaRPr lang="en-IN" b="1" dirty="0">
                        <a:solidFill>
                          <a:srgbClr val="FF0000"/>
                        </a:solidFill>
                      </a:endParaRPr>
                    </a:p>
                  </a:txBody>
                  <a:tcPr/>
                </a:tc>
                <a:tc>
                  <a:txBody>
                    <a:bodyPr/>
                    <a:lstStyle/>
                    <a:p>
                      <a:r>
                        <a:rPr lang="en-US" dirty="0"/>
                        <a:t>1</a:t>
                      </a:r>
                      <a:endParaRPr lang="en-IN" dirty="0"/>
                    </a:p>
                  </a:txBody>
                  <a:tcPr/>
                </a:tc>
                <a:tc>
                  <a:txBody>
                    <a:bodyPr/>
                    <a:lstStyle/>
                    <a:p>
                      <a:r>
                        <a:rPr lang="en-IN" dirty="0"/>
                        <a:t>1</a:t>
                      </a:r>
                    </a:p>
                  </a:txBody>
                  <a:tcPr/>
                </a:tc>
                <a:tc>
                  <a:txBody>
                    <a:bodyPr/>
                    <a:lstStyle/>
                    <a:p>
                      <a:r>
                        <a:rPr lang="en-IN" dirty="0"/>
                        <a:t>2</a:t>
                      </a:r>
                    </a:p>
                  </a:txBody>
                  <a:tcPr/>
                </a:tc>
                <a:tc>
                  <a:txBody>
                    <a:bodyPr/>
                    <a:lstStyle/>
                    <a:p>
                      <a:r>
                        <a:rPr lang="en-IN" dirty="0"/>
                        <a:t>2</a:t>
                      </a:r>
                    </a:p>
                  </a:txBody>
                  <a:tcPr/>
                </a:tc>
                <a:tc>
                  <a:txBody>
                    <a:bodyPr/>
                    <a:lstStyle/>
                    <a:p>
                      <a:r>
                        <a:rPr lang="en-IN" dirty="0"/>
                        <a:t>3</a:t>
                      </a:r>
                    </a:p>
                  </a:txBody>
                  <a:tcPr/>
                </a:tc>
                <a:tc>
                  <a:txBody>
                    <a:bodyPr/>
                    <a:lstStyle/>
                    <a:p>
                      <a:r>
                        <a:rPr lang="en-IN" b="1" dirty="0">
                          <a:solidFill>
                            <a:srgbClr val="FF0000"/>
                          </a:solidFill>
                        </a:rPr>
                        <a:t>1</a:t>
                      </a:r>
                    </a:p>
                  </a:txBody>
                  <a:tcPr/>
                </a:tc>
                <a:tc>
                  <a:txBody>
                    <a:bodyPr/>
                    <a:lstStyle/>
                    <a:p>
                      <a:r>
                        <a:rPr lang="en-IN" dirty="0"/>
                        <a:t>2</a:t>
                      </a:r>
                    </a:p>
                  </a:txBody>
                  <a:tcPr/>
                </a:tc>
                <a:tc>
                  <a:txBody>
                    <a:bodyPr/>
                    <a:lstStyle/>
                    <a:p>
                      <a:r>
                        <a:rPr lang="en-IN" dirty="0"/>
                        <a:t>2</a:t>
                      </a:r>
                    </a:p>
                  </a:txBody>
                  <a:tcPr/>
                </a:tc>
                <a:tc>
                  <a:txBody>
                    <a:bodyPr/>
                    <a:lstStyle/>
                    <a:p>
                      <a:r>
                        <a:rPr lang="en-IN" dirty="0"/>
                        <a:t>3</a:t>
                      </a:r>
                    </a:p>
                  </a:txBody>
                  <a:tcPr/>
                </a:tc>
                <a:tc>
                  <a:txBody>
                    <a:bodyPr/>
                    <a:lstStyle/>
                    <a:p>
                      <a:r>
                        <a:rPr lang="en-IN" dirty="0"/>
                        <a:t>3</a:t>
                      </a:r>
                    </a:p>
                  </a:txBody>
                  <a:tcPr/>
                </a:tc>
                <a:tc>
                  <a:txBody>
                    <a:bodyPr/>
                    <a:lstStyle/>
                    <a:p>
                      <a:r>
                        <a:rPr lang="en-IN" dirty="0"/>
                        <a:t>4</a:t>
                      </a:r>
                    </a:p>
                  </a:txBody>
                  <a:tcPr/>
                </a:tc>
                <a:tc>
                  <a:txBody>
                    <a:bodyPr/>
                    <a:lstStyle/>
                    <a:p>
                      <a:r>
                        <a:rPr lang="en-IN" b="1" dirty="0">
                          <a:solidFill>
                            <a:srgbClr val="FF0000"/>
                          </a:solidFill>
                        </a:rPr>
                        <a:t>2</a:t>
                      </a:r>
                    </a:p>
                  </a:txBody>
                  <a:tcPr/>
                </a:tc>
                <a:extLst>
                  <a:ext uri="{0D108BD9-81ED-4DB2-BD59-A6C34878D82A}">
                    <a16:rowId xmlns:a16="http://schemas.microsoft.com/office/drawing/2014/main" val="1321526199"/>
                  </a:ext>
                </a:extLst>
              </a:tr>
              <a:tr h="370840">
                <a:tc>
                  <a:txBody>
                    <a:bodyPr/>
                    <a:lstStyle/>
                    <a:p>
                      <a:r>
                        <a:rPr lang="en-IN" b="1" dirty="0"/>
                        <a:t>4</a:t>
                      </a:r>
                    </a:p>
                  </a:txBody>
                  <a:tcPr/>
                </a:tc>
                <a:tc>
                  <a:txBody>
                    <a:bodyPr/>
                    <a:lstStyle/>
                    <a:p>
                      <a:r>
                        <a:rPr lang="en-US" dirty="0"/>
                        <a:t>di=8</a:t>
                      </a:r>
                      <a:endParaRPr lang="en-IN" dirty="0"/>
                    </a:p>
                  </a:txBody>
                  <a:tcPr/>
                </a:tc>
                <a:tc>
                  <a:txBody>
                    <a:bodyPr/>
                    <a:lstStyle/>
                    <a:p>
                      <a:r>
                        <a:rPr lang="en-US" dirty="0"/>
                        <a:t>0</a:t>
                      </a:r>
                      <a:endParaRPr lang="en-IN" dirty="0"/>
                    </a:p>
                  </a:txBody>
                  <a:tcPr/>
                </a:tc>
                <a:tc>
                  <a:txBody>
                    <a:bodyPr/>
                    <a:lstStyle/>
                    <a:p>
                      <a:r>
                        <a:rPr lang="en-US" dirty="0"/>
                        <a:t>1</a:t>
                      </a:r>
                      <a:endParaRPr lang="en-IN" dirty="0"/>
                    </a:p>
                  </a:txBody>
                  <a:tcPr/>
                </a:tc>
                <a:tc>
                  <a:txBody>
                    <a:bodyPr/>
                    <a:lstStyle/>
                    <a:p>
                      <a:r>
                        <a:rPr lang="en-IN" dirty="0"/>
                        <a:t>1</a:t>
                      </a:r>
                    </a:p>
                  </a:txBody>
                  <a:tcPr/>
                </a:tc>
                <a:tc>
                  <a:txBody>
                    <a:bodyPr/>
                    <a:lstStyle/>
                    <a:p>
                      <a:r>
                        <a:rPr lang="en-IN" dirty="0"/>
                        <a:t>2</a:t>
                      </a:r>
                    </a:p>
                  </a:txBody>
                  <a:tcPr/>
                </a:tc>
                <a:tc>
                  <a:txBody>
                    <a:bodyPr/>
                    <a:lstStyle/>
                    <a:p>
                      <a:r>
                        <a:rPr lang="en-IN" dirty="0"/>
                        <a:t>2</a:t>
                      </a:r>
                    </a:p>
                  </a:txBody>
                  <a:tcPr/>
                </a:tc>
                <a:tc>
                  <a:txBody>
                    <a:bodyPr/>
                    <a:lstStyle/>
                    <a:p>
                      <a:r>
                        <a:rPr lang="en-IN" dirty="0"/>
                        <a:t>3</a:t>
                      </a:r>
                    </a:p>
                  </a:txBody>
                  <a:tcPr/>
                </a:tc>
                <a:tc>
                  <a:txBody>
                    <a:bodyPr/>
                    <a:lstStyle/>
                    <a:p>
                      <a:r>
                        <a:rPr lang="en-IN" dirty="0"/>
                        <a:t>1</a:t>
                      </a:r>
                    </a:p>
                  </a:txBody>
                  <a:tcPr/>
                </a:tc>
                <a:tc>
                  <a:txBody>
                    <a:bodyPr/>
                    <a:lstStyle/>
                    <a:p>
                      <a:r>
                        <a:rPr lang="en-IN" dirty="0"/>
                        <a:t>2</a:t>
                      </a:r>
                    </a:p>
                  </a:txBody>
                  <a:tcPr/>
                </a:tc>
                <a:tc>
                  <a:txBody>
                    <a:bodyPr/>
                    <a:lstStyle/>
                    <a:p>
                      <a:r>
                        <a:rPr lang="en-IN" dirty="0"/>
                        <a:t>1</a:t>
                      </a:r>
                    </a:p>
                  </a:txBody>
                  <a:tcPr/>
                </a:tc>
                <a:tc>
                  <a:txBody>
                    <a:bodyPr/>
                    <a:lstStyle/>
                    <a:p>
                      <a:r>
                        <a:rPr lang="en-IN" dirty="0"/>
                        <a:t>2</a:t>
                      </a:r>
                    </a:p>
                  </a:txBody>
                  <a:tcPr/>
                </a:tc>
                <a:tc>
                  <a:txBody>
                    <a:bodyPr/>
                    <a:lstStyle/>
                    <a:p>
                      <a:r>
                        <a:rPr lang="en-IN" dirty="0"/>
                        <a:t>2</a:t>
                      </a:r>
                    </a:p>
                  </a:txBody>
                  <a:tcPr/>
                </a:tc>
                <a:tc>
                  <a:txBody>
                    <a:bodyPr/>
                    <a:lstStyle/>
                    <a:p>
                      <a:r>
                        <a:rPr lang="en-IN" dirty="0"/>
                        <a:t>3</a:t>
                      </a:r>
                    </a:p>
                  </a:txBody>
                  <a:tcPr/>
                </a:tc>
                <a:tc>
                  <a:txBody>
                    <a:bodyPr/>
                    <a:lstStyle/>
                    <a:p>
                      <a:r>
                        <a:rPr lang="en-IN" b="1" dirty="0">
                          <a:solidFill>
                            <a:schemeClr val="tx1"/>
                          </a:solidFill>
                        </a:rPr>
                        <a:t>2</a:t>
                      </a:r>
                    </a:p>
                  </a:txBody>
                  <a:tcPr/>
                </a:tc>
                <a:extLst>
                  <a:ext uri="{0D108BD9-81ED-4DB2-BD59-A6C34878D82A}">
                    <a16:rowId xmlns:a16="http://schemas.microsoft.com/office/drawing/2014/main" val="463054291"/>
                  </a:ext>
                </a:extLst>
              </a:tr>
            </a:tbl>
          </a:graphicData>
        </a:graphic>
      </p:graphicFrame>
      <p:sp>
        <p:nvSpPr>
          <p:cNvPr id="2" name="Rectangle 1">
            <a:extLst>
              <a:ext uri="{FF2B5EF4-FFF2-40B4-BE49-F238E27FC236}">
                <a16:creationId xmlns:a16="http://schemas.microsoft.com/office/drawing/2014/main" id="{0EBBCA9C-AAA2-4BCD-81B6-93753BD33A2E}"/>
              </a:ext>
            </a:extLst>
          </p:cNvPr>
          <p:cNvSpPr/>
          <p:nvPr/>
        </p:nvSpPr>
        <p:spPr>
          <a:xfrm>
            <a:off x="304800" y="1649902"/>
            <a:ext cx="8496300" cy="1938992"/>
          </a:xfrm>
          <a:prstGeom prst="rect">
            <a:avLst/>
          </a:prstGeom>
        </p:spPr>
        <p:txBody>
          <a:bodyPr wrap="square">
            <a:spAutoFit/>
          </a:bodyPr>
          <a:lstStyle/>
          <a:p>
            <a:r>
              <a:rPr lang="en-IN" sz="2000" b="1" dirty="0">
                <a:latin typeface="Courier New" panose="02070309020205020404" pitchFamily="49" charset="0"/>
                <a:cs typeface="Courier New" panose="02070309020205020404" pitchFamily="49" charset="0"/>
              </a:rPr>
              <a:t>while</a:t>
            </a:r>
            <a:r>
              <a:rPr lang="en-IN" sz="2000" dirty="0">
                <a:latin typeface="Courier New" panose="02070309020205020404" pitchFamily="49" charset="0"/>
                <a:cs typeface="Courier New" panose="02070309020205020404" pitchFamily="49" charset="0"/>
              </a:rPr>
              <a:t> </a:t>
            </a:r>
            <a:r>
              <a:rPr lang="en-IN" sz="2000" dirty="0" err="1">
                <a:latin typeface="Courier New" panose="02070309020205020404" pitchFamily="49" charset="0"/>
                <a:cs typeface="Courier New" panose="02070309020205020404" pitchFamily="49" charset="0"/>
              </a:rPr>
              <a:t>i</a:t>
            </a:r>
            <a:r>
              <a:rPr lang="en-IN" sz="2000" dirty="0">
                <a:latin typeface="Courier New" panose="02070309020205020404" pitchFamily="49" charset="0"/>
                <a:cs typeface="Courier New" panose="02070309020205020404" pitchFamily="49" charset="0"/>
              </a:rPr>
              <a:t>!=0 and j!=0 </a:t>
            </a:r>
            <a:r>
              <a:rPr lang="en-IN" sz="2000" b="1" dirty="0">
                <a:latin typeface="Courier New" panose="02070309020205020404" pitchFamily="49" charset="0"/>
                <a:cs typeface="Courier New" panose="02070309020205020404" pitchFamily="49" charset="0"/>
              </a:rPr>
              <a:t>do</a:t>
            </a:r>
          </a:p>
          <a:p>
            <a:r>
              <a:rPr lang="en-IN" sz="2000" dirty="0">
                <a:latin typeface="Courier New" panose="02070309020205020404" pitchFamily="49" charset="0"/>
                <a:cs typeface="Courier New" panose="02070309020205020404" pitchFamily="49" charset="0"/>
              </a:rPr>
              <a:t>	</a:t>
            </a:r>
            <a:r>
              <a:rPr lang="en-IN" sz="2000" b="1" dirty="0">
                <a:latin typeface="Courier New" panose="02070309020205020404" pitchFamily="49" charset="0"/>
                <a:cs typeface="Courier New" panose="02070309020205020404" pitchFamily="49" charset="0"/>
              </a:rPr>
              <a:t>if</a:t>
            </a:r>
            <a:r>
              <a:rPr lang="en-IN" sz="2000" dirty="0">
                <a:latin typeface="Courier New" panose="02070309020205020404" pitchFamily="49" charset="0"/>
                <a:cs typeface="Courier New" panose="02070309020205020404" pitchFamily="49" charset="0"/>
              </a:rPr>
              <a:t> (c[</a:t>
            </a:r>
            <a:r>
              <a:rPr lang="en-IN" sz="2000" dirty="0" err="1">
                <a:latin typeface="Courier New" panose="02070309020205020404" pitchFamily="49" charset="0"/>
                <a:cs typeface="Courier New" panose="02070309020205020404" pitchFamily="49" charset="0"/>
              </a:rPr>
              <a:t>i,j</a:t>
            </a:r>
            <a:r>
              <a:rPr lang="en-IN" sz="2000" dirty="0">
                <a:latin typeface="Courier New" panose="02070309020205020404" pitchFamily="49" charset="0"/>
                <a:cs typeface="Courier New" panose="02070309020205020404" pitchFamily="49" charset="0"/>
              </a:rPr>
              <a:t>] = c[i-1, j]) </a:t>
            </a:r>
            <a:r>
              <a:rPr lang="en-IN" sz="2000" b="1" dirty="0">
                <a:latin typeface="Courier New" panose="02070309020205020404" pitchFamily="49" charset="0"/>
                <a:cs typeface="Courier New" panose="02070309020205020404" pitchFamily="49" charset="0"/>
              </a:rPr>
              <a:t>then</a:t>
            </a:r>
          </a:p>
          <a:p>
            <a:r>
              <a:rPr lang="en-IN" sz="2000" dirty="0">
                <a:latin typeface="Courier New" panose="02070309020205020404" pitchFamily="49" charset="0"/>
                <a:cs typeface="Courier New" panose="02070309020205020404" pitchFamily="49" charset="0"/>
              </a:rPr>
              <a:t>		</a:t>
            </a:r>
            <a:r>
              <a:rPr lang="en-IN" sz="2000" dirty="0" err="1">
                <a:latin typeface="Courier New" panose="02070309020205020404" pitchFamily="49" charset="0"/>
                <a:cs typeface="Courier New" panose="02070309020205020404" pitchFamily="49" charset="0"/>
              </a:rPr>
              <a:t>i</a:t>
            </a:r>
            <a:r>
              <a:rPr lang="en-IN" sz="2000" dirty="0">
                <a:latin typeface="Courier New" panose="02070309020205020404" pitchFamily="49" charset="0"/>
                <a:cs typeface="Courier New" panose="02070309020205020404" pitchFamily="49" charset="0"/>
              </a:rPr>
              <a:t> </a:t>
            </a:r>
            <a:r>
              <a:rPr lang="en-IN" sz="2000" dirty="0">
                <a:latin typeface="Courier New" panose="02070309020205020404" pitchFamily="49" charset="0"/>
                <a:cs typeface="Courier New" panose="02070309020205020404" pitchFamily="49" charset="0"/>
                <a:sym typeface="Wingdings" panose="05000000000000000000" pitchFamily="2" charset="2"/>
              </a:rPr>
              <a:t></a:t>
            </a:r>
            <a:r>
              <a:rPr lang="en-IN" sz="2000" dirty="0">
                <a:latin typeface="Courier New" panose="02070309020205020404" pitchFamily="49" charset="0"/>
                <a:cs typeface="Courier New" panose="02070309020205020404" pitchFamily="49" charset="0"/>
              </a:rPr>
              <a:t> i-1</a:t>
            </a:r>
          </a:p>
          <a:p>
            <a:r>
              <a:rPr lang="en-IN" sz="2000" dirty="0">
                <a:latin typeface="Courier New" panose="02070309020205020404" pitchFamily="49" charset="0"/>
                <a:cs typeface="Courier New" panose="02070309020205020404" pitchFamily="49" charset="0"/>
              </a:rPr>
              <a:t>	</a:t>
            </a:r>
            <a:r>
              <a:rPr lang="en-IN" sz="2000" b="1" dirty="0">
                <a:latin typeface="Courier New" panose="02070309020205020404" pitchFamily="49" charset="0"/>
                <a:cs typeface="Courier New" panose="02070309020205020404" pitchFamily="49" charset="0"/>
              </a:rPr>
              <a:t>else</a:t>
            </a:r>
          </a:p>
          <a:p>
            <a:r>
              <a:rPr lang="en-IN" sz="2000" dirty="0">
                <a:latin typeface="Courier New" panose="02070309020205020404" pitchFamily="49" charset="0"/>
                <a:cs typeface="Courier New" panose="02070309020205020404" pitchFamily="49" charset="0"/>
              </a:rPr>
              <a:t>		solve </a:t>
            </a:r>
            <a:r>
              <a:rPr lang="en-IN" sz="2000" dirty="0">
                <a:latin typeface="Courier New" panose="02070309020205020404" pitchFamily="49" charset="0"/>
                <a:cs typeface="Courier New" panose="02070309020205020404" pitchFamily="49" charset="0"/>
                <a:sym typeface="Wingdings" panose="05000000000000000000" pitchFamily="2" charset="2"/>
              </a:rPr>
              <a:t></a:t>
            </a:r>
            <a:r>
              <a:rPr lang="en-IN" sz="2000" dirty="0">
                <a:latin typeface="Courier New" panose="02070309020205020404" pitchFamily="49" charset="0"/>
                <a:cs typeface="Courier New" panose="02070309020205020404" pitchFamily="49" charset="0"/>
              </a:rPr>
              <a:t> solve U di</a:t>
            </a:r>
          </a:p>
          <a:p>
            <a:r>
              <a:rPr lang="en-IN" sz="2000" dirty="0">
                <a:latin typeface="Courier New" panose="02070309020205020404" pitchFamily="49" charset="0"/>
                <a:cs typeface="Courier New" panose="02070309020205020404" pitchFamily="49" charset="0"/>
              </a:rPr>
              <a:t>		j </a:t>
            </a:r>
            <a:r>
              <a:rPr lang="en-IN" sz="2000" dirty="0">
                <a:latin typeface="Courier New" panose="02070309020205020404" pitchFamily="49" charset="0"/>
                <a:cs typeface="Courier New" panose="02070309020205020404" pitchFamily="49" charset="0"/>
                <a:sym typeface="Wingdings" panose="05000000000000000000" pitchFamily="2" charset="2"/>
              </a:rPr>
              <a:t></a:t>
            </a:r>
            <a:r>
              <a:rPr lang="en-IN" sz="2000" dirty="0">
                <a:latin typeface="Courier New" panose="02070309020205020404" pitchFamily="49" charset="0"/>
                <a:cs typeface="Courier New" panose="02070309020205020404" pitchFamily="49" charset="0"/>
              </a:rPr>
              <a:t> </a:t>
            </a:r>
            <a:r>
              <a:rPr lang="en-IN" sz="2000" dirty="0" err="1">
                <a:latin typeface="Courier New" panose="02070309020205020404" pitchFamily="49" charset="0"/>
                <a:cs typeface="Courier New" panose="02070309020205020404" pitchFamily="49" charset="0"/>
              </a:rPr>
              <a:t>columnval</a:t>
            </a:r>
            <a:r>
              <a:rPr lang="en-IN" sz="2000" dirty="0">
                <a:latin typeface="Courier New" panose="02070309020205020404" pitchFamily="49" charset="0"/>
                <a:cs typeface="Courier New" panose="02070309020205020404" pitchFamily="49" charset="0"/>
              </a:rPr>
              <a:t> – di</a:t>
            </a:r>
          </a:p>
        </p:txBody>
      </p:sp>
      <p:sp>
        <p:nvSpPr>
          <p:cNvPr id="6" name="Rectangle 5">
            <a:extLst>
              <a:ext uri="{FF2B5EF4-FFF2-40B4-BE49-F238E27FC236}">
                <a16:creationId xmlns:a16="http://schemas.microsoft.com/office/drawing/2014/main" id="{EE90DD82-2FB2-4E14-A9B3-770969CDDE79}"/>
              </a:ext>
            </a:extLst>
          </p:cNvPr>
          <p:cNvSpPr/>
          <p:nvPr/>
        </p:nvSpPr>
        <p:spPr>
          <a:xfrm>
            <a:off x="304800" y="5943600"/>
            <a:ext cx="2185214" cy="400110"/>
          </a:xfrm>
          <a:prstGeom prst="rect">
            <a:avLst/>
          </a:prstGeom>
        </p:spPr>
        <p:txBody>
          <a:bodyPr wrap="none">
            <a:spAutoFit/>
          </a:bodyPr>
          <a:lstStyle/>
          <a:p>
            <a:r>
              <a:rPr lang="en-IN" sz="2000" b="1" dirty="0">
                <a:latin typeface="Courier New" panose="02070309020205020404" pitchFamily="49" charset="0"/>
                <a:cs typeface="Courier New" panose="02070309020205020404" pitchFamily="49" charset="0"/>
              </a:rPr>
              <a:t>solve = {6,6}</a:t>
            </a:r>
            <a:endParaRPr lang="en-IN" sz="2000" b="1" dirty="0"/>
          </a:p>
        </p:txBody>
      </p:sp>
    </p:spTree>
    <p:extLst>
      <p:ext uri="{BB962C8B-B14F-4D97-AF65-F5344CB8AC3E}">
        <p14:creationId xmlns:p14="http://schemas.microsoft.com/office/powerpoint/2010/main" val="2070680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Content Placeholder 2">
            <a:extLst>
              <a:ext uri="{FF2B5EF4-FFF2-40B4-BE49-F238E27FC236}">
                <a16:creationId xmlns:a16="http://schemas.microsoft.com/office/drawing/2014/main" id="{BEF8A033-9BEB-425D-8BD4-26A7E2ED7B49}"/>
              </a:ext>
            </a:extLst>
          </p:cNvPr>
          <p:cNvSpPr>
            <a:spLocks noGrp="1"/>
          </p:cNvSpPr>
          <p:nvPr>
            <p:ph idx="1"/>
          </p:nvPr>
        </p:nvSpPr>
        <p:spPr>
          <a:xfrm>
            <a:off x="304800" y="1493838"/>
            <a:ext cx="8229600" cy="4525962"/>
          </a:xfrm>
        </p:spPr>
        <p:txBody>
          <a:bodyPr/>
          <a:lstStyle/>
          <a:p>
            <a:pPr marL="571500" indent="-514350" algn="just" fontAlgn="base">
              <a:spcAft>
                <a:spcPct val="0"/>
              </a:spcAft>
              <a:buFont typeface="Arial" panose="020B0604020202020204" pitchFamily="34" charset="0"/>
              <a:buChar char="•"/>
            </a:pPr>
            <a:r>
              <a:rPr lang="en-US" altLang="en-US" sz="2000" dirty="0">
                <a:latin typeface="Times New Roman" panose="02020603050405020304" pitchFamily="18" charset="0"/>
                <a:cs typeface="Times New Roman" panose="02020603050405020304" pitchFamily="18" charset="0"/>
              </a:rPr>
              <a:t>In this problem, you have a set of items, each with a weight and a value, and you need to determine the most valuable combination of items to include in a knapsack with a limited weight capacity.</a:t>
            </a:r>
          </a:p>
          <a:p>
            <a:pPr marL="571500" indent="-514350" algn="just" fontAlgn="base">
              <a:spcAft>
                <a:spcPct val="0"/>
              </a:spcAft>
              <a:buFont typeface="Arial" panose="020B0604020202020204" pitchFamily="34" charset="0"/>
              <a:buChar char="•"/>
            </a:pPr>
            <a:r>
              <a:rPr lang="en-US" altLang="en-US" sz="2000" dirty="0">
                <a:latin typeface="Times New Roman" panose="02020603050405020304" pitchFamily="18" charset="0"/>
                <a:cs typeface="Times New Roman" panose="02020603050405020304" pitchFamily="18" charset="0"/>
              </a:rPr>
              <a:t>0/1 Knapsack Problem: Items cannot be divided into fractions.</a:t>
            </a:r>
          </a:p>
          <a:p>
            <a:pPr marL="571500" indent="-514350" algn="just" fontAlgn="base">
              <a:spcAft>
                <a:spcPct val="0"/>
              </a:spcAft>
              <a:buFont typeface="Arial" panose="020B0604020202020204" pitchFamily="34" charset="0"/>
              <a:buChar char="•"/>
            </a:pPr>
            <a:r>
              <a:rPr lang="en-US" altLang="en-US" sz="2000" dirty="0">
                <a:latin typeface="Times New Roman" panose="02020603050405020304" pitchFamily="18" charset="0"/>
                <a:cs typeface="Times New Roman" panose="02020603050405020304" pitchFamily="18" charset="0"/>
              </a:rPr>
              <a:t>Fractional Knapsack Problem: Items can be divided into fractions.</a:t>
            </a:r>
          </a:p>
        </p:txBody>
      </p:sp>
      <p:sp>
        <p:nvSpPr>
          <p:cNvPr id="4" name="Content Placeholder 3">
            <a:extLst>
              <a:ext uri="{FF2B5EF4-FFF2-40B4-BE49-F238E27FC236}">
                <a16:creationId xmlns:a16="http://schemas.microsoft.com/office/drawing/2014/main" id="{34B17C67-4D7A-4EF2-AC38-E8D5F700E17C}"/>
              </a:ext>
            </a:extLst>
          </p:cNvPr>
          <p:cNvSpPr>
            <a:spLocks noGrp="1"/>
          </p:cNvSpPr>
          <p:nvPr>
            <p:ph sz="quarter" idx="10"/>
          </p:nvPr>
        </p:nvSpPr>
        <p:spPr/>
        <p:txBody>
          <a:bodyPr rtlCol="0"/>
          <a:lstStyle/>
          <a:p>
            <a:pPr eaLnBrk="1" fontAlgn="auto" hangingPunct="1">
              <a:spcAft>
                <a:spcPts val="0"/>
              </a:spcAft>
              <a:defRPr/>
            </a:pPr>
            <a:r>
              <a:rPr lang="en-US" dirty="0">
                <a:latin typeface="Times New Roman" panose="02020603050405020304" pitchFamily="18" charset="0"/>
                <a:cs typeface="Times New Roman" panose="02020603050405020304" pitchFamily="18" charset="0"/>
              </a:rPr>
              <a:t>Knapsack Problem </a:t>
            </a:r>
          </a:p>
          <a:p>
            <a:pPr eaLnBrk="1" fontAlgn="auto" hangingPunct="1">
              <a:spcAft>
                <a:spcPts val="0"/>
              </a:spcAft>
              <a:defRPr/>
            </a:pPr>
            <a:r>
              <a:rPr lang="en-US" sz="2400" dirty="0">
                <a:latin typeface="Times New Roman" panose="02020603050405020304" pitchFamily="18" charset="0"/>
                <a:cs typeface="Times New Roman" panose="02020603050405020304" pitchFamily="18" charset="0"/>
              </a:rPr>
              <a:t>(Dynamic Programming)</a:t>
            </a:r>
            <a:endParaRPr lang="en-US" dirty="0"/>
          </a:p>
        </p:txBody>
      </p:sp>
    </p:spTree>
    <p:extLst>
      <p:ext uri="{BB962C8B-B14F-4D97-AF65-F5344CB8AC3E}">
        <p14:creationId xmlns:p14="http://schemas.microsoft.com/office/powerpoint/2010/main" val="175828511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34B17C67-4D7A-4EF2-AC38-E8D5F700E17C}"/>
              </a:ext>
            </a:extLst>
          </p:cNvPr>
          <p:cNvSpPr>
            <a:spLocks noGrp="1"/>
          </p:cNvSpPr>
          <p:nvPr>
            <p:ph sz="quarter" idx="10"/>
          </p:nvPr>
        </p:nvSpPr>
        <p:spPr/>
        <p:txBody>
          <a:bodyPr rtlCol="0"/>
          <a:lstStyle/>
          <a:p>
            <a:pPr eaLnBrk="1" fontAlgn="auto" hangingPunct="1">
              <a:spcAft>
                <a:spcPts val="0"/>
              </a:spcAft>
              <a:defRPr/>
            </a:pPr>
            <a:r>
              <a:rPr lang="en-US" dirty="0">
                <a:latin typeface="Times New Roman" panose="02020603050405020304" pitchFamily="18" charset="0"/>
                <a:cs typeface="Times New Roman" panose="02020603050405020304" pitchFamily="18" charset="0"/>
              </a:rPr>
              <a:t>Knapsack Problem </a:t>
            </a:r>
          </a:p>
          <a:p>
            <a:pPr eaLnBrk="1" fontAlgn="auto" hangingPunct="1">
              <a:spcAft>
                <a:spcPts val="0"/>
              </a:spcAft>
              <a:defRPr/>
            </a:pPr>
            <a:r>
              <a:rPr lang="en-US" sz="2400" dirty="0">
                <a:latin typeface="Times New Roman" panose="02020603050405020304" pitchFamily="18" charset="0"/>
                <a:cs typeface="Times New Roman" panose="02020603050405020304" pitchFamily="18" charset="0"/>
              </a:rPr>
              <a:t>(Dynamic Programming)</a:t>
            </a:r>
            <a:endParaRPr lang="en-US"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BE140EDE-AA1D-4D38-81AA-FBC5ADA60758}"/>
                  </a:ext>
                </a:extLst>
              </p:cNvPr>
              <p:cNvSpPr txBox="1"/>
              <p:nvPr/>
            </p:nvSpPr>
            <p:spPr>
              <a:xfrm>
                <a:off x="642729" y="4711369"/>
                <a:ext cx="1992469" cy="1862882"/>
              </a:xfrm>
              <a:prstGeom prst="rect">
                <a:avLst/>
              </a:prstGeom>
              <a:noFill/>
            </p:spPr>
            <p:txBody>
              <a:bodyPr wrap="none" lIns="0" tIns="0" rIns="0" bIns="0" rtlCol="0">
                <a:spAutoFit/>
              </a:bodyPr>
              <a:lstStyle/>
              <a:p>
                <a:pPr>
                  <a:lnSpc>
                    <a:spcPct val="200000"/>
                  </a:lnSpc>
                </a:pPr>
                <a:r>
                  <a:rPr lang="en-IN" b="1" i="1" dirty="0">
                    <a:latin typeface="Cambria Math" panose="02040503050406030204" pitchFamily="18" charset="0"/>
                    <a:ea typeface="Cambria Math" panose="02040503050406030204" pitchFamily="18" charset="0"/>
                  </a:rPr>
                  <a:t>Maximize</a:t>
                </a:r>
                <a:r>
                  <a:rPr lang="en-IN" b="1" dirty="0"/>
                  <a:t> </a:t>
                </a:r>
                <a14:m>
                  <m:oMath xmlns:m="http://schemas.openxmlformats.org/officeDocument/2006/math">
                    <m:nary>
                      <m:naryPr>
                        <m:chr m:val="∑"/>
                        <m:ctrlPr>
                          <a:rPr lang="en-IN" b="1" i="1" smtClean="0">
                            <a:latin typeface="Cambria Math" panose="02040503050406030204" pitchFamily="18" charset="0"/>
                          </a:rPr>
                        </m:ctrlPr>
                      </m:naryPr>
                      <m:sub>
                        <m:r>
                          <m:rPr>
                            <m:brk m:alnAt="23"/>
                          </m:rPr>
                          <a:rPr lang="en-US" b="1" i="1" smtClean="0">
                            <a:latin typeface="Cambria Math" panose="02040503050406030204" pitchFamily="18" charset="0"/>
                          </a:rPr>
                          <m:t>𝒊</m:t>
                        </m:r>
                        <m:r>
                          <a:rPr lang="en-US" b="1" i="1" smtClean="0">
                            <a:latin typeface="Cambria Math" panose="02040503050406030204" pitchFamily="18" charset="0"/>
                          </a:rPr>
                          <m:t>=</m:t>
                        </m:r>
                        <m:r>
                          <a:rPr lang="en-US" b="1" i="1" smtClean="0">
                            <a:latin typeface="Cambria Math" panose="02040503050406030204" pitchFamily="18" charset="0"/>
                          </a:rPr>
                          <m:t>𝟏</m:t>
                        </m:r>
                      </m:sub>
                      <m:sup>
                        <m:r>
                          <a:rPr lang="en-US" b="1" i="1" smtClean="0">
                            <a:latin typeface="Cambria Math" panose="02040503050406030204" pitchFamily="18" charset="0"/>
                          </a:rPr>
                          <m:t>𝒏</m:t>
                        </m:r>
                      </m:sup>
                      <m:e>
                        <m:sSub>
                          <m:sSubPr>
                            <m:ctrlPr>
                              <a:rPr lang="en-IN" b="1" i="1" smtClean="0">
                                <a:latin typeface="Cambria Math" panose="02040503050406030204" pitchFamily="18" charset="0"/>
                              </a:rPr>
                            </m:ctrlPr>
                          </m:sSubPr>
                          <m:e>
                            <m:r>
                              <a:rPr lang="en-US" b="1" i="1" smtClean="0">
                                <a:latin typeface="Cambria Math" panose="02040503050406030204" pitchFamily="18" charset="0"/>
                              </a:rPr>
                              <m:t>𝒙</m:t>
                            </m:r>
                          </m:e>
                          <m:sub>
                            <m:r>
                              <a:rPr lang="en-US" b="1" i="1" smtClean="0">
                                <a:latin typeface="Cambria Math" panose="02040503050406030204" pitchFamily="18" charset="0"/>
                              </a:rPr>
                              <m:t>𝒊</m:t>
                            </m:r>
                          </m:sub>
                        </m:sSub>
                      </m:e>
                    </m:nary>
                    <m:sSub>
                      <m:sSubPr>
                        <m:ctrlPr>
                          <a:rPr lang="en-US" b="1" i="1" smtClean="0">
                            <a:latin typeface="Cambria Math" panose="02040503050406030204" pitchFamily="18" charset="0"/>
                          </a:rPr>
                        </m:ctrlPr>
                      </m:sSubPr>
                      <m:e>
                        <m:r>
                          <a:rPr lang="en-US" b="1" i="1" smtClean="0">
                            <a:latin typeface="Cambria Math" panose="02040503050406030204" pitchFamily="18" charset="0"/>
                          </a:rPr>
                          <m:t>𝒑</m:t>
                        </m:r>
                      </m:e>
                      <m:sub>
                        <m:r>
                          <a:rPr lang="en-US" b="1" i="1" smtClean="0">
                            <a:latin typeface="Cambria Math" panose="02040503050406030204" pitchFamily="18" charset="0"/>
                          </a:rPr>
                          <m:t>𝒊</m:t>
                        </m:r>
                      </m:sub>
                    </m:sSub>
                    <m:r>
                      <a:rPr lang="en-US" b="1" i="1" smtClean="0">
                        <a:latin typeface="Cambria Math" panose="02040503050406030204" pitchFamily="18" charset="0"/>
                      </a:rPr>
                      <m:t> </m:t>
                    </m:r>
                  </m:oMath>
                </a14:m>
                <a:endParaRPr lang="en-US" b="1" i="1" dirty="0">
                  <a:latin typeface="Cambria Math" panose="02040503050406030204" pitchFamily="18" charset="0"/>
                </a:endParaRPr>
              </a:p>
              <a:p>
                <a:pPr>
                  <a:lnSpc>
                    <a:spcPct val="200000"/>
                  </a:lnSpc>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𝑠𝑢𝑏𝑗𝑒𝑐𝑡</m:t>
                      </m:r>
                      <m:r>
                        <a:rPr lang="en-US" b="0" i="1" smtClean="0">
                          <a:latin typeface="Cambria Math" panose="02040503050406030204" pitchFamily="18" charset="0"/>
                        </a:rPr>
                        <m:t> </m:t>
                      </m:r>
                      <m:r>
                        <a:rPr lang="en-US" b="0" i="1" smtClean="0">
                          <a:latin typeface="Cambria Math" panose="02040503050406030204" pitchFamily="18" charset="0"/>
                        </a:rPr>
                        <m:t>𝑡𝑜</m:t>
                      </m:r>
                    </m:oMath>
                  </m:oMathPara>
                </a14:m>
                <a:endParaRPr lang="en-IN" dirty="0"/>
              </a:p>
              <a:p>
                <a:pPr/>
                <a14:m>
                  <m:oMathPara xmlns:m="http://schemas.openxmlformats.org/officeDocument/2006/math">
                    <m:oMathParaPr>
                      <m:jc m:val="centerGroup"/>
                    </m:oMathParaPr>
                    <m:oMath xmlns:m="http://schemas.openxmlformats.org/officeDocument/2006/math">
                      <m:nary>
                        <m:naryPr>
                          <m:chr m:val="∑"/>
                          <m:ctrlPr>
                            <a:rPr lang="en-IN" b="1" i="1">
                              <a:latin typeface="Cambria Math" panose="02040503050406030204" pitchFamily="18" charset="0"/>
                            </a:rPr>
                          </m:ctrlPr>
                        </m:naryPr>
                        <m:sub>
                          <m:r>
                            <m:rPr>
                              <m:brk m:alnAt="23"/>
                            </m:rPr>
                            <a:rPr lang="en-US" b="1" i="1">
                              <a:latin typeface="Cambria Math" panose="02040503050406030204" pitchFamily="18" charset="0"/>
                            </a:rPr>
                            <m:t>𝒊</m:t>
                          </m:r>
                          <m:r>
                            <a:rPr lang="en-US" b="1" i="1" smtClean="0">
                              <a:latin typeface="Cambria Math" panose="02040503050406030204" pitchFamily="18" charset="0"/>
                            </a:rPr>
                            <m:t>=</m:t>
                          </m:r>
                          <m:r>
                            <a:rPr lang="en-US" b="1" i="1">
                              <a:latin typeface="Cambria Math" panose="02040503050406030204" pitchFamily="18" charset="0"/>
                            </a:rPr>
                            <m:t>𝟏</m:t>
                          </m:r>
                        </m:sub>
                        <m:sup>
                          <m:r>
                            <a:rPr lang="en-US" b="1" i="1">
                              <a:latin typeface="Cambria Math" panose="02040503050406030204" pitchFamily="18" charset="0"/>
                            </a:rPr>
                            <m:t>𝒏</m:t>
                          </m:r>
                        </m:sup>
                        <m:e>
                          <m:sSub>
                            <m:sSubPr>
                              <m:ctrlPr>
                                <a:rPr lang="en-IN" b="1" i="1">
                                  <a:latin typeface="Cambria Math" panose="02040503050406030204" pitchFamily="18" charset="0"/>
                                </a:rPr>
                              </m:ctrlPr>
                            </m:sSubPr>
                            <m:e>
                              <m:r>
                                <a:rPr lang="en-US" b="1" i="1">
                                  <a:latin typeface="Cambria Math" panose="02040503050406030204" pitchFamily="18" charset="0"/>
                                </a:rPr>
                                <m:t>𝒙</m:t>
                              </m:r>
                            </m:e>
                            <m:sub>
                              <m:r>
                                <a:rPr lang="en-US" b="1" i="1">
                                  <a:latin typeface="Cambria Math" panose="02040503050406030204" pitchFamily="18" charset="0"/>
                                </a:rPr>
                                <m:t>𝒊</m:t>
                              </m:r>
                            </m:sub>
                          </m:sSub>
                        </m:e>
                      </m:nary>
                      <m:sSub>
                        <m:sSubPr>
                          <m:ctrlPr>
                            <a:rPr lang="en-US" b="1" i="1" smtClean="0">
                              <a:latin typeface="Cambria Math" panose="02040503050406030204" pitchFamily="18" charset="0"/>
                            </a:rPr>
                          </m:ctrlPr>
                        </m:sSubPr>
                        <m:e>
                          <m:r>
                            <a:rPr lang="en-US" b="1" i="1" smtClean="0">
                              <a:latin typeface="Cambria Math" panose="02040503050406030204" pitchFamily="18" charset="0"/>
                            </a:rPr>
                            <m:t>𝒘</m:t>
                          </m:r>
                        </m:e>
                        <m:sub>
                          <m:r>
                            <a:rPr lang="en-US" b="1" i="1">
                              <a:latin typeface="Cambria Math" panose="02040503050406030204" pitchFamily="18" charset="0"/>
                            </a:rPr>
                            <m:t>𝒊</m:t>
                          </m:r>
                        </m:sub>
                      </m:sSub>
                      <m:r>
                        <a:rPr lang="en-US" b="1"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𝑾</m:t>
                      </m:r>
                      <m:r>
                        <a:rPr lang="en-US" b="1" i="1">
                          <a:latin typeface="Cambria Math" panose="02040503050406030204" pitchFamily="18" charset="0"/>
                        </a:rPr>
                        <m:t> </m:t>
                      </m:r>
                    </m:oMath>
                  </m:oMathPara>
                </a14:m>
                <a:endParaRPr lang="en-US" b="1" i="1" dirty="0">
                  <a:latin typeface="Cambria Math" panose="02040503050406030204" pitchFamily="18" charset="0"/>
                </a:endParaRPr>
              </a:p>
            </p:txBody>
          </p:sp>
        </mc:Choice>
        <mc:Fallback xmlns="">
          <p:sp>
            <p:nvSpPr>
              <p:cNvPr id="5" name="TextBox 4">
                <a:extLst>
                  <a:ext uri="{FF2B5EF4-FFF2-40B4-BE49-F238E27FC236}">
                    <a16:creationId xmlns:a16="http://schemas.microsoft.com/office/drawing/2014/main" id="{BE140EDE-AA1D-4D38-81AA-FBC5ADA60758}"/>
                  </a:ext>
                </a:extLst>
              </p:cNvPr>
              <p:cNvSpPr txBox="1">
                <a:spLocks noRot="1" noChangeAspect="1" noMove="1" noResize="1" noEditPoints="1" noAdjustHandles="1" noChangeArrowheads="1" noChangeShapeType="1" noTextEdit="1"/>
              </p:cNvSpPr>
              <p:nvPr/>
            </p:nvSpPr>
            <p:spPr>
              <a:xfrm>
                <a:off x="642729" y="4711369"/>
                <a:ext cx="1992469" cy="1862882"/>
              </a:xfrm>
              <a:prstGeom prst="rect">
                <a:avLst/>
              </a:prstGeom>
              <a:blipFill>
                <a:blip r:embed="rId2"/>
                <a:stretch>
                  <a:fillRect l="-7034" t="-15738" r="-1835"/>
                </a:stretch>
              </a:blipFill>
            </p:spPr>
            <p:txBody>
              <a:bodyPr/>
              <a:lstStyle/>
              <a:p>
                <a:r>
                  <a:rPr lang="en-IN">
                    <a:noFill/>
                  </a:rPr>
                  <a:t> </a:t>
                </a:r>
              </a:p>
            </p:txBody>
          </p:sp>
        </mc:Fallback>
      </mc:AlternateContent>
      <p:sp>
        <p:nvSpPr>
          <p:cNvPr id="3" name="Rectangle 2">
            <a:extLst>
              <a:ext uri="{FF2B5EF4-FFF2-40B4-BE49-F238E27FC236}">
                <a16:creationId xmlns:a16="http://schemas.microsoft.com/office/drawing/2014/main" id="{A4D079F6-4881-4D17-AB95-092FEC6BCDE8}"/>
              </a:ext>
            </a:extLst>
          </p:cNvPr>
          <p:cNvSpPr/>
          <p:nvPr/>
        </p:nvSpPr>
        <p:spPr>
          <a:xfrm>
            <a:off x="3098170" y="5437061"/>
            <a:ext cx="6165470" cy="384721"/>
          </a:xfrm>
          <a:prstGeom prst="rect">
            <a:avLst/>
          </a:prstGeom>
        </p:spPr>
        <p:txBody>
          <a:bodyPr wrap="none">
            <a:spAutoFit/>
          </a:bodyPr>
          <a:lstStyle/>
          <a:p>
            <a:r>
              <a:rPr lang="en-IN" sz="1900" dirty="0">
                <a:solidFill>
                  <a:srgbClr val="FF0000"/>
                </a:solidFill>
                <a:latin typeface="Courier New" panose="02070309020205020404" pitchFamily="49" charset="0"/>
                <a:cs typeface="Courier New" panose="02070309020205020404" pitchFamily="49" charset="0"/>
              </a:rPr>
              <a:t>P[</a:t>
            </a:r>
            <a:r>
              <a:rPr lang="en-IN" sz="1900" dirty="0" err="1">
                <a:solidFill>
                  <a:srgbClr val="FF0000"/>
                </a:solidFill>
                <a:latin typeface="Courier New" panose="02070309020205020404" pitchFamily="49" charset="0"/>
                <a:cs typeface="Courier New" panose="02070309020205020404" pitchFamily="49" charset="0"/>
              </a:rPr>
              <a:t>i</a:t>
            </a:r>
            <a:r>
              <a:rPr lang="en-IN" sz="1900" dirty="0">
                <a:solidFill>
                  <a:srgbClr val="FF0000"/>
                </a:solidFill>
                <a:latin typeface="Courier New" panose="02070309020205020404" pitchFamily="49" charset="0"/>
                <a:cs typeface="Courier New" panose="02070309020205020404" pitchFamily="49" charset="0"/>
              </a:rPr>
              <a:t>, j]=max(P[i-1,j], P[i-1,j-w[</a:t>
            </a:r>
            <a:r>
              <a:rPr lang="en-IN" sz="1900" dirty="0" err="1">
                <a:solidFill>
                  <a:srgbClr val="FF0000"/>
                </a:solidFill>
                <a:latin typeface="Courier New" panose="02070309020205020404" pitchFamily="49" charset="0"/>
                <a:cs typeface="Courier New" panose="02070309020205020404" pitchFamily="49" charset="0"/>
              </a:rPr>
              <a:t>i</a:t>
            </a:r>
            <a:r>
              <a:rPr lang="en-IN" sz="1900" dirty="0">
                <a:solidFill>
                  <a:srgbClr val="FF0000"/>
                </a:solidFill>
                <a:latin typeface="Courier New" panose="02070309020205020404" pitchFamily="49" charset="0"/>
                <a:cs typeface="Courier New" panose="02070309020205020404" pitchFamily="49" charset="0"/>
              </a:rPr>
              <a:t>]]+v[</a:t>
            </a:r>
            <a:r>
              <a:rPr lang="en-IN" sz="1900" dirty="0" err="1">
                <a:solidFill>
                  <a:srgbClr val="FF0000"/>
                </a:solidFill>
                <a:latin typeface="Courier New" panose="02070309020205020404" pitchFamily="49" charset="0"/>
                <a:cs typeface="Courier New" panose="02070309020205020404" pitchFamily="49" charset="0"/>
              </a:rPr>
              <a:t>i</a:t>
            </a:r>
            <a:r>
              <a:rPr lang="en-IN" sz="1900" dirty="0">
                <a:solidFill>
                  <a:srgbClr val="FF0000"/>
                </a:solidFill>
                <a:latin typeface="Courier New" panose="02070309020205020404" pitchFamily="49" charset="0"/>
                <a:cs typeface="Courier New" panose="02070309020205020404" pitchFamily="49" charset="0"/>
              </a:rPr>
              <a:t>])</a:t>
            </a:r>
          </a:p>
        </p:txBody>
      </p:sp>
      <p:pic>
        <p:nvPicPr>
          <p:cNvPr id="7" name="Picture 6">
            <a:extLst>
              <a:ext uri="{FF2B5EF4-FFF2-40B4-BE49-F238E27FC236}">
                <a16:creationId xmlns:a16="http://schemas.microsoft.com/office/drawing/2014/main" id="{F663773B-5A97-405D-9D43-D0DC6404187C}"/>
              </a:ext>
            </a:extLst>
          </p:cNvPr>
          <p:cNvPicPr>
            <a:picLocks noChangeAspect="1"/>
          </p:cNvPicPr>
          <p:nvPr/>
        </p:nvPicPr>
        <p:blipFill>
          <a:blip r:embed="rId3"/>
          <a:stretch>
            <a:fillRect/>
          </a:stretch>
        </p:blipFill>
        <p:spPr>
          <a:xfrm>
            <a:off x="713836" y="2323946"/>
            <a:ext cx="7716327" cy="2210108"/>
          </a:xfrm>
          <a:prstGeom prst="rect">
            <a:avLst/>
          </a:prstGeom>
        </p:spPr>
      </p:pic>
      <p:sp>
        <p:nvSpPr>
          <p:cNvPr id="8" name="Rectangle 7">
            <a:extLst>
              <a:ext uri="{FF2B5EF4-FFF2-40B4-BE49-F238E27FC236}">
                <a16:creationId xmlns:a16="http://schemas.microsoft.com/office/drawing/2014/main" id="{3505F1F4-A9BA-4EF9-852F-AFE45D8B7714}"/>
              </a:ext>
            </a:extLst>
          </p:cNvPr>
          <p:cNvSpPr/>
          <p:nvPr/>
        </p:nvSpPr>
        <p:spPr>
          <a:xfrm>
            <a:off x="713836" y="1539284"/>
            <a:ext cx="7716326" cy="461665"/>
          </a:xfrm>
          <a:prstGeom prst="rect">
            <a:avLst/>
          </a:prstGeom>
        </p:spPr>
        <p:txBody>
          <a:bodyPr wrap="square">
            <a:spAutoFit/>
          </a:bodyPr>
          <a:lstStyle/>
          <a:p>
            <a:pPr algn="ctr"/>
            <a:r>
              <a:rPr lang="en-IN" sz="2400" dirty="0"/>
              <a:t>v = {1, 6, 18, 22, 28}; w = {1, 2, 5, 6, 7}; m = 11</a:t>
            </a:r>
          </a:p>
        </p:txBody>
      </p:sp>
    </p:spTree>
    <p:extLst>
      <p:ext uri="{BB962C8B-B14F-4D97-AF65-F5344CB8AC3E}">
        <p14:creationId xmlns:p14="http://schemas.microsoft.com/office/powerpoint/2010/main" val="9159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34B17C67-4D7A-4EF2-AC38-E8D5F700E17C}"/>
              </a:ext>
            </a:extLst>
          </p:cNvPr>
          <p:cNvSpPr>
            <a:spLocks noGrp="1"/>
          </p:cNvSpPr>
          <p:nvPr>
            <p:ph sz="quarter" idx="10"/>
          </p:nvPr>
        </p:nvSpPr>
        <p:spPr/>
        <p:txBody>
          <a:bodyPr rtlCol="0"/>
          <a:lstStyle/>
          <a:p>
            <a:pPr eaLnBrk="1" fontAlgn="auto" hangingPunct="1">
              <a:spcAft>
                <a:spcPts val="0"/>
              </a:spcAft>
              <a:defRPr/>
            </a:pPr>
            <a:r>
              <a:rPr lang="en-US" dirty="0">
                <a:latin typeface="Times New Roman" panose="02020603050405020304" pitchFamily="18" charset="0"/>
                <a:cs typeface="Times New Roman" panose="02020603050405020304" pitchFamily="18" charset="0"/>
              </a:rPr>
              <a:t>Knapsack Problem </a:t>
            </a:r>
          </a:p>
          <a:p>
            <a:pPr eaLnBrk="1" fontAlgn="auto" hangingPunct="1">
              <a:spcAft>
                <a:spcPts val="0"/>
              </a:spcAft>
              <a:defRPr/>
            </a:pPr>
            <a:r>
              <a:rPr lang="en-US" sz="2400" dirty="0">
                <a:latin typeface="Times New Roman" panose="02020603050405020304" pitchFamily="18" charset="0"/>
                <a:cs typeface="Times New Roman" panose="02020603050405020304" pitchFamily="18" charset="0"/>
              </a:rPr>
              <a:t>(Dynamic Programming)</a:t>
            </a:r>
            <a:endParaRPr lang="en-US" dirty="0"/>
          </a:p>
        </p:txBody>
      </p:sp>
      <p:pic>
        <p:nvPicPr>
          <p:cNvPr id="7" name="Picture 6">
            <a:extLst>
              <a:ext uri="{FF2B5EF4-FFF2-40B4-BE49-F238E27FC236}">
                <a16:creationId xmlns:a16="http://schemas.microsoft.com/office/drawing/2014/main" id="{F663773B-5A97-405D-9D43-D0DC6404187C}"/>
              </a:ext>
            </a:extLst>
          </p:cNvPr>
          <p:cNvPicPr>
            <a:picLocks noChangeAspect="1"/>
          </p:cNvPicPr>
          <p:nvPr/>
        </p:nvPicPr>
        <p:blipFill>
          <a:blip r:embed="rId2"/>
          <a:stretch>
            <a:fillRect/>
          </a:stretch>
        </p:blipFill>
        <p:spPr>
          <a:xfrm>
            <a:off x="713836" y="3962092"/>
            <a:ext cx="7716327" cy="2210108"/>
          </a:xfrm>
          <a:prstGeom prst="rect">
            <a:avLst/>
          </a:prstGeom>
        </p:spPr>
      </p:pic>
      <p:sp>
        <p:nvSpPr>
          <p:cNvPr id="2" name="Rectangle 1">
            <a:extLst>
              <a:ext uri="{FF2B5EF4-FFF2-40B4-BE49-F238E27FC236}">
                <a16:creationId xmlns:a16="http://schemas.microsoft.com/office/drawing/2014/main" id="{F420B93A-3B13-4F5B-96DC-1EB045491C94}"/>
              </a:ext>
            </a:extLst>
          </p:cNvPr>
          <p:cNvSpPr/>
          <p:nvPr/>
        </p:nvSpPr>
        <p:spPr>
          <a:xfrm>
            <a:off x="990600" y="1575137"/>
            <a:ext cx="6934200" cy="2031325"/>
          </a:xfrm>
          <a:prstGeom prst="rect">
            <a:avLst/>
          </a:prstGeom>
        </p:spPr>
        <p:txBody>
          <a:bodyPr wrap="square">
            <a:spAutoFit/>
          </a:bodyPr>
          <a:lstStyle/>
          <a:p>
            <a:r>
              <a:rPr lang="en-IN" b="1" dirty="0">
                <a:latin typeface="Courier New" panose="02070309020205020404" pitchFamily="49" charset="0"/>
                <a:cs typeface="Courier New" panose="02070309020205020404" pitchFamily="49" charset="0"/>
              </a:rPr>
              <a:t>while</a:t>
            </a:r>
            <a:r>
              <a:rPr lang="en-IN" dirty="0">
                <a:latin typeface="Courier New" panose="02070309020205020404" pitchFamily="49" charset="0"/>
                <a:cs typeface="Courier New" panose="02070309020205020404" pitchFamily="49" charset="0"/>
              </a:rPr>
              <a:t> </a:t>
            </a:r>
            <a:r>
              <a:rPr lang="en-IN" dirty="0" err="1">
                <a:latin typeface="Courier New" panose="02070309020205020404" pitchFamily="49" charset="0"/>
                <a:cs typeface="Courier New" panose="02070309020205020404" pitchFamily="49" charset="0"/>
              </a:rPr>
              <a:t>i</a:t>
            </a:r>
            <a:r>
              <a:rPr lang="en-IN" dirty="0">
                <a:latin typeface="Courier New" panose="02070309020205020404" pitchFamily="49" charset="0"/>
                <a:cs typeface="Courier New" panose="02070309020205020404" pitchFamily="49" charset="0"/>
              </a:rPr>
              <a:t>!=0 and j!=0 </a:t>
            </a:r>
            <a:r>
              <a:rPr lang="en-IN" b="1" dirty="0">
                <a:latin typeface="Courier New" panose="02070309020205020404" pitchFamily="49" charset="0"/>
                <a:cs typeface="Courier New" panose="02070309020205020404" pitchFamily="49" charset="0"/>
              </a:rPr>
              <a:t>do</a:t>
            </a:r>
          </a:p>
          <a:p>
            <a:r>
              <a:rPr lang="en-IN" dirty="0">
                <a:latin typeface="Courier New" panose="02070309020205020404" pitchFamily="49" charset="0"/>
                <a:cs typeface="Courier New" panose="02070309020205020404" pitchFamily="49" charset="0"/>
              </a:rPr>
              <a:t>	</a:t>
            </a:r>
            <a:r>
              <a:rPr lang="en-IN" b="1" dirty="0">
                <a:latin typeface="Courier New" panose="02070309020205020404" pitchFamily="49" charset="0"/>
                <a:cs typeface="Courier New" panose="02070309020205020404" pitchFamily="49" charset="0"/>
              </a:rPr>
              <a:t>if</a:t>
            </a:r>
            <a:r>
              <a:rPr lang="en-IN" dirty="0">
                <a:latin typeface="Courier New" panose="02070309020205020404" pitchFamily="49" charset="0"/>
                <a:cs typeface="Courier New" panose="02070309020205020404" pitchFamily="49" charset="0"/>
              </a:rPr>
              <a:t> (p[</a:t>
            </a:r>
            <a:r>
              <a:rPr lang="en-IN" dirty="0" err="1">
                <a:latin typeface="Courier New" panose="02070309020205020404" pitchFamily="49" charset="0"/>
                <a:cs typeface="Courier New" panose="02070309020205020404" pitchFamily="49" charset="0"/>
              </a:rPr>
              <a:t>i,j</a:t>
            </a:r>
            <a:r>
              <a:rPr lang="en-IN" dirty="0">
                <a:latin typeface="Courier New" panose="02070309020205020404" pitchFamily="49" charset="0"/>
                <a:cs typeface="Courier New" panose="02070309020205020404" pitchFamily="49" charset="0"/>
              </a:rPr>
              <a:t>] = p[i-1, j]) </a:t>
            </a:r>
            <a:r>
              <a:rPr lang="en-IN" b="1" dirty="0">
                <a:latin typeface="Courier New" panose="02070309020205020404" pitchFamily="49" charset="0"/>
                <a:cs typeface="Courier New" panose="02070309020205020404" pitchFamily="49" charset="0"/>
              </a:rPr>
              <a:t>then</a:t>
            </a:r>
          </a:p>
          <a:p>
            <a:r>
              <a:rPr lang="en-IN" dirty="0">
                <a:latin typeface="Courier New" panose="02070309020205020404" pitchFamily="49" charset="0"/>
                <a:cs typeface="Courier New" panose="02070309020205020404" pitchFamily="49" charset="0"/>
              </a:rPr>
              <a:t>		</a:t>
            </a:r>
            <a:r>
              <a:rPr lang="en-IN" dirty="0" err="1">
                <a:latin typeface="Courier New" panose="02070309020205020404" pitchFamily="49" charset="0"/>
                <a:cs typeface="Courier New" panose="02070309020205020404" pitchFamily="49" charset="0"/>
              </a:rPr>
              <a:t>i</a:t>
            </a:r>
            <a:r>
              <a:rPr lang="en-IN" dirty="0">
                <a:latin typeface="Courier New" panose="02070309020205020404" pitchFamily="49" charset="0"/>
                <a:cs typeface="Courier New" panose="02070309020205020404" pitchFamily="49" charset="0"/>
              </a:rPr>
              <a:t> </a:t>
            </a:r>
            <a:r>
              <a:rPr lang="en-IN" dirty="0">
                <a:latin typeface="Courier New" panose="02070309020205020404" pitchFamily="49" charset="0"/>
                <a:cs typeface="Courier New" panose="02070309020205020404" pitchFamily="49" charset="0"/>
                <a:sym typeface="Wingdings" panose="05000000000000000000" pitchFamily="2" charset="2"/>
              </a:rPr>
              <a:t></a:t>
            </a:r>
            <a:r>
              <a:rPr lang="en-IN" dirty="0">
                <a:latin typeface="Courier New" panose="02070309020205020404" pitchFamily="49" charset="0"/>
                <a:cs typeface="Courier New" panose="02070309020205020404" pitchFamily="49" charset="0"/>
              </a:rPr>
              <a:t> i-1</a:t>
            </a:r>
          </a:p>
          <a:p>
            <a:r>
              <a:rPr lang="en-IN" dirty="0">
                <a:latin typeface="Courier New" panose="02070309020205020404" pitchFamily="49" charset="0"/>
                <a:cs typeface="Courier New" panose="02070309020205020404" pitchFamily="49" charset="0"/>
              </a:rPr>
              <a:t>	</a:t>
            </a:r>
            <a:r>
              <a:rPr lang="en-IN" b="1" dirty="0">
                <a:latin typeface="Courier New" panose="02070309020205020404" pitchFamily="49" charset="0"/>
                <a:cs typeface="Courier New" panose="02070309020205020404" pitchFamily="49" charset="0"/>
              </a:rPr>
              <a:t>else</a:t>
            </a:r>
          </a:p>
          <a:p>
            <a:r>
              <a:rPr lang="en-IN" dirty="0">
                <a:latin typeface="Courier New" panose="02070309020205020404" pitchFamily="49" charset="0"/>
                <a:cs typeface="Courier New" panose="02070309020205020404" pitchFamily="49" charset="0"/>
              </a:rPr>
              <a:t>		solve </a:t>
            </a:r>
            <a:r>
              <a:rPr lang="en-IN" dirty="0">
                <a:latin typeface="Courier New" panose="02070309020205020404" pitchFamily="49" charset="0"/>
                <a:cs typeface="Courier New" panose="02070309020205020404" pitchFamily="49" charset="0"/>
                <a:sym typeface="Wingdings" panose="05000000000000000000" pitchFamily="2" charset="2"/>
              </a:rPr>
              <a:t></a:t>
            </a:r>
            <a:r>
              <a:rPr lang="en-IN" dirty="0">
                <a:latin typeface="Courier New" panose="02070309020205020404" pitchFamily="49" charset="0"/>
                <a:cs typeface="Courier New" panose="02070309020205020404" pitchFamily="49" charset="0"/>
              </a:rPr>
              <a:t> solve U di</a:t>
            </a:r>
          </a:p>
          <a:p>
            <a:r>
              <a:rPr lang="en-IN" dirty="0">
                <a:latin typeface="Courier New" panose="02070309020205020404" pitchFamily="49" charset="0"/>
                <a:cs typeface="Courier New" panose="02070309020205020404" pitchFamily="49" charset="0"/>
              </a:rPr>
              <a:t>		j </a:t>
            </a:r>
            <a:r>
              <a:rPr lang="en-IN" dirty="0">
                <a:latin typeface="Courier New" panose="02070309020205020404" pitchFamily="49" charset="0"/>
                <a:cs typeface="Courier New" panose="02070309020205020404" pitchFamily="49" charset="0"/>
                <a:sym typeface="Wingdings" panose="05000000000000000000" pitchFamily="2" charset="2"/>
              </a:rPr>
              <a:t></a:t>
            </a:r>
            <a:r>
              <a:rPr lang="en-IN" dirty="0">
                <a:latin typeface="Courier New" panose="02070309020205020404" pitchFamily="49" charset="0"/>
                <a:cs typeface="Courier New" panose="02070309020205020404" pitchFamily="49" charset="0"/>
              </a:rPr>
              <a:t> </a:t>
            </a:r>
            <a:r>
              <a:rPr lang="en-IN" dirty="0" err="1">
                <a:latin typeface="Courier New" panose="02070309020205020404" pitchFamily="49" charset="0"/>
                <a:cs typeface="Courier New" panose="02070309020205020404" pitchFamily="49" charset="0"/>
              </a:rPr>
              <a:t>columnval</a:t>
            </a:r>
            <a:r>
              <a:rPr lang="en-IN" dirty="0">
                <a:latin typeface="Courier New" panose="02070309020205020404" pitchFamily="49" charset="0"/>
                <a:cs typeface="Courier New" panose="02070309020205020404" pitchFamily="49" charset="0"/>
              </a:rPr>
              <a:t> – </a:t>
            </a:r>
            <a:r>
              <a:rPr lang="en-IN" dirty="0" err="1">
                <a:latin typeface="Courier New" panose="02070309020205020404" pitchFamily="49" charset="0"/>
                <a:cs typeface="Courier New" panose="02070309020205020404" pitchFamily="49" charset="0"/>
              </a:rPr>
              <a:t>wi</a:t>
            </a:r>
            <a:endParaRPr lang="en-IN" dirty="0">
              <a:latin typeface="Courier New" panose="02070309020205020404" pitchFamily="49" charset="0"/>
              <a:cs typeface="Courier New" panose="02070309020205020404" pitchFamily="49" charset="0"/>
            </a:endParaRPr>
          </a:p>
          <a:p>
            <a:r>
              <a:rPr lang="en-IN" dirty="0">
                <a:latin typeface="Courier New" panose="02070309020205020404" pitchFamily="49" charset="0"/>
                <a:cs typeface="Courier New" panose="02070309020205020404" pitchFamily="49" charset="0"/>
              </a:rPr>
              <a:t>		</a:t>
            </a:r>
            <a:r>
              <a:rPr lang="en-IN" dirty="0" err="1">
                <a:latin typeface="Courier New" panose="02070309020205020404" pitchFamily="49" charset="0"/>
                <a:cs typeface="Courier New" panose="02070309020205020404" pitchFamily="49" charset="0"/>
              </a:rPr>
              <a:t>i</a:t>
            </a:r>
            <a:r>
              <a:rPr lang="en-IN" dirty="0">
                <a:latin typeface="Courier New" panose="02070309020205020404" pitchFamily="49" charset="0"/>
                <a:cs typeface="Courier New" panose="02070309020205020404" pitchFamily="49" charset="0"/>
              </a:rPr>
              <a:t> </a:t>
            </a:r>
            <a:r>
              <a:rPr lang="en-IN">
                <a:latin typeface="Courier New" panose="02070309020205020404" pitchFamily="49" charset="0"/>
                <a:cs typeface="Courier New" panose="02070309020205020404" pitchFamily="49" charset="0"/>
                <a:sym typeface="Wingdings" panose="05000000000000000000" pitchFamily="2" charset="2"/>
              </a:rPr>
              <a:t> i-1</a:t>
            </a:r>
            <a:r>
              <a:rPr lang="en-IN">
                <a:latin typeface="Courier New" panose="02070309020205020404" pitchFamily="49" charset="0"/>
                <a:cs typeface="Courier New" panose="02070309020205020404" pitchFamily="49" charset="0"/>
              </a:rPr>
              <a:t> </a:t>
            </a:r>
            <a:endParaRPr lang="en-IN"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402313582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Content Placeholder 2">
            <a:extLst>
              <a:ext uri="{FF2B5EF4-FFF2-40B4-BE49-F238E27FC236}">
                <a16:creationId xmlns:a16="http://schemas.microsoft.com/office/drawing/2014/main" id="{BEF8A033-9BEB-425D-8BD4-26A7E2ED7B49}"/>
              </a:ext>
            </a:extLst>
          </p:cNvPr>
          <p:cNvSpPr>
            <a:spLocks noGrp="1"/>
          </p:cNvSpPr>
          <p:nvPr>
            <p:ph idx="1"/>
          </p:nvPr>
        </p:nvSpPr>
        <p:spPr>
          <a:xfrm>
            <a:off x="304800" y="1493838"/>
            <a:ext cx="8229600" cy="4525962"/>
          </a:xfrm>
        </p:spPr>
        <p:txBody>
          <a:bodyPr/>
          <a:lstStyle/>
          <a:p>
            <a:pPr marL="571500" indent="-514350" algn="just" fontAlgn="base">
              <a:spcAft>
                <a:spcPct val="0"/>
              </a:spcAft>
              <a:buFont typeface="Arial" panose="020B0604020202020204" pitchFamily="34" charset="0"/>
              <a:buChar char="•"/>
            </a:pPr>
            <a:r>
              <a:rPr lang="en-US" altLang="en-US" sz="2000" dirty="0">
                <a:latin typeface="Times New Roman" panose="02020603050405020304" pitchFamily="18" charset="0"/>
                <a:cs typeface="Times New Roman" panose="02020603050405020304" pitchFamily="18" charset="0"/>
              </a:rPr>
              <a:t>Recall matrix multiplication</a:t>
            </a:r>
          </a:p>
          <a:p>
            <a:pPr marL="571500" indent="-514350" algn="just" fontAlgn="base">
              <a:spcAft>
                <a:spcPct val="0"/>
              </a:spcAft>
              <a:buFont typeface="Arial" panose="020B0604020202020204" pitchFamily="34" charset="0"/>
              <a:buChar char="•"/>
            </a:pPr>
            <a:endParaRPr lang="en-US" altLang="en-US" sz="2000" dirty="0">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34B17C67-4D7A-4EF2-AC38-E8D5F700E17C}"/>
              </a:ext>
            </a:extLst>
          </p:cNvPr>
          <p:cNvSpPr>
            <a:spLocks noGrp="1"/>
          </p:cNvSpPr>
          <p:nvPr>
            <p:ph sz="quarter" idx="10"/>
          </p:nvPr>
        </p:nvSpPr>
        <p:spPr/>
        <p:txBody>
          <a:bodyPr rtlCol="0"/>
          <a:lstStyle/>
          <a:p>
            <a:pPr eaLnBrk="1" fontAlgn="auto" hangingPunct="1">
              <a:spcAft>
                <a:spcPts val="0"/>
              </a:spcAft>
              <a:defRPr/>
            </a:pPr>
            <a:r>
              <a:rPr lang="en-US" dirty="0">
                <a:latin typeface="Times New Roman" panose="02020603050405020304" pitchFamily="18" charset="0"/>
                <a:cs typeface="Times New Roman" panose="02020603050405020304" pitchFamily="18" charset="0"/>
              </a:rPr>
              <a:t>Matrix Multiplication Problem </a:t>
            </a:r>
          </a:p>
          <a:p>
            <a:pPr eaLnBrk="1" fontAlgn="auto" hangingPunct="1">
              <a:spcAft>
                <a:spcPts val="0"/>
              </a:spcAft>
              <a:defRPr/>
            </a:pPr>
            <a:r>
              <a:rPr lang="en-US" sz="2400" dirty="0">
                <a:latin typeface="Times New Roman" panose="02020603050405020304" pitchFamily="18" charset="0"/>
                <a:cs typeface="Times New Roman" panose="02020603050405020304" pitchFamily="18" charset="0"/>
              </a:rPr>
              <a:t>(Dynamic Programming)</a:t>
            </a:r>
            <a:endParaRPr lang="en-US" dirty="0"/>
          </a:p>
        </p:txBody>
      </p:sp>
      <p:pic>
        <p:nvPicPr>
          <p:cNvPr id="6146" name="Picture 2" descr="A Complete Beginners Guide to Matrix Multiplication for Data Science with  Python Numpy | by GreekDataGuy | Towards Data Science">
            <a:extLst>
              <a:ext uri="{FF2B5EF4-FFF2-40B4-BE49-F238E27FC236}">
                <a16:creationId xmlns:a16="http://schemas.microsoft.com/office/drawing/2014/main" id="{45A2DEDF-3363-451C-8C01-819996B6CA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1928019"/>
            <a:ext cx="4528757" cy="27432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612D17D2-C0E3-4E71-A72D-62696FFC6538}"/>
              </a:ext>
            </a:extLst>
          </p:cNvPr>
          <p:cNvSpPr/>
          <p:nvPr/>
        </p:nvSpPr>
        <p:spPr>
          <a:xfrm>
            <a:off x="914400" y="4876800"/>
            <a:ext cx="7924800" cy="1477328"/>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IN" dirty="0">
                <a:latin typeface="Courier New" panose="02070309020205020404" pitchFamily="49" charset="0"/>
                <a:cs typeface="Courier New" panose="02070309020205020404" pitchFamily="49" charset="0"/>
              </a:rPr>
              <a:t>for </a:t>
            </a:r>
            <a:r>
              <a:rPr lang="en-IN" dirty="0" err="1">
                <a:latin typeface="Courier New" panose="02070309020205020404" pitchFamily="49" charset="0"/>
                <a:cs typeface="Courier New" panose="02070309020205020404" pitchFamily="49" charset="0"/>
              </a:rPr>
              <a:t>i</a:t>
            </a:r>
            <a:r>
              <a:rPr lang="en-IN" dirty="0">
                <a:latin typeface="Courier New" panose="02070309020205020404" pitchFamily="49" charset="0"/>
                <a:cs typeface="Courier New" panose="02070309020205020404" pitchFamily="49" charset="0"/>
              </a:rPr>
              <a:t> = 1 to p do</a:t>
            </a:r>
          </a:p>
          <a:p>
            <a:r>
              <a:rPr lang="en-IN" dirty="0">
                <a:latin typeface="Courier New" panose="02070309020205020404" pitchFamily="49" charset="0"/>
                <a:cs typeface="Courier New" panose="02070309020205020404" pitchFamily="49" charset="0"/>
              </a:rPr>
              <a:t>	for j = 1 to r do</a:t>
            </a:r>
          </a:p>
          <a:p>
            <a:r>
              <a:rPr lang="en-IN" dirty="0">
                <a:latin typeface="Courier New" panose="02070309020205020404" pitchFamily="49" charset="0"/>
                <a:cs typeface="Courier New" panose="02070309020205020404" pitchFamily="49" charset="0"/>
              </a:rPr>
              <a:t>		C[</a:t>
            </a:r>
            <a:r>
              <a:rPr lang="en-IN" dirty="0" err="1">
                <a:latin typeface="Courier New" panose="02070309020205020404" pitchFamily="49" charset="0"/>
                <a:cs typeface="Courier New" panose="02070309020205020404" pitchFamily="49" charset="0"/>
              </a:rPr>
              <a:t>i,j</a:t>
            </a:r>
            <a:r>
              <a:rPr lang="en-IN" dirty="0">
                <a:latin typeface="Courier New" panose="02070309020205020404" pitchFamily="49" charset="0"/>
                <a:cs typeface="Courier New" panose="02070309020205020404" pitchFamily="49" charset="0"/>
              </a:rPr>
              <a:t>] </a:t>
            </a:r>
            <a:r>
              <a:rPr lang="en-IN" dirty="0">
                <a:latin typeface="Courier New" panose="02070309020205020404" pitchFamily="49" charset="0"/>
                <a:cs typeface="Courier New" panose="02070309020205020404" pitchFamily="49" charset="0"/>
                <a:sym typeface="Wingdings" panose="05000000000000000000" pitchFamily="2" charset="2"/>
              </a:rPr>
              <a:t></a:t>
            </a:r>
            <a:r>
              <a:rPr lang="en-IN" dirty="0">
                <a:latin typeface="Courier New" panose="02070309020205020404" pitchFamily="49" charset="0"/>
                <a:cs typeface="Courier New" panose="02070309020205020404" pitchFamily="49" charset="0"/>
              </a:rPr>
              <a:t> 0</a:t>
            </a:r>
          </a:p>
          <a:p>
            <a:r>
              <a:rPr lang="en-IN" dirty="0">
                <a:latin typeface="Courier New" panose="02070309020205020404" pitchFamily="49" charset="0"/>
                <a:cs typeface="Courier New" panose="02070309020205020404" pitchFamily="49" charset="0"/>
              </a:rPr>
              <a:t>		for k = 1 to q do</a:t>
            </a:r>
          </a:p>
          <a:p>
            <a:r>
              <a:rPr lang="en-IN" dirty="0">
                <a:latin typeface="Courier New" panose="02070309020205020404" pitchFamily="49" charset="0"/>
                <a:cs typeface="Courier New" panose="02070309020205020404" pitchFamily="49" charset="0"/>
              </a:rPr>
              <a:t>			C[</a:t>
            </a:r>
            <a:r>
              <a:rPr lang="en-IN" dirty="0" err="1">
                <a:latin typeface="Courier New" panose="02070309020205020404" pitchFamily="49" charset="0"/>
                <a:cs typeface="Courier New" panose="02070309020205020404" pitchFamily="49" charset="0"/>
              </a:rPr>
              <a:t>i,j</a:t>
            </a:r>
            <a:r>
              <a:rPr lang="en-IN" dirty="0">
                <a:latin typeface="Courier New" panose="02070309020205020404" pitchFamily="49" charset="0"/>
                <a:cs typeface="Courier New" panose="02070309020205020404" pitchFamily="49" charset="0"/>
              </a:rPr>
              <a:t>]  </a:t>
            </a:r>
            <a:r>
              <a:rPr lang="en-IN" dirty="0">
                <a:latin typeface="Courier New" panose="02070309020205020404" pitchFamily="49" charset="0"/>
                <a:cs typeface="Courier New" panose="02070309020205020404" pitchFamily="49" charset="0"/>
                <a:sym typeface="Wingdings" panose="05000000000000000000" pitchFamily="2" charset="2"/>
              </a:rPr>
              <a:t></a:t>
            </a:r>
            <a:r>
              <a:rPr lang="en-IN" dirty="0">
                <a:latin typeface="Courier New" panose="02070309020205020404" pitchFamily="49" charset="0"/>
                <a:cs typeface="Courier New" panose="02070309020205020404" pitchFamily="49" charset="0"/>
              </a:rPr>
              <a:t> C[</a:t>
            </a:r>
            <a:r>
              <a:rPr lang="en-IN" dirty="0" err="1">
                <a:latin typeface="Courier New" panose="02070309020205020404" pitchFamily="49" charset="0"/>
                <a:cs typeface="Courier New" panose="02070309020205020404" pitchFamily="49" charset="0"/>
              </a:rPr>
              <a:t>i,j</a:t>
            </a:r>
            <a:r>
              <a:rPr lang="en-IN" dirty="0">
                <a:latin typeface="Courier New" panose="02070309020205020404" pitchFamily="49" charset="0"/>
                <a:cs typeface="Courier New" panose="02070309020205020404" pitchFamily="49" charset="0"/>
              </a:rPr>
              <a:t>] + A[</a:t>
            </a:r>
            <a:r>
              <a:rPr lang="en-IN" dirty="0" err="1">
                <a:latin typeface="Courier New" panose="02070309020205020404" pitchFamily="49" charset="0"/>
                <a:cs typeface="Courier New" panose="02070309020205020404" pitchFamily="49" charset="0"/>
              </a:rPr>
              <a:t>i,k</a:t>
            </a:r>
            <a:r>
              <a:rPr lang="en-IN" dirty="0">
                <a:latin typeface="Courier New" panose="02070309020205020404" pitchFamily="49" charset="0"/>
                <a:cs typeface="Courier New" panose="02070309020205020404" pitchFamily="49" charset="0"/>
              </a:rPr>
              <a:t>] * B[</a:t>
            </a:r>
            <a:r>
              <a:rPr lang="en-IN" dirty="0" err="1">
                <a:latin typeface="Courier New" panose="02070309020205020404" pitchFamily="49" charset="0"/>
                <a:cs typeface="Courier New" panose="02070309020205020404" pitchFamily="49" charset="0"/>
              </a:rPr>
              <a:t>k,j</a:t>
            </a:r>
            <a:r>
              <a:rPr lang="en-IN" dirty="0">
                <a:latin typeface="Courier New" panose="02070309020205020404" pitchFamily="49" charset="0"/>
                <a:cs typeface="Courier New" panose="02070309020205020404" pitchFamily="49" charset="0"/>
              </a:rPr>
              <a:t>]</a:t>
            </a:r>
          </a:p>
        </p:txBody>
      </p:sp>
      <p:sp>
        <p:nvSpPr>
          <p:cNvPr id="5" name="Rectangle 4">
            <a:extLst>
              <a:ext uri="{FF2B5EF4-FFF2-40B4-BE49-F238E27FC236}">
                <a16:creationId xmlns:a16="http://schemas.microsoft.com/office/drawing/2014/main" id="{34BDCCCB-EBDA-4B33-84B9-0BC0FDF981FA}"/>
              </a:ext>
            </a:extLst>
          </p:cNvPr>
          <p:cNvSpPr/>
          <p:nvPr/>
        </p:nvSpPr>
        <p:spPr>
          <a:xfrm>
            <a:off x="4572000" y="3965714"/>
            <a:ext cx="4168000" cy="707886"/>
          </a:xfrm>
          <a:prstGeom prst="rect">
            <a:avLst/>
          </a:prstGeom>
        </p:spPr>
        <p:txBody>
          <a:bodyPr wrap="none">
            <a:spAutoFit/>
          </a:bodyPr>
          <a:lstStyle/>
          <a:p>
            <a:r>
              <a:rPr lang="en-IN" sz="2000" dirty="0">
                <a:latin typeface="Times New Roman" panose="02020603050405020304" pitchFamily="18" charset="0"/>
                <a:cs typeface="Times New Roman" panose="02020603050405020304" pitchFamily="18" charset="0"/>
              </a:rPr>
              <a:t>A is p x q, B is q x r, so C will be p x r.</a:t>
            </a:r>
          </a:p>
          <a:p>
            <a:r>
              <a:rPr lang="en-IN" sz="2000" dirty="0">
                <a:latin typeface="Times New Roman" panose="02020603050405020304" pitchFamily="18" charset="0"/>
                <a:cs typeface="Times New Roman" panose="02020603050405020304" pitchFamily="18" charset="0"/>
              </a:rPr>
              <a:t>No. of multiplications = p x q x r</a:t>
            </a:r>
          </a:p>
        </p:txBody>
      </p:sp>
    </p:spTree>
    <p:extLst>
      <p:ext uri="{BB962C8B-B14F-4D97-AF65-F5344CB8AC3E}">
        <p14:creationId xmlns:p14="http://schemas.microsoft.com/office/powerpoint/2010/main" val="341091408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34B17C67-4D7A-4EF2-AC38-E8D5F700E17C}"/>
              </a:ext>
            </a:extLst>
          </p:cNvPr>
          <p:cNvSpPr>
            <a:spLocks noGrp="1"/>
          </p:cNvSpPr>
          <p:nvPr>
            <p:ph sz="quarter" idx="10"/>
          </p:nvPr>
        </p:nvSpPr>
        <p:spPr>
          <a:xfrm>
            <a:off x="304800" y="228600"/>
            <a:ext cx="6324600" cy="1143000"/>
          </a:xfrm>
        </p:spPr>
        <p:txBody>
          <a:bodyPr rtlCol="0">
            <a:normAutofit fontScale="92500"/>
          </a:bodyPr>
          <a:lstStyle/>
          <a:p>
            <a:pPr eaLnBrk="1" fontAlgn="auto" hangingPunct="1">
              <a:spcAft>
                <a:spcPts val="0"/>
              </a:spcAft>
              <a:defRPr/>
            </a:pPr>
            <a:r>
              <a:rPr lang="en-US" dirty="0">
                <a:latin typeface="Times New Roman" panose="02020603050405020304" pitchFamily="18" charset="0"/>
                <a:cs typeface="Times New Roman" panose="02020603050405020304" pitchFamily="18" charset="0"/>
              </a:rPr>
              <a:t>Matrix Chain Multiplication Problem </a:t>
            </a:r>
          </a:p>
          <a:p>
            <a:pPr eaLnBrk="1" fontAlgn="auto" hangingPunct="1">
              <a:spcAft>
                <a:spcPts val="0"/>
              </a:spcAft>
              <a:defRPr/>
            </a:pPr>
            <a:r>
              <a:rPr lang="en-US" sz="2400" dirty="0">
                <a:latin typeface="Times New Roman" panose="02020603050405020304" pitchFamily="18" charset="0"/>
                <a:cs typeface="Times New Roman" panose="02020603050405020304" pitchFamily="18" charset="0"/>
              </a:rPr>
              <a:t>(Dynamic Programming)</a:t>
            </a:r>
            <a:endParaRPr lang="en-US" dirty="0"/>
          </a:p>
        </p:txBody>
      </p:sp>
      <p:sp>
        <p:nvSpPr>
          <p:cNvPr id="3" name="Rectangle 2">
            <a:extLst>
              <a:ext uri="{FF2B5EF4-FFF2-40B4-BE49-F238E27FC236}">
                <a16:creationId xmlns:a16="http://schemas.microsoft.com/office/drawing/2014/main" id="{D0DC2450-B060-488D-8625-D9FC62B99A51}"/>
              </a:ext>
            </a:extLst>
          </p:cNvPr>
          <p:cNvSpPr/>
          <p:nvPr/>
        </p:nvSpPr>
        <p:spPr>
          <a:xfrm>
            <a:off x="609600" y="1676400"/>
            <a:ext cx="8229600" cy="3554819"/>
          </a:xfrm>
          <a:prstGeom prst="rect">
            <a:avLst/>
          </a:prstGeom>
        </p:spPr>
        <p:txBody>
          <a:bodyPr wrap="square">
            <a:spAutoFit/>
          </a:bodyPr>
          <a:lstStyle/>
          <a:p>
            <a:r>
              <a:rPr lang="en-IN" sz="2500" dirty="0">
                <a:latin typeface="Times New Roman" panose="02020603050405020304" pitchFamily="18" charset="0"/>
                <a:cs typeface="Times New Roman" panose="02020603050405020304" pitchFamily="18" charset="0"/>
              </a:rPr>
              <a:t>A is 13 x 5</a:t>
            </a:r>
          </a:p>
          <a:p>
            <a:r>
              <a:rPr lang="en-IN" sz="2500" dirty="0">
                <a:latin typeface="Times New Roman" panose="02020603050405020304" pitchFamily="18" charset="0"/>
                <a:cs typeface="Times New Roman" panose="02020603050405020304" pitchFamily="18" charset="0"/>
              </a:rPr>
              <a:t>B is 5 x 89</a:t>
            </a:r>
          </a:p>
          <a:p>
            <a:r>
              <a:rPr lang="en-IN" sz="2500" dirty="0">
                <a:latin typeface="Times New Roman" panose="02020603050405020304" pitchFamily="18" charset="0"/>
                <a:cs typeface="Times New Roman" panose="02020603050405020304" pitchFamily="18" charset="0"/>
              </a:rPr>
              <a:t>C is 89 x 3</a:t>
            </a:r>
          </a:p>
          <a:p>
            <a:r>
              <a:rPr lang="en-IN" sz="2500" dirty="0">
                <a:latin typeface="Times New Roman" panose="02020603050405020304" pitchFamily="18" charset="0"/>
                <a:cs typeface="Times New Roman" panose="02020603050405020304" pitchFamily="18" charset="0"/>
              </a:rPr>
              <a:t>D is 3 x 34</a:t>
            </a:r>
          </a:p>
          <a:p>
            <a:pPr marL="342900" indent="-342900">
              <a:buFont typeface="Arial" panose="020B0604020202020204" pitchFamily="34" charset="0"/>
              <a:buChar char="•"/>
            </a:pPr>
            <a:r>
              <a:rPr lang="en-IN" sz="2500" dirty="0">
                <a:latin typeface="Times New Roman" panose="02020603050405020304" pitchFamily="18" charset="0"/>
                <a:cs typeface="Times New Roman" panose="02020603050405020304" pitchFamily="18" charset="0"/>
              </a:rPr>
              <a:t>((AB)C)D </a:t>
            </a:r>
            <a:r>
              <a:rPr lang="en-IN" sz="2500" dirty="0">
                <a:latin typeface="Times New Roman" panose="02020603050405020304" pitchFamily="18" charset="0"/>
                <a:cs typeface="Times New Roman" panose="02020603050405020304" pitchFamily="18" charset="0"/>
                <a:sym typeface="Wingdings" panose="05000000000000000000" pitchFamily="2" charset="2"/>
              </a:rPr>
              <a:t></a:t>
            </a:r>
            <a:r>
              <a:rPr lang="en-IN" sz="2500" dirty="0">
                <a:latin typeface="Times New Roman" panose="02020603050405020304" pitchFamily="18" charset="0"/>
                <a:cs typeface="Times New Roman" panose="02020603050405020304" pitchFamily="18" charset="0"/>
              </a:rPr>
              <a:t> (13*5*89)+(13*89*3)+(13*3*34) = 10582</a:t>
            </a:r>
          </a:p>
          <a:p>
            <a:pPr marL="342900" indent="-342900">
              <a:buFont typeface="Arial" panose="020B0604020202020204" pitchFamily="34" charset="0"/>
              <a:buChar char="•"/>
            </a:pPr>
            <a:r>
              <a:rPr lang="en-IN" sz="2500" dirty="0">
                <a:latin typeface="Times New Roman" panose="02020603050405020304" pitchFamily="18" charset="0"/>
                <a:cs typeface="Times New Roman" panose="02020603050405020304" pitchFamily="18" charset="0"/>
              </a:rPr>
              <a:t>(AB)(CD) </a:t>
            </a:r>
            <a:r>
              <a:rPr lang="en-IN" sz="2500" dirty="0">
                <a:latin typeface="Times New Roman" panose="02020603050405020304" pitchFamily="18" charset="0"/>
                <a:cs typeface="Times New Roman" panose="02020603050405020304" pitchFamily="18" charset="0"/>
                <a:sym typeface="Wingdings" panose="05000000000000000000" pitchFamily="2" charset="2"/>
              </a:rPr>
              <a:t></a:t>
            </a:r>
            <a:r>
              <a:rPr lang="en-IN" sz="2500" dirty="0">
                <a:latin typeface="Times New Roman" panose="02020603050405020304" pitchFamily="18" charset="0"/>
                <a:cs typeface="Times New Roman" panose="02020603050405020304" pitchFamily="18" charset="0"/>
              </a:rPr>
              <a:t> (13*5*89)+(89*3*34)+(13*89*34) = 54201</a:t>
            </a:r>
          </a:p>
          <a:p>
            <a:pPr marL="342900" indent="-342900">
              <a:buFont typeface="Arial" panose="020B0604020202020204" pitchFamily="34" charset="0"/>
              <a:buChar char="•"/>
            </a:pPr>
            <a:r>
              <a:rPr lang="en-IN" sz="2500" dirty="0">
                <a:latin typeface="Times New Roman" panose="02020603050405020304" pitchFamily="18" charset="0"/>
                <a:cs typeface="Times New Roman" panose="02020603050405020304" pitchFamily="18" charset="0"/>
              </a:rPr>
              <a:t>(A(BC))D </a:t>
            </a:r>
            <a:r>
              <a:rPr lang="en-IN" sz="2500" dirty="0">
                <a:latin typeface="Times New Roman" panose="02020603050405020304" pitchFamily="18" charset="0"/>
                <a:cs typeface="Times New Roman" panose="02020603050405020304" pitchFamily="18" charset="0"/>
                <a:sym typeface="Wingdings" panose="05000000000000000000" pitchFamily="2" charset="2"/>
              </a:rPr>
              <a:t></a:t>
            </a:r>
            <a:r>
              <a:rPr lang="en-IN" sz="2500" dirty="0">
                <a:latin typeface="Times New Roman" panose="02020603050405020304" pitchFamily="18" charset="0"/>
                <a:cs typeface="Times New Roman" panose="02020603050405020304" pitchFamily="18" charset="0"/>
              </a:rPr>
              <a:t> (5*89*3)+(13*5*3)+(13*3*34) = 2856</a:t>
            </a:r>
          </a:p>
          <a:p>
            <a:pPr marL="342900" indent="-342900">
              <a:buFont typeface="Arial" panose="020B0604020202020204" pitchFamily="34" charset="0"/>
              <a:buChar char="•"/>
            </a:pPr>
            <a:r>
              <a:rPr lang="en-IN" sz="2500" dirty="0">
                <a:latin typeface="Times New Roman" panose="02020603050405020304" pitchFamily="18" charset="0"/>
                <a:cs typeface="Times New Roman" panose="02020603050405020304" pitchFamily="18" charset="0"/>
              </a:rPr>
              <a:t>A((BC)D) </a:t>
            </a:r>
            <a:r>
              <a:rPr lang="en-IN" sz="2500" dirty="0">
                <a:latin typeface="Times New Roman" panose="02020603050405020304" pitchFamily="18" charset="0"/>
                <a:cs typeface="Times New Roman" panose="02020603050405020304" pitchFamily="18" charset="0"/>
                <a:sym typeface="Wingdings" panose="05000000000000000000" pitchFamily="2" charset="2"/>
              </a:rPr>
              <a:t></a:t>
            </a:r>
            <a:r>
              <a:rPr lang="en-IN" sz="2500" dirty="0">
                <a:latin typeface="Times New Roman" panose="02020603050405020304" pitchFamily="18" charset="0"/>
                <a:cs typeface="Times New Roman" panose="02020603050405020304" pitchFamily="18" charset="0"/>
              </a:rPr>
              <a:t> (5*89*3)+(5*3*34)+(13*5*34) = 4055</a:t>
            </a:r>
          </a:p>
          <a:p>
            <a:pPr marL="342900" indent="-342900">
              <a:buFont typeface="Arial" panose="020B0604020202020204" pitchFamily="34" charset="0"/>
              <a:buChar char="•"/>
            </a:pPr>
            <a:r>
              <a:rPr lang="en-IN" sz="2500" dirty="0">
                <a:latin typeface="Times New Roman" panose="02020603050405020304" pitchFamily="18" charset="0"/>
                <a:cs typeface="Times New Roman" panose="02020603050405020304" pitchFamily="18" charset="0"/>
              </a:rPr>
              <a:t>A(B(CD)) </a:t>
            </a:r>
            <a:r>
              <a:rPr lang="en-IN" sz="2500" dirty="0">
                <a:latin typeface="Times New Roman" panose="02020603050405020304" pitchFamily="18" charset="0"/>
                <a:cs typeface="Times New Roman" panose="02020603050405020304" pitchFamily="18" charset="0"/>
                <a:sym typeface="Wingdings" panose="05000000000000000000" pitchFamily="2" charset="2"/>
              </a:rPr>
              <a:t></a:t>
            </a:r>
            <a:r>
              <a:rPr lang="en-IN" sz="2500" dirty="0">
                <a:latin typeface="Times New Roman" panose="02020603050405020304" pitchFamily="18" charset="0"/>
                <a:cs typeface="Times New Roman" panose="02020603050405020304" pitchFamily="18" charset="0"/>
              </a:rPr>
              <a:t> (89*3*34)+(5*89*34)+(13*5*34) = 26418</a:t>
            </a:r>
          </a:p>
        </p:txBody>
      </p:sp>
      <p:sp>
        <p:nvSpPr>
          <p:cNvPr id="2" name="Rectangle 1">
            <a:extLst>
              <a:ext uri="{FF2B5EF4-FFF2-40B4-BE49-F238E27FC236}">
                <a16:creationId xmlns:a16="http://schemas.microsoft.com/office/drawing/2014/main" id="{57B99CDB-6577-4753-97CC-38A19A70018B}"/>
              </a:ext>
            </a:extLst>
          </p:cNvPr>
          <p:cNvSpPr/>
          <p:nvPr/>
        </p:nvSpPr>
        <p:spPr>
          <a:xfrm>
            <a:off x="685800" y="5410200"/>
            <a:ext cx="7772400" cy="1015663"/>
          </a:xfrm>
          <a:prstGeom prst="rect">
            <a:avLst/>
          </a:prstGeom>
        </p:spPr>
        <p:txBody>
          <a:bodyPr wrap="square">
            <a:spAutoFit/>
          </a:bodyPr>
          <a:lstStyle/>
          <a:p>
            <a:pPr algn="ctr"/>
            <a:r>
              <a:rPr lang="en-IN" sz="2000" b="1" dirty="0">
                <a:solidFill>
                  <a:srgbClr val="FF0000"/>
                </a:solidFill>
                <a:latin typeface="Comic Sans MS" panose="030F0702030302020204" pitchFamily="66" charset="0"/>
              </a:rPr>
              <a:t>Do we need to check all possibilities!?</a:t>
            </a:r>
          </a:p>
          <a:p>
            <a:pPr algn="ctr"/>
            <a:endParaRPr lang="en-IN" sz="2000" b="1" dirty="0">
              <a:solidFill>
                <a:srgbClr val="FF0000"/>
              </a:solidFill>
              <a:latin typeface="Comic Sans MS" panose="030F0702030302020204" pitchFamily="66" charset="0"/>
            </a:endParaRPr>
          </a:p>
          <a:p>
            <a:pPr algn="ctr"/>
            <a:r>
              <a:rPr lang="en-IN" sz="2000" b="1" dirty="0">
                <a:solidFill>
                  <a:srgbClr val="FF0000"/>
                </a:solidFill>
                <a:latin typeface="Comic Sans MS" panose="030F0702030302020204" pitchFamily="66" charset="0"/>
              </a:rPr>
              <a:t>No</a:t>
            </a:r>
          </a:p>
        </p:txBody>
      </p:sp>
    </p:spTree>
    <p:extLst>
      <p:ext uri="{BB962C8B-B14F-4D97-AF65-F5344CB8AC3E}">
        <p14:creationId xmlns:p14="http://schemas.microsoft.com/office/powerpoint/2010/main" val="3883463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34B17C67-4D7A-4EF2-AC38-E8D5F700E17C}"/>
              </a:ext>
            </a:extLst>
          </p:cNvPr>
          <p:cNvSpPr>
            <a:spLocks noGrp="1"/>
          </p:cNvSpPr>
          <p:nvPr>
            <p:ph sz="quarter" idx="10"/>
          </p:nvPr>
        </p:nvSpPr>
        <p:spPr>
          <a:xfrm>
            <a:off x="304800" y="228600"/>
            <a:ext cx="6324600" cy="1143000"/>
          </a:xfrm>
        </p:spPr>
        <p:txBody>
          <a:bodyPr rtlCol="0">
            <a:normAutofit fontScale="92500"/>
          </a:bodyPr>
          <a:lstStyle/>
          <a:p>
            <a:pPr eaLnBrk="1" fontAlgn="auto" hangingPunct="1">
              <a:spcAft>
                <a:spcPts val="0"/>
              </a:spcAft>
              <a:defRPr/>
            </a:pPr>
            <a:r>
              <a:rPr lang="en-US" dirty="0">
                <a:latin typeface="Times New Roman" panose="02020603050405020304" pitchFamily="18" charset="0"/>
                <a:cs typeface="Times New Roman" panose="02020603050405020304" pitchFamily="18" charset="0"/>
              </a:rPr>
              <a:t>Matrix Chain Multiplication Problem </a:t>
            </a:r>
          </a:p>
          <a:p>
            <a:pPr eaLnBrk="1" fontAlgn="auto" hangingPunct="1">
              <a:spcAft>
                <a:spcPts val="0"/>
              </a:spcAft>
              <a:defRPr/>
            </a:pPr>
            <a:r>
              <a:rPr lang="en-US" sz="2400" dirty="0">
                <a:latin typeface="Times New Roman" panose="02020603050405020304" pitchFamily="18" charset="0"/>
                <a:cs typeface="Times New Roman" panose="02020603050405020304" pitchFamily="18" charset="0"/>
              </a:rPr>
              <a:t>(Dynamic Programming)</a:t>
            </a:r>
            <a:endParaRPr lang="en-US" dirty="0"/>
          </a:p>
        </p:txBody>
      </p:sp>
      <p:graphicFrame>
        <p:nvGraphicFramePr>
          <p:cNvPr id="6" name="Table 5">
            <a:extLst>
              <a:ext uri="{FF2B5EF4-FFF2-40B4-BE49-F238E27FC236}">
                <a16:creationId xmlns:a16="http://schemas.microsoft.com/office/drawing/2014/main" id="{7BAD93EC-36F3-408E-906D-7A0513ABD4F7}"/>
              </a:ext>
            </a:extLst>
          </p:cNvPr>
          <p:cNvGraphicFramePr>
            <a:graphicFrameLocks noGrp="1"/>
          </p:cNvGraphicFramePr>
          <p:nvPr>
            <p:extLst>
              <p:ext uri="{D42A27DB-BD31-4B8C-83A1-F6EECF244321}">
                <p14:modId xmlns:p14="http://schemas.microsoft.com/office/powerpoint/2010/main" val="250423621"/>
              </p:ext>
            </p:extLst>
          </p:nvPr>
        </p:nvGraphicFramePr>
        <p:xfrm>
          <a:off x="419100" y="1600200"/>
          <a:ext cx="2798764" cy="1854200"/>
        </p:xfrm>
        <a:graphic>
          <a:graphicData uri="http://schemas.openxmlformats.org/drawingml/2006/table">
            <a:tbl>
              <a:tblPr firstRow="1" bandRow="1">
                <a:tableStyleId>{5940675A-B579-460E-94D1-54222C63F5DA}</a:tableStyleId>
              </a:tblPr>
              <a:tblGrid>
                <a:gridCol w="351155">
                  <a:extLst>
                    <a:ext uri="{9D8B030D-6E8A-4147-A177-3AD203B41FA5}">
                      <a16:colId xmlns:a16="http://schemas.microsoft.com/office/drawing/2014/main" val="2784320050"/>
                    </a:ext>
                  </a:extLst>
                </a:gridCol>
                <a:gridCol w="351155">
                  <a:extLst>
                    <a:ext uri="{9D8B030D-6E8A-4147-A177-3AD203B41FA5}">
                      <a16:colId xmlns:a16="http://schemas.microsoft.com/office/drawing/2014/main" val="399169397"/>
                    </a:ext>
                  </a:extLst>
                </a:gridCol>
                <a:gridCol w="698818">
                  <a:extLst>
                    <a:ext uri="{9D8B030D-6E8A-4147-A177-3AD203B41FA5}">
                      <a16:colId xmlns:a16="http://schemas.microsoft.com/office/drawing/2014/main" val="1013173545"/>
                    </a:ext>
                  </a:extLst>
                </a:gridCol>
                <a:gridCol w="698818">
                  <a:extLst>
                    <a:ext uri="{9D8B030D-6E8A-4147-A177-3AD203B41FA5}">
                      <a16:colId xmlns:a16="http://schemas.microsoft.com/office/drawing/2014/main" val="973638015"/>
                    </a:ext>
                  </a:extLst>
                </a:gridCol>
                <a:gridCol w="698818">
                  <a:extLst>
                    <a:ext uri="{9D8B030D-6E8A-4147-A177-3AD203B41FA5}">
                      <a16:colId xmlns:a16="http://schemas.microsoft.com/office/drawing/2014/main" val="1836235842"/>
                    </a:ext>
                  </a:extLst>
                </a:gridCol>
              </a:tblGrid>
              <a:tr h="370840">
                <a:tc>
                  <a:txBody>
                    <a:bodyPr/>
                    <a:lstStyle/>
                    <a:p>
                      <a:pPr algn="ctr"/>
                      <a:endParaRPr lang="en-IN" b="1" dirty="0"/>
                    </a:p>
                  </a:txBody>
                  <a:tcPr/>
                </a:tc>
                <a:tc>
                  <a:txBody>
                    <a:bodyPr/>
                    <a:lstStyle/>
                    <a:p>
                      <a:pPr algn="ctr"/>
                      <a:r>
                        <a:rPr lang="en-US" b="1" dirty="0"/>
                        <a:t>1</a:t>
                      </a:r>
                      <a:endParaRPr lang="en-IN" b="1" dirty="0"/>
                    </a:p>
                  </a:txBody>
                  <a:tcPr/>
                </a:tc>
                <a:tc>
                  <a:txBody>
                    <a:bodyPr/>
                    <a:lstStyle/>
                    <a:p>
                      <a:pPr algn="ctr"/>
                      <a:r>
                        <a:rPr lang="en-US" b="1" dirty="0"/>
                        <a:t>2</a:t>
                      </a:r>
                      <a:endParaRPr lang="en-IN" b="1" dirty="0"/>
                    </a:p>
                  </a:txBody>
                  <a:tcPr/>
                </a:tc>
                <a:tc>
                  <a:txBody>
                    <a:bodyPr/>
                    <a:lstStyle/>
                    <a:p>
                      <a:pPr algn="ctr"/>
                      <a:r>
                        <a:rPr lang="en-US" b="1" dirty="0"/>
                        <a:t>3</a:t>
                      </a:r>
                      <a:endParaRPr lang="en-IN" b="1" dirty="0"/>
                    </a:p>
                  </a:txBody>
                  <a:tcPr/>
                </a:tc>
                <a:tc>
                  <a:txBody>
                    <a:bodyPr/>
                    <a:lstStyle/>
                    <a:p>
                      <a:pPr algn="ctr"/>
                      <a:r>
                        <a:rPr lang="en-US" b="1" dirty="0"/>
                        <a:t>4</a:t>
                      </a:r>
                      <a:endParaRPr lang="en-IN" b="1" dirty="0"/>
                    </a:p>
                  </a:txBody>
                  <a:tcPr/>
                </a:tc>
                <a:extLst>
                  <a:ext uri="{0D108BD9-81ED-4DB2-BD59-A6C34878D82A}">
                    <a16:rowId xmlns:a16="http://schemas.microsoft.com/office/drawing/2014/main" val="625747846"/>
                  </a:ext>
                </a:extLst>
              </a:tr>
              <a:tr h="370840">
                <a:tc>
                  <a:txBody>
                    <a:bodyPr/>
                    <a:lstStyle/>
                    <a:p>
                      <a:pPr algn="ctr"/>
                      <a:r>
                        <a:rPr lang="en-US" b="1" dirty="0"/>
                        <a:t>1</a:t>
                      </a:r>
                      <a:endParaRPr lang="en-IN" b="1" dirty="0"/>
                    </a:p>
                  </a:txBody>
                  <a:tcPr/>
                </a:tc>
                <a:tc>
                  <a:txBody>
                    <a:bodyPr/>
                    <a:lstStyle/>
                    <a:p>
                      <a:pPr algn="ctr"/>
                      <a:r>
                        <a:rPr lang="en-US" dirty="0"/>
                        <a:t>0</a:t>
                      </a:r>
                      <a:endParaRPr lang="en-IN" dirty="0"/>
                    </a:p>
                  </a:txBody>
                  <a:tcPr/>
                </a:tc>
                <a:tc>
                  <a:txBody>
                    <a:bodyPr/>
                    <a:lstStyle/>
                    <a:p>
                      <a:pPr algn="ctr"/>
                      <a:r>
                        <a:rPr lang="en-US" dirty="0"/>
                        <a:t>5785</a:t>
                      </a:r>
                      <a:endParaRPr lang="en-IN" dirty="0"/>
                    </a:p>
                  </a:txBody>
                  <a:tcPr/>
                </a:tc>
                <a:tc>
                  <a:txBody>
                    <a:bodyPr/>
                    <a:lstStyle/>
                    <a:p>
                      <a:pPr algn="ctr"/>
                      <a:r>
                        <a:rPr lang="en-US" dirty="0"/>
                        <a:t>1530</a:t>
                      </a:r>
                      <a:endParaRPr lang="en-IN" dirty="0"/>
                    </a:p>
                  </a:txBody>
                  <a:tcPr/>
                </a:tc>
                <a:tc>
                  <a:txBody>
                    <a:bodyPr/>
                    <a:lstStyle/>
                    <a:p>
                      <a:pPr algn="ctr"/>
                      <a:r>
                        <a:rPr lang="en-US" dirty="0"/>
                        <a:t>2856</a:t>
                      </a:r>
                      <a:endParaRPr lang="en-IN" dirty="0"/>
                    </a:p>
                  </a:txBody>
                  <a:tcPr/>
                </a:tc>
                <a:extLst>
                  <a:ext uri="{0D108BD9-81ED-4DB2-BD59-A6C34878D82A}">
                    <a16:rowId xmlns:a16="http://schemas.microsoft.com/office/drawing/2014/main" val="1734985429"/>
                  </a:ext>
                </a:extLst>
              </a:tr>
              <a:tr h="370840">
                <a:tc>
                  <a:txBody>
                    <a:bodyPr/>
                    <a:lstStyle/>
                    <a:p>
                      <a:pPr algn="ctr"/>
                      <a:r>
                        <a:rPr lang="en-US" b="1" dirty="0"/>
                        <a:t>2</a:t>
                      </a:r>
                      <a:endParaRPr lang="en-IN" b="1" dirty="0"/>
                    </a:p>
                  </a:txBody>
                  <a:tcPr/>
                </a:tc>
                <a:tc>
                  <a:txBody>
                    <a:bodyPr/>
                    <a:lstStyle/>
                    <a:p>
                      <a:pPr algn="ctr"/>
                      <a:r>
                        <a:rPr lang="en-US" dirty="0"/>
                        <a:t>0</a:t>
                      </a:r>
                      <a:endParaRPr lang="en-IN" dirty="0"/>
                    </a:p>
                  </a:txBody>
                  <a:tcPr/>
                </a:tc>
                <a:tc>
                  <a:txBody>
                    <a:bodyPr/>
                    <a:lstStyle/>
                    <a:p>
                      <a:pPr algn="ctr"/>
                      <a:r>
                        <a:rPr lang="en-US" dirty="0"/>
                        <a:t>0</a:t>
                      </a:r>
                      <a:endParaRPr lang="en-IN" dirty="0"/>
                    </a:p>
                  </a:txBody>
                  <a:tcPr/>
                </a:tc>
                <a:tc>
                  <a:txBody>
                    <a:bodyPr/>
                    <a:lstStyle/>
                    <a:p>
                      <a:pPr algn="ctr"/>
                      <a:r>
                        <a:rPr lang="en-US" dirty="0"/>
                        <a:t>1335</a:t>
                      </a:r>
                      <a:endParaRPr lang="en-IN" dirty="0"/>
                    </a:p>
                  </a:txBody>
                  <a:tcPr/>
                </a:tc>
                <a:tc>
                  <a:txBody>
                    <a:bodyPr/>
                    <a:lstStyle/>
                    <a:p>
                      <a:pPr algn="ctr"/>
                      <a:r>
                        <a:rPr lang="en-US" dirty="0"/>
                        <a:t>1845</a:t>
                      </a:r>
                      <a:endParaRPr lang="en-IN" dirty="0"/>
                    </a:p>
                  </a:txBody>
                  <a:tcPr/>
                </a:tc>
                <a:extLst>
                  <a:ext uri="{0D108BD9-81ED-4DB2-BD59-A6C34878D82A}">
                    <a16:rowId xmlns:a16="http://schemas.microsoft.com/office/drawing/2014/main" val="3120825521"/>
                  </a:ext>
                </a:extLst>
              </a:tr>
              <a:tr h="370840">
                <a:tc>
                  <a:txBody>
                    <a:bodyPr/>
                    <a:lstStyle/>
                    <a:p>
                      <a:pPr algn="ctr"/>
                      <a:r>
                        <a:rPr lang="en-US" b="1" dirty="0"/>
                        <a:t>3</a:t>
                      </a:r>
                      <a:endParaRPr lang="en-IN" b="1" dirty="0"/>
                    </a:p>
                  </a:txBody>
                  <a:tcPr/>
                </a:tc>
                <a:tc>
                  <a:txBody>
                    <a:bodyPr/>
                    <a:lstStyle/>
                    <a:p>
                      <a:pPr algn="ctr"/>
                      <a:r>
                        <a:rPr lang="en-US" dirty="0"/>
                        <a:t>0</a:t>
                      </a:r>
                      <a:endParaRPr lang="en-IN" dirty="0"/>
                    </a:p>
                  </a:txBody>
                  <a:tcPr/>
                </a:tc>
                <a:tc>
                  <a:txBody>
                    <a:bodyPr/>
                    <a:lstStyle/>
                    <a:p>
                      <a:pPr algn="ctr"/>
                      <a:r>
                        <a:rPr lang="en-US" dirty="0"/>
                        <a:t>0</a:t>
                      </a:r>
                      <a:endParaRPr lang="en-IN" dirty="0"/>
                    </a:p>
                  </a:txBody>
                  <a:tcPr/>
                </a:tc>
                <a:tc>
                  <a:txBody>
                    <a:bodyPr/>
                    <a:lstStyle/>
                    <a:p>
                      <a:pPr algn="ctr"/>
                      <a:r>
                        <a:rPr lang="en-US" dirty="0"/>
                        <a:t>0</a:t>
                      </a:r>
                      <a:endParaRPr lang="en-IN" dirty="0"/>
                    </a:p>
                  </a:txBody>
                  <a:tcPr/>
                </a:tc>
                <a:tc>
                  <a:txBody>
                    <a:bodyPr/>
                    <a:lstStyle/>
                    <a:p>
                      <a:pPr algn="ctr"/>
                      <a:r>
                        <a:rPr lang="en-US" dirty="0"/>
                        <a:t>9078</a:t>
                      </a:r>
                      <a:endParaRPr lang="en-IN" dirty="0"/>
                    </a:p>
                  </a:txBody>
                  <a:tcPr/>
                </a:tc>
                <a:extLst>
                  <a:ext uri="{0D108BD9-81ED-4DB2-BD59-A6C34878D82A}">
                    <a16:rowId xmlns:a16="http://schemas.microsoft.com/office/drawing/2014/main" val="2226413191"/>
                  </a:ext>
                </a:extLst>
              </a:tr>
              <a:tr h="370840">
                <a:tc>
                  <a:txBody>
                    <a:bodyPr/>
                    <a:lstStyle/>
                    <a:p>
                      <a:pPr algn="ctr"/>
                      <a:r>
                        <a:rPr lang="en-US" b="1" dirty="0"/>
                        <a:t>4</a:t>
                      </a:r>
                      <a:endParaRPr lang="en-IN" b="1" dirty="0"/>
                    </a:p>
                  </a:txBody>
                  <a:tcPr/>
                </a:tc>
                <a:tc>
                  <a:txBody>
                    <a:bodyPr/>
                    <a:lstStyle/>
                    <a:p>
                      <a:pPr algn="ctr"/>
                      <a:r>
                        <a:rPr lang="en-US" dirty="0"/>
                        <a:t>0</a:t>
                      </a:r>
                      <a:endParaRPr lang="en-IN" dirty="0"/>
                    </a:p>
                  </a:txBody>
                  <a:tcPr/>
                </a:tc>
                <a:tc>
                  <a:txBody>
                    <a:bodyPr/>
                    <a:lstStyle/>
                    <a:p>
                      <a:pPr algn="ctr"/>
                      <a:r>
                        <a:rPr lang="en-US" dirty="0"/>
                        <a:t>0</a:t>
                      </a:r>
                      <a:endParaRPr lang="en-IN" dirty="0"/>
                    </a:p>
                  </a:txBody>
                  <a:tcPr/>
                </a:tc>
                <a:tc>
                  <a:txBody>
                    <a:bodyPr/>
                    <a:lstStyle/>
                    <a:p>
                      <a:pPr algn="ctr"/>
                      <a:r>
                        <a:rPr lang="en-US" dirty="0"/>
                        <a:t>0</a:t>
                      </a:r>
                      <a:endParaRPr lang="en-IN" dirty="0"/>
                    </a:p>
                  </a:txBody>
                  <a:tcPr/>
                </a:tc>
                <a:tc>
                  <a:txBody>
                    <a:bodyPr/>
                    <a:lstStyle/>
                    <a:p>
                      <a:pPr algn="ctr"/>
                      <a:r>
                        <a:rPr lang="en-US" dirty="0"/>
                        <a:t>0</a:t>
                      </a:r>
                      <a:endParaRPr lang="en-IN" dirty="0"/>
                    </a:p>
                  </a:txBody>
                  <a:tcPr/>
                </a:tc>
                <a:extLst>
                  <a:ext uri="{0D108BD9-81ED-4DB2-BD59-A6C34878D82A}">
                    <a16:rowId xmlns:a16="http://schemas.microsoft.com/office/drawing/2014/main" val="1764820297"/>
                  </a:ext>
                </a:extLst>
              </a:tr>
            </a:tbl>
          </a:graphicData>
        </a:graphic>
      </p:graphicFrame>
      <p:graphicFrame>
        <p:nvGraphicFramePr>
          <p:cNvPr id="7" name="Table 6">
            <a:extLst>
              <a:ext uri="{FF2B5EF4-FFF2-40B4-BE49-F238E27FC236}">
                <a16:creationId xmlns:a16="http://schemas.microsoft.com/office/drawing/2014/main" id="{02B2E739-7DEC-4795-89E5-5E2249962A48}"/>
              </a:ext>
            </a:extLst>
          </p:cNvPr>
          <p:cNvGraphicFramePr>
            <a:graphicFrameLocks noGrp="1"/>
          </p:cNvGraphicFramePr>
          <p:nvPr>
            <p:extLst>
              <p:ext uri="{D42A27DB-BD31-4B8C-83A1-F6EECF244321}">
                <p14:modId xmlns:p14="http://schemas.microsoft.com/office/powerpoint/2010/main" val="1139507894"/>
              </p:ext>
            </p:extLst>
          </p:nvPr>
        </p:nvGraphicFramePr>
        <p:xfrm>
          <a:off x="419100" y="3962400"/>
          <a:ext cx="2798764" cy="1854200"/>
        </p:xfrm>
        <a:graphic>
          <a:graphicData uri="http://schemas.openxmlformats.org/drawingml/2006/table">
            <a:tbl>
              <a:tblPr firstRow="1" bandRow="1">
                <a:tableStyleId>{5940675A-B579-460E-94D1-54222C63F5DA}</a:tableStyleId>
              </a:tblPr>
              <a:tblGrid>
                <a:gridCol w="351155">
                  <a:extLst>
                    <a:ext uri="{9D8B030D-6E8A-4147-A177-3AD203B41FA5}">
                      <a16:colId xmlns:a16="http://schemas.microsoft.com/office/drawing/2014/main" val="2784320050"/>
                    </a:ext>
                  </a:extLst>
                </a:gridCol>
                <a:gridCol w="351155">
                  <a:extLst>
                    <a:ext uri="{9D8B030D-6E8A-4147-A177-3AD203B41FA5}">
                      <a16:colId xmlns:a16="http://schemas.microsoft.com/office/drawing/2014/main" val="399169397"/>
                    </a:ext>
                  </a:extLst>
                </a:gridCol>
                <a:gridCol w="698818">
                  <a:extLst>
                    <a:ext uri="{9D8B030D-6E8A-4147-A177-3AD203B41FA5}">
                      <a16:colId xmlns:a16="http://schemas.microsoft.com/office/drawing/2014/main" val="1013173545"/>
                    </a:ext>
                  </a:extLst>
                </a:gridCol>
                <a:gridCol w="698818">
                  <a:extLst>
                    <a:ext uri="{9D8B030D-6E8A-4147-A177-3AD203B41FA5}">
                      <a16:colId xmlns:a16="http://schemas.microsoft.com/office/drawing/2014/main" val="973638015"/>
                    </a:ext>
                  </a:extLst>
                </a:gridCol>
                <a:gridCol w="698818">
                  <a:extLst>
                    <a:ext uri="{9D8B030D-6E8A-4147-A177-3AD203B41FA5}">
                      <a16:colId xmlns:a16="http://schemas.microsoft.com/office/drawing/2014/main" val="1836235842"/>
                    </a:ext>
                  </a:extLst>
                </a:gridCol>
              </a:tblGrid>
              <a:tr h="370840">
                <a:tc>
                  <a:txBody>
                    <a:bodyPr/>
                    <a:lstStyle/>
                    <a:p>
                      <a:pPr algn="ctr"/>
                      <a:endParaRPr lang="en-IN" b="1" dirty="0"/>
                    </a:p>
                  </a:txBody>
                  <a:tcPr/>
                </a:tc>
                <a:tc>
                  <a:txBody>
                    <a:bodyPr/>
                    <a:lstStyle/>
                    <a:p>
                      <a:pPr algn="ctr"/>
                      <a:r>
                        <a:rPr lang="en-US" b="1" dirty="0"/>
                        <a:t>1</a:t>
                      </a:r>
                      <a:endParaRPr lang="en-IN" b="1" dirty="0"/>
                    </a:p>
                  </a:txBody>
                  <a:tcPr/>
                </a:tc>
                <a:tc>
                  <a:txBody>
                    <a:bodyPr/>
                    <a:lstStyle/>
                    <a:p>
                      <a:pPr algn="ctr"/>
                      <a:r>
                        <a:rPr lang="en-US" b="1" dirty="0"/>
                        <a:t>2</a:t>
                      </a:r>
                      <a:endParaRPr lang="en-IN" b="1" dirty="0"/>
                    </a:p>
                  </a:txBody>
                  <a:tcPr/>
                </a:tc>
                <a:tc>
                  <a:txBody>
                    <a:bodyPr/>
                    <a:lstStyle/>
                    <a:p>
                      <a:pPr algn="ctr"/>
                      <a:r>
                        <a:rPr lang="en-US" b="1" dirty="0"/>
                        <a:t>3</a:t>
                      </a:r>
                      <a:endParaRPr lang="en-IN" b="1" dirty="0"/>
                    </a:p>
                  </a:txBody>
                  <a:tcPr/>
                </a:tc>
                <a:tc>
                  <a:txBody>
                    <a:bodyPr/>
                    <a:lstStyle/>
                    <a:p>
                      <a:pPr algn="ctr"/>
                      <a:r>
                        <a:rPr lang="en-US" b="1" dirty="0"/>
                        <a:t>4</a:t>
                      </a:r>
                      <a:endParaRPr lang="en-IN" b="1" dirty="0"/>
                    </a:p>
                  </a:txBody>
                  <a:tcPr/>
                </a:tc>
                <a:extLst>
                  <a:ext uri="{0D108BD9-81ED-4DB2-BD59-A6C34878D82A}">
                    <a16:rowId xmlns:a16="http://schemas.microsoft.com/office/drawing/2014/main" val="625747846"/>
                  </a:ext>
                </a:extLst>
              </a:tr>
              <a:tr h="370840">
                <a:tc>
                  <a:txBody>
                    <a:bodyPr/>
                    <a:lstStyle/>
                    <a:p>
                      <a:pPr algn="ctr"/>
                      <a:r>
                        <a:rPr lang="en-US" b="1" dirty="0"/>
                        <a:t>1</a:t>
                      </a:r>
                      <a:endParaRPr lang="en-IN" b="1" dirty="0"/>
                    </a:p>
                  </a:txBody>
                  <a:tcPr/>
                </a:tc>
                <a:tc>
                  <a:txBody>
                    <a:bodyPr/>
                    <a:lstStyle/>
                    <a:p>
                      <a:pPr algn="ctr"/>
                      <a:r>
                        <a:rPr lang="en-US" dirty="0"/>
                        <a:t>0</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3</a:t>
                      </a:r>
                      <a:endParaRPr lang="en-IN" dirty="0"/>
                    </a:p>
                  </a:txBody>
                  <a:tcPr/>
                </a:tc>
                <a:extLst>
                  <a:ext uri="{0D108BD9-81ED-4DB2-BD59-A6C34878D82A}">
                    <a16:rowId xmlns:a16="http://schemas.microsoft.com/office/drawing/2014/main" val="1734985429"/>
                  </a:ext>
                </a:extLst>
              </a:tr>
              <a:tr h="370840">
                <a:tc>
                  <a:txBody>
                    <a:bodyPr/>
                    <a:lstStyle/>
                    <a:p>
                      <a:pPr algn="ctr"/>
                      <a:r>
                        <a:rPr lang="en-US" b="1" dirty="0"/>
                        <a:t>2</a:t>
                      </a:r>
                      <a:endParaRPr lang="en-IN" b="1" dirty="0"/>
                    </a:p>
                  </a:txBody>
                  <a:tcPr/>
                </a:tc>
                <a:tc>
                  <a:txBody>
                    <a:bodyPr/>
                    <a:lstStyle/>
                    <a:p>
                      <a:pPr algn="ctr"/>
                      <a:r>
                        <a:rPr lang="en-US" dirty="0"/>
                        <a:t>0</a:t>
                      </a:r>
                      <a:endParaRPr lang="en-IN" dirty="0"/>
                    </a:p>
                  </a:txBody>
                  <a:tcPr/>
                </a:tc>
                <a:tc>
                  <a:txBody>
                    <a:bodyPr/>
                    <a:lstStyle/>
                    <a:p>
                      <a:pPr algn="ctr"/>
                      <a:r>
                        <a:rPr lang="en-US" dirty="0"/>
                        <a:t>0</a:t>
                      </a:r>
                      <a:endParaRPr lang="en-IN" dirty="0"/>
                    </a:p>
                  </a:txBody>
                  <a:tcPr/>
                </a:tc>
                <a:tc>
                  <a:txBody>
                    <a:bodyPr/>
                    <a:lstStyle/>
                    <a:p>
                      <a:pPr algn="ctr"/>
                      <a:r>
                        <a:rPr lang="en-US" dirty="0"/>
                        <a:t>2</a:t>
                      </a:r>
                      <a:endParaRPr lang="en-IN" dirty="0"/>
                    </a:p>
                  </a:txBody>
                  <a:tcPr/>
                </a:tc>
                <a:tc>
                  <a:txBody>
                    <a:bodyPr/>
                    <a:lstStyle/>
                    <a:p>
                      <a:pPr algn="ctr"/>
                      <a:r>
                        <a:rPr lang="en-US" dirty="0"/>
                        <a:t>3</a:t>
                      </a:r>
                      <a:endParaRPr lang="en-IN" dirty="0"/>
                    </a:p>
                  </a:txBody>
                  <a:tcPr/>
                </a:tc>
                <a:extLst>
                  <a:ext uri="{0D108BD9-81ED-4DB2-BD59-A6C34878D82A}">
                    <a16:rowId xmlns:a16="http://schemas.microsoft.com/office/drawing/2014/main" val="3120825521"/>
                  </a:ext>
                </a:extLst>
              </a:tr>
              <a:tr h="370840">
                <a:tc>
                  <a:txBody>
                    <a:bodyPr/>
                    <a:lstStyle/>
                    <a:p>
                      <a:pPr algn="ctr"/>
                      <a:r>
                        <a:rPr lang="en-US" b="1" dirty="0"/>
                        <a:t>3</a:t>
                      </a:r>
                      <a:endParaRPr lang="en-IN" b="1" dirty="0"/>
                    </a:p>
                  </a:txBody>
                  <a:tcPr/>
                </a:tc>
                <a:tc>
                  <a:txBody>
                    <a:bodyPr/>
                    <a:lstStyle/>
                    <a:p>
                      <a:pPr algn="ctr"/>
                      <a:r>
                        <a:rPr lang="en-US" dirty="0"/>
                        <a:t>0</a:t>
                      </a:r>
                      <a:endParaRPr lang="en-IN" dirty="0"/>
                    </a:p>
                  </a:txBody>
                  <a:tcPr/>
                </a:tc>
                <a:tc>
                  <a:txBody>
                    <a:bodyPr/>
                    <a:lstStyle/>
                    <a:p>
                      <a:pPr algn="ctr"/>
                      <a:r>
                        <a:rPr lang="en-US" dirty="0"/>
                        <a:t>0</a:t>
                      </a:r>
                      <a:endParaRPr lang="en-IN" dirty="0"/>
                    </a:p>
                  </a:txBody>
                  <a:tcPr/>
                </a:tc>
                <a:tc>
                  <a:txBody>
                    <a:bodyPr/>
                    <a:lstStyle/>
                    <a:p>
                      <a:pPr algn="ctr"/>
                      <a:r>
                        <a:rPr lang="en-US" dirty="0"/>
                        <a:t>0</a:t>
                      </a:r>
                      <a:endParaRPr lang="en-IN" dirty="0"/>
                    </a:p>
                  </a:txBody>
                  <a:tcPr/>
                </a:tc>
                <a:tc>
                  <a:txBody>
                    <a:bodyPr/>
                    <a:lstStyle/>
                    <a:p>
                      <a:pPr algn="ctr"/>
                      <a:r>
                        <a:rPr lang="en-US" dirty="0"/>
                        <a:t>3</a:t>
                      </a:r>
                      <a:endParaRPr lang="en-IN" dirty="0"/>
                    </a:p>
                  </a:txBody>
                  <a:tcPr/>
                </a:tc>
                <a:extLst>
                  <a:ext uri="{0D108BD9-81ED-4DB2-BD59-A6C34878D82A}">
                    <a16:rowId xmlns:a16="http://schemas.microsoft.com/office/drawing/2014/main" val="2226413191"/>
                  </a:ext>
                </a:extLst>
              </a:tr>
              <a:tr h="370840">
                <a:tc>
                  <a:txBody>
                    <a:bodyPr/>
                    <a:lstStyle/>
                    <a:p>
                      <a:pPr algn="ctr"/>
                      <a:r>
                        <a:rPr lang="en-US" b="1" dirty="0"/>
                        <a:t>4</a:t>
                      </a:r>
                      <a:endParaRPr lang="en-IN" b="1" dirty="0"/>
                    </a:p>
                  </a:txBody>
                  <a:tcPr/>
                </a:tc>
                <a:tc>
                  <a:txBody>
                    <a:bodyPr/>
                    <a:lstStyle/>
                    <a:p>
                      <a:pPr algn="ctr"/>
                      <a:r>
                        <a:rPr lang="en-US" dirty="0"/>
                        <a:t>0</a:t>
                      </a:r>
                      <a:endParaRPr lang="en-IN" dirty="0"/>
                    </a:p>
                  </a:txBody>
                  <a:tcPr/>
                </a:tc>
                <a:tc>
                  <a:txBody>
                    <a:bodyPr/>
                    <a:lstStyle/>
                    <a:p>
                      <a:pPr algn="ctr"/>
                      <a:r>
                        <a:rPr lang="en-US" dirty="0"/>
                        <a:t>0</a:t>
                      </a:r>
                      <a:endParaRPr lang="en-IN" dirty="0"/>
                    </a:p>
                  </a:txBody>
                  <a:tcPr/>
                </a:tc>
                <a:tc>
                  <a:txBody>
                    <a:bodyPr/>
                    <a:lstStyle/>
                    <a:p>
                      <a:pPr algn="ctr"/>
                      <a:r>
                        <a:rPr lang="en-US" dirty="0"/>
                        <a:t>0</a:t>
                      </a:r>
                      <a:endParaRPr lang="en-IN" dirty="0"/>
                    </a:p>
                  </a:txBody>
                  <a:tcPr/>
                </a:tc>
                <a:tc>
                  <a:txBody>
                    <a:bodyPr/>
                    <a:lstStyle/>
                    <a:p>
                      <a:pPr algn="ctr"/>
                      <a:r>
                        <a:rPr lang="en-US" dirty="0"/>
                        <a:t>0</a:t>
                      </a:r>
                      <a:endParaRPr lang="en-IN" dirty="0"/>
                    </a:p>
                  </a:txBody>
                  <a:tcPr/>
                </a:tc>
                <a:extLst>
                  <a:ext uri="{0D108BD9-81ED-4DB2-BD59-A6C34878D82A}">
                    <a16:rowId xmlns:a16="http://schemas.microsoft.com/office/drawing/2014/main" val="1764820297"/>
                  </a:ext>
                </a:extLst>
              </a:tr>
            </a:tbl>
          </a:graphicData>
        </a:graphic>
      </p:graphicFrame>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FA1BBAC3-3C69-4183-AFE0-2111D55F0EB7}"/>
                  </a:ext>
                </a:extLst>
              </p:cNvPr>
              <p:cNvSpPr/>
              <p:nvPr/>
            </p:nvSpPr>
            <p:spPr>
              <a:xfrm>
                <a:off x="3480352" y="1752600"/>
                <a:ext cx="5743815" cy="4671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sz="1700" b="0" i="0" smtClean="0">
                          <a:solidFill>
                            <a:srgbClr val="FF0000"/>
                          </a:solidFill>
                          <a:latin typeface="Cambria Math" panose="02040503050406030204" pitchFamily="18" charset="0"/>
                        </a:rPr>
                        <m:t>C</m:t>
                      </m:r>
                      <m:d>
                        <m:dPr>
                          <m:begChr m:val="["/>
                          <m:endChr m:val="]"/>
                          <m:ctrlPr>
                            <a:rPr lang="en-US" sz="1700" b="0" i="1" smtClean="0">
                              <a:solidFill>
                                <a:srgbClr val="FF0000"/>
                              </a:solidFill>
                              <a:latin typeface="Cambria Math" panose="02040503050406030204" pitchFamily="18" charset="0"/>
                            </a:rPr>
                          </m:ctrlPr>
                        </m:dPr>
                        <m:e>
                          <m:r>
                            <a:rPr lang="en-US" sz="1700" b="0" i="1" smtClean="0">
                              <a:solidFill>
                                <a:srgbClr val="FF0000"/>
                              </a:solidFill>
                              <a:latin typeface="Cambria Math" panose="02040503050406030204" pitchFamily="18" charset="0"/>
                            </a:rPr>
                            <m:t>𝑖</m:t>
                          </m:r>
                        </m:e>
                      </m:d>
                      <m:d>
                        <m:dPr>
                          <m:begChr m:val="["/>
                          <m:endChr m:val="]"/>
                          <m:ctrlPr>
                            <a:rPr lang="en-US" sz="1700" b="0" i="1" smtClean="0">
                              <a:solidFill>
                                <a:srgbClr val="FF0000"/>
                              </a:solidFill>
                              <a:latin typeface="Cambria Math" panose="02040503050406030204" pitchFamily="18" charset="0"/>
                            </a:rPr>
                          </m:ctrlPr>
                        </m:dPr>
                        <m:e>
                          <m:r>
                            <a:rPr lang="en-US" sz="1700" b="0" i="1" smtClean="0">
                              <a:solidFill>
                                <a:srgbClr val="FF0000"/>
                              </a:solidFill>
                              <a:latin typeface="Cambria Math" panose="02040503050406030204" pitchFamily="18" charset="0"/>
                            </a:rPr>
                            <m:t>𝑗</m:t>
                          </m:r>
                        </m:e>
                      </m:d>
                      <m:r>
                        <a:rPr lang="en-US" sz="1700" b="0" i="1" smtClean="0">
                          <a:solidFill>
                            <a:srgbClr val="FF0000"/>
                          </a:solidFill>
                          <a:latin typeface="Cambria Math" panose="02040503050406030204" pitchFamily="18" charset="0"/>
                        </a:rPr>
                        <m:t>=</m:t>
                      </m:r>
                      <m:func>
                        <m:funcPr>
                          <m:ctrlPr>
                            <a:rPr lang="en-IN" sz="1700" i="1" smtClean="0">
                              <a:solidFill>
                                <a:srgbClr val="FF0000"/>
                              </a:solidFill>
                              <a:latin typeface="Cambria Math" panose="02040503050406030204" pitchFamily="18" charset="0"/>
                            </a:rPr>
                          </m:ctrlPr>
                        </m:funcPr>
                        <m:fName>
                          <m:limLow>
                            <m:limLowPr>
                              <m:ctrlPr>
                                <a:rPr lang="en-IN" sz="1700" i="1" smtClean="0">
                                  <a:solidFill>
                                    <a:srgbClr val="FF0000"/>
                                  </a:solidFill>
                                  <a:latin typeface="Cambria Math" panose="02040503050406030204" pitchFamily="18" charset="0"/>
                                </a:rPr>
                              </m:ctrlPr>
                            </m:limLowPr>
                            <m:e>
                              <m:r>
                                <m:rPr>
                                  <m:sty m:val="p"/>
                                </m:rPr>
                                <a:rPr lang="en-IN" sz="1700" i="0" smtClean="0">
                                  <a:solidFill>
                                    <a:srgbClr val="FF0000"/>
                                  </a:solidFill>
                                  <a:latin typeface="Cambria Math" panose="02040503050406030204" pitchFamily="18" charset="0"/>
                                </a:rPr>
                                <m:t>min</m:t>
                              </m:r>
                            </m:e>
                            <m:lim>
                              <m:r>
                                <a:rPr lang="en-US" sz="1700" b="0" i="1" smtClean="0">
                                  <a:solidFill>
                                    <a:srgbClr val="FF0000"/>
                                  </a:solidFill>
                                  <a:latin typeface="Cambria Math" panose="02040503050406030204" pitchFamily="18" charset="0"/>
                                </a:rPr>
                                <m:t>𝑘</m:t>
                              </m:r>
                              <m:r>
                                <a:rPr lang="en-IN" sz="1700" i="1" smtClean="0">
                                  <a:solidFill>
                                    <a:srgbClr val="FF0000"/>
                                  </a:solidFill>
                                  <a:latin typeface="Cambria Math" panose="02040503050406030204" pitchFamily="18" charset="0"/>
                                  <a:ea typeface="Cambria Math" panose="02040503050406030204" pitchFamily="18" charset="0"/>
                                </a:rPr>
                                <m:t>∈</m:t>
                              </m:r>
                              <m:r>
                                <a:rPr lang="en-US" sz="1700" b="0" i="1" smtClean="0">
                                  <a:solidFill>
                                    <a:srgbClr val="FF0000"/>
                                  </a:solidFill>
                                  <a:latin typeface="Cambria Math" panose="02040503050406030204" pitchFamily="18" charset="0"/>
                                  <a:ea typeface="Cambria Math" panose="02040503050406030204" pitchFamily="18" charset="0"/>
                                </a:rPr>
                                <m:t>[</m:t>
                              </m:r>
                              <m:r>
                                <a:rPr lang="en-US" sz="1700" b="0" i="1" smtClean="0">
                                  <a:solidFill>
                                    <a:srgbClr val="FF0000"/>
                                  </a:solidFill>
                                  <a:latin typeface="Cambria Math" panose="02040503050406030204" pitchFamily="18" charset="0"/>
                                  <a:ea typeface="Cambria Math" panose="02040503050406030204" pitchFamily="18" charset="0"/>
                                </a:rPr>
                                <m:t>𝑖</m:t>
                              </m:r>
                              <m:r>
                                <a:rPr lang="en-US" sz="1700" b="0" i="1" smtClean="0">
                                  <a:solidFill>
                                    <a:srgbClr val="FF0000"/>
                                  </a:solidFill>
                                  <a:latin typeface="Cambria Math" panose="02040503050406030204" pitchFamily="18" charset="0"/>
                                  <a:ea typeface="Cambria Math" panose="02040503050406030204" pitchFamily="18" charset="0"/>
                                </a:rPr>
                                <m:t>,</m:t>
                              </m:r>
                              <m:r>
                                <a:rPr lang="en-US" sz="1700" b="0" i="1" smtClean="0">
                                  <a:solidFill>
                                    <a:srgbClr val="FF0000"/>
                                  </a:solidFill>
                                  <a:latin typeface="Cambria Math" panose="02040503050406030204" pitchFamily="18" charset="0"/>
                                  <a:ea typeface="Cambria Math" panose="02040503050406030204" pitchFamily="18" charset="0"/>
                                </a:rPr>
                                <m:t>𝑗</m:t>
                              </m:r>
                              <m:r>
                                <a:rPr lang="en-US" sz="1700" b="0" i="1" smtClean="0">
                                  <a:solidFill>
                                    <a:srgbClr val="FF0000"/>
                                  </a:solidFill>
                                  <a:latin typeface="Cambria Math" panose="02040503050406030204" pitchFamily="18" charset="0"/>
                                  <a:ea typeface="Cambria Math" panose="02040503050406030204" pitchFamily="18" charset="0"/>
                                </a:rPr>
                                <m:t>)</m:t>
                              </m:r>
                            </m:lim>
                          </m:limLow>
                        </m:fName>
                        <m:e>
                          <m:r>
                            <m:rPr>
                              <m:nor/>
                            </m:rPr>
                            <a:rPr lang="en-IN" sz="1700" dirty="0">
                              <a:solidFill>
                                <a:srgbClr val="FF0000"/>
                              </a:solidFill>
                            </a:rPr>
                            <m:t>(</m:t>
                          </m:r>
                          <m:r>
                            <m:rPr>
                              <m:nor/>
                            </m:rPr>
                            <a:rPr lang="en-IN" sz="1700" dirty="0">
                              <a:solidFill>
                                <a:srgbClr val="FF0000"/>
                              </a:solidFill>
                            </a:rPr>
                            <m:t>C</m:t>
                          </m:r>
                          <m:r>
                            <m:rPr>
                              <m:nor/>
                            </m:rPr>
                            <a:rPr lang="en-IN" sz="1700" dirty="0">
                              <a:solidFill>
                                <a:srgbClr val="FF0000"/>
                              </a:solidFill>
                            </a:rPr>
                            <m:t>[</m:t>
                          </m:r>
                          <m:r>
                            <m:rPr>
                              <m:nor/>
                            </m:rPr>
                            <a:rPr lang="en-IN" sz="1700" dirty="0">
                              <a:solidFill>
                                <a:srgbClr val="FF0000"/>
                              </a:solidFill>
                            </a:rPr>
                            <m:t>i</m:t>
                          </m:r>
                          <m:r>
                            <m:rPr>
                              <m:nor/>
                            </m:rPr>
                            <a:rPr lang="en-IN" sz="1700" dirty="0">
                              <a:solidFill>
                                <a:srgbClr val="FF0000"/>
                              </a:solidFill>
                            </a:rPr>
                            <m:t>][</m:t>
                          </m:r>
                          <m:r>
                            <m:rPr>
                              <m:nor/>
                            </m:rPr>
                            <a:rPr lang="en-IN" sz="1700" dirty="0">
                              <a:solidFill>
                                <a:srgbClr val="FF0000"/>
                              </a:solidFill>
                            </a:rPr>
                            <m:t>k</m:t>
                          </m:r>
                          <m:r>
                            <m:rPr>
                              <m:nor/>
                            </m:rPr>
                            <a:rPr lang="en-IN" sz="1700" dirty="0">
                              <a:solidFill>
                                <a:srgbClr val="FF0000"/>
                              </a:solidFill>
                            </a:rPr>
                            <m:t>] + </m:t>
                          </m:r>
                          <m:r>
                            <m:rPr>
                              <m:nor/>
                            </m:rPr>
                            <a:rPr lang="en-IN" sz="1700" dirty="0">
                              <a:solidFill>
                                <a:srgbClr val="FF0000"/>
                              </a:solidFill>
                            </a:rPr>
                            <m:t>C</m:t>
                          </m:r>
                          <m:r>
                            <m:rPr>
                              <m:nor/>
                            </m:rPr>
                            <a:rPr lang="en-IN" sz="1700" dirty="0">
                              <a:solidFill>
                                <a:srgbClr val="FF0000"/>
                              </a:solidFill>
                            </a:rPr>
                            <m:t>[</m:t>
                          </m:r>
                          <m:r>
                            <m:rPr>
                              <m:nor/>
                            </m:rPr>
                            <a:rPr lang="en-IN" sz="1700" dirty="0">
                              <a:solidFill>
                                <a:srgbClr val="FF0000"/>
                              </a:solidFill>
                            </a:rPr>
                            <m:t>k</m:t>
                          </m:r>
                          <m:r>
                            <m:rPr>
                              <m:nor/>
                            </m:rPr>
                            <a:rPr lang="en-IN" sz="1700" dirty="0">
                              <a:solidFill>
                                <a:srgbClr val="FF0000"/>
                              </a:solidFill>
                            </a:rPr>
                            <m:t> + 1][</m:t>
                          </m:r>
                          <m:r>
                            <m:rPr>
                              <m:nor/>
                            </m:rPr>
                            <a:rPr lang="en-IN" sz="1700" dirty="0">
                              <a:solidFill>
                                <a:srgbClr val="FF0000"/>
                              </a:solidFill>
                            </a:rPr>
                            <m:t>j</m:t>
                          </m:r>
                          <m:r>
                            <m:rPr>
                              <m:nor/>
                            </m:rPr>
                            <a:rPr lang="en-IN" sz="1700" dirty="0">
                              <a:solidFill>
                                <a:srgbClr val="FF0000"/>
                              </a:solidFill>
                            </a:rPr>
                            <m:t>] + </m:t>
                          </m:r>
                          <m:r>
                            <m:rPr>
                              <m:nor/>
                            </m:rPr>
                            <a:rPr lang="en-US" sz="1700" b="0" i="0" dirty="0" smtClean="0">
                              <a:solidFill>
                                <a:srgbClr val="FF0000"/>
                              </a:solidFill>
                            </a:rPr>
                            <m:t>(</m:t>
                          </m:r>
                          <m:r>
                            <m:rPr>
                              <m:nor/>
                            </m:rPr>
                            <a:rPr lang="en-IN" sz="1700" dirty="0">
                              <a:solidFill>
                                <a:srgbClr val="FF0000"/>
                              </a:solidFill>
                            </a:rPr>
                            <m:t>p</m:t>
                          </m:r>
                          <m:r>
                            <m:rPr>
                              <m:nor/>
                            </m:rPr>
                            <a:rPr lang="en-IN" sz="1700" dirty="0">
                              <a:solidFill>
                                <a:srgbClr val="FF0000"/>
                              </a:solidFill>
                            </a:rPr>
                            <m:t>[</m:t>
                          </m:r>
                          <m:r>
                            <m:rPr>
                              <m:nor/>
                            </m:rPr>
                            <a:rPr lang="en-IN" sz="1700" dirty="0">
                              <a:solidFill>
                                <a:srgbClr val="FF0000"/>
                              </a:solidFill>
                            </a:rPr>
                            <m:t>i</m:t>
                          </m:r>
                          <m:r>
                            <m:rPr>
                              <m:nor/>
                            </m:rPr>
                            <a:rPr lang="en-IN" sz="1700" dirty="0">
                              <a:solidFill>
                                <a:srgbClr val="FF0000"/>
                              </a:solidFill>
                            </a:rPr>
                            <m:t> − 1] ∗ </m:t>
                          </m:r>
                          <m:r>
                            <m:rPr>
                              <m:nor/>
                            </m:rPr>
                            <a:rPr lang="en-IN" sz="1700" dirty="0">
                              <a:solidFill>
                                <a:srgbClr val="FF0000"/>
                              </a:solidFill>
                            </a:rPr>
                            <m:t>p</m:t>
                          </m:r>
                          <m:r>
                            <m:rPr>
                              <m:nor/>
                            </m:rPr>
                            <a:rPr lang="en-IN" sz="1700" dirty="0">
                              <a:solidFill>
                                <a:srgbClr val="FF0000"/>
                              </a:solidFill>
                            </a:rPr>
                            <m:t>[</m:t>
                          </m:r>
                          <m:r>
                            <m:rPr>
                              <m:nor/>
                            </m:rPr>
                            <a:rPr lang="en-IN" sz="1700" dirty="0">
                              <a:solidFill>
                                <a:srgbClr val="FF0000"/>
                              </a:solidFill>
                            </a:rPr>
                            <m:t>k</m:t>
                          </m:r>
                          <m:r>
                            <m:rPr>
                              <m:nor/>
                            </m:rPr>
                            <a:rPr lang="en-IN" sz="1700" dirty="0">
                              <a:solidFill>
                                <a:srgbClr val="FF0000"/>
                              </a:solidFill>
                            </a:rPr>
                            <m:t>] ∗ </m:t>
                          </m:r>
                          <m:r>
                            <m:rPr>
                              <m:nor/>
                            </m:rPr>
                            <a:rPr lang="en-IN" sz="1700" dirty="0">
                              <a:solidFill>
                                <a:srgbClr val="FF0000"/>
                              </a:solidFill>
                            </a:rPr>
                            <m:t>p</m:t>
                          </m:r>
                          <m:r>
                            <m:rPr>
                              <m:nor/>
                            </m:rPr>
                            <a:rPr lang="en-IN" sz="1700" dirty="0">
                              <a:solidFill>
                                <a:srgbClr val="FF0000"/>
                              </a:solidFill>
                            </a:rPr>
                            <m:t>[</m:t>
                          </m:r>
                          <m:r>
                            <m:rPr>
                              <m:nor/>
                            </m:rPr>
                            <a:rPr lang="en-IN" sz="1700" dirty="0">
                              <a:solidFill>
                                <a:srgbClr val="FF0000"/>
                              </a:solidFill>
                            </a:rPr>
                            <m:t>j</m:t>
                          </m:r>
                          <m:r>
                            <m:rPr>
                              <m:nor/>
                            </m:rPr>
                            <a:rPr lang="en-IN" sz="1700" dirty="0">
                              <a:solidFill>
                                <a:srgbClr val="FF0000"/>
                              </a:solidFill>
                            </a:rPr>
                            <m:t>])</m:t>
                          </m:r>
                          <m:r>
                            <m:rPr>
                              <m:nor/>
                            </m:rPr>
                            <a:rPr lang="en-US" sz="1700" b="0" i="0" dirty="0" smtClean="0">
                              <a:solidFill>
                                <a:srgbClr val="FF0000"/>
                              </a:solidFill>
                            </a:rPr>
                            <m:t>)</m:t>
                          </m:r>
                          <m:r>
                            <m:rPr>
                              <m:nor/>
                            </m:rPr>
                            <a:rPr lang="en-IN" sz="1700" dirty="0">
                              <a:solidFill>
                                <a:srgbClr val="FF0000"/>
                              </a:solidFill>
                            </a:rPr>
                            <m:t> </m:t>
                          </m:r>
                        </m:e>
                      </m:func>
                    </m:oMath>
                  </m:oMathPara>
                </a14:m>
                <a:endParaRPr lang="en-IN" sz="1700" dirty="0">
                  <a:solidFill>
                    <a:srgbClr val="FF0000"/>
                  </a:solidFill>
                </a:endParaRPr>
              </a:p>
            </p:txBody>
          </p:sp>
        </mc:Choice>
        <mc:Fallback xmlns="">
          <p:sp>
            <p:nvSpPr>
              <p:cNvPr id="8" name="Rectangle 7">
                <a:extLst>
                  <a:ext uri="{FF2B5EF4-FFF2-40B4-BE49-F238E27FC236}">
                    <a16:creationId xmlns:a16="http://schemas.microsoft.com/office/drawing/2014/main" id="{FA1BBAC3-3C69-4183-AFE0-2111D55F0EB7}"/>
                  </a:ext>
                </a:extLst>
              </p:cNvPr>
              <p:cNvSpPr>
                <a:spLocks noRot="1" noChangeAspect="1" noMove="1" noResize="1" noEditPoints="1" noAdjustHandles="1" noChangeArrowheads="1" noChangeShapeType="1" noTextEdit="1"/>
              </p:cNvSpPr>
              <p:nvPr/>
            </p:nvSpPr>
            <p:spPr>
              <a:xfrm>
                <a:off x="3480352" y="1752600"/>
                <a:ext cx="5743815" cy="467116"/>
              </a:xfrm>
              <a:prstGeom prst="rect">
                <a:avLst/>
              </a:prstGeom>
              <a:blipFill>
                <a:blip r:embed="rId2"/>
                <a:stretch>
                  <a:fillRect b="-5263"/>
                </a:stretch>
              </a:blipFill>
            </p:spPr>
            <p:txBody>
              <a:bodyPr/>
              <a:lstStyle/>
              <a:p>
                <a:r>
                  <a:rPr lang="en-IN">
                    <a:noFill/>
                  </a:rPr>
                  <a:t> </a:t>
                </a:r>
              </a:p>
            </p:txBody>
          </p:sp>
        </mc:Fallback>
      </mc:AlternateContent>
      <p:sp>
        <p:nvSpPr>
          <p:cNvPr id="9" name="Rectangle 8">
            <a:extLst>
              <a:ext uri="{FF2B5EF4-FFF2-40B4-BE49-F238E27FC236}">
                <a16:creationId xmlns:a16="http://schemas.microsoft.com/office/drawing/2014/main" id="{4DC3C181-DCE3-4041-8ADF-FFAF23B2EAFE}"/>
              </a:ext>
            </a:extLst>
          </p:cNvPr>
          <p:cNvSpPr/>
          <p:nvPr/>
        </p:nvSpPr>
        <p:spPr>
          <a:xfrm>
            <a:off x="3336128" y="3733800"/>
            <a:ext cx="5807872" cy="2492990"/>
          </a:xfrm>
          <a:prstGeom prst="rect">
            <a:avLst/>
          </a:prstGeom>
        </p:spPr>
        <p:txBody>
          <a:bodyPr wrap="square">
            <a:spAutoFit/>
          </a:bodyPr>
          <a:lstStyle/>
          <a:p>
            <a:r>
              <a:rPr lang="en-IN" sz="1200" dirty="0"/>
              <a:t>C[1][2]: k = 1 </a:t>
            </a:r>
            <a:r>
              <a:rPr lang="en-IN" sz="1200" dirty="0">
                <a:sym typeface="Wingdings" panose="05000000000000000000" pitchFamily="2" charset="2"/>
              </a:rPr>
              <a:t></a:t>
            </a:r>
            <a:r>
              <a:rPr lang="en-IN" sz="1200" dirty="0"/>
              <a:t> C[1][1] + C[2][2] + (p0*p1*p2) = 0 + 0 + (13*5*89) = 5785</a:t>
            </a:r>
          </a:p>
          <a:p>
            <a:r>
              <a:rPr lang="en-IN" sz="1200" dirty="0"/>
              <a:t>C[2][3]: k = 2 </a:t>
            </a:r>
            <a:r>
              <a:rPr lang="en-IN" sz="1200" dirty="0">
                <a:sym typeface="Wingdings" panose="05000000000000000000" pitchFamily="2" charset="2"/>
              </a:rPr>
              <a:t></a:t>
            </a:r>
            <a:r>
              <a:rPr lang="en-IN" sz="1200" dirty="0"/>
              <a:t> C[2][2] + C[3][3] + (p1*p2*p3) = 0 + 0 + (5*89*3) = 1335</a:t>
            </a:r>
          </a:p>
          <a:p>
            <a:r>
              <a:rPr lang="en-IN" sz="1200" dirty="0"/>
              <a:t>C[3][4]: k = 3 </a:t>
            </a:r>
            <a:r>
              <a:rPr lang="en-IN" sz="1200" dirty="0">
                <a:sym typeface="Wingdings" panose="05000000000000000000" pitchFamily="2" charset="2"/>
              </a:rPr>
              <a:t></a:t>
            </a:r>
            <a:r>
              <a:rPr lang="en-IN" sz="1200" dirty="0"/>
              <a:t> C[3][3] + C[4][4] + (p2*p3*p4) = 0 + 0 + (89*3*34) = 9078</a:t>
            </a:r>
          </a:p>
          <a:p>
            <a:endParaRPr lang="en-IN" sz="1200" dirty="0"/>
          </a:p>
          <a:p>
            <a:r>
              <a:rPr lang="en-IN" sz="1200" dirty="0"/>
              <a:t>C[1][3]: k = 1 </a:t>
            </a:r>
            <a:r>
              <a:rPr lang="en-IN" sz="1200" dirty="0">
                <a:sym typeface="Wingdings" panose="05000000000000000000" pitchFamily="2" charset="2"/>
              </a:rPr>
              <a:t></a:t>
            </a:r>
            <a:r>
              <a:rPr lang="en-IN" sz="1200" dirty="0"/>
              <a:t> C[1][1] + C[2][3] + (p0*p1*p3) = 0 + 1335 + (13*5*3) = 1530</a:t>
            </a:r>
          </a:p>
          <a:p>
            <a:r>
              <a:rPr lang="en-IN" sz="1200" dirty="0"/>
              <a:t>             k = 2 </a:t>
            </a:r>
            <a:r>
              <a:rPr lang="en-IN" sz="1200" dirty="0">
                <a:sym typeface="Wingdings" panose="05000000000000000000" pitchFamily="2" charset="2"/>
              </a:rPr>
              <a:t></a:t>
            </a:r>
            <a:r>
              <a:rPr lang="en-IN" sz="1200" dirty="0"/>
              <a:t> C[1][2] + C[3][3] + (p0*p2*p3) = 5785 + 0 + (13*89*3) = 9256</a:t>
            </a:r>
          </a:p>
          <a:p>
            <a:r>
              <a:rPr lang="en-IN" sz="1200" dirty="0"/>
              <a:t>C[2][4]: k = 2 </a:t>
            </a:r>
            <a:r>
              <a:rPr lang="en-IN" sz="1200" dirty="0">
                <a:sym typeface="Wingdings" panose="05000000000000000000" pitchFamily="2" charset="2"/>
              </a:rPr>
              <a:t></a:t>
            </a:r>
            <a:r>
              <a:rPr lang="en-IN" sz="1200" dirty="0"/>
              <a:t> C[2][2] + C[3][4] + (p0*p1*p4) = 0 + 9078 + (13*5*3) = 24208</a:t>
            </a:r>
          </a:p>
          <a:p>
            <a:r>
              <a:rPr lang="en-IN" sz="1200" dirty="0"/>
              <a:t>             k = 3 </a:t>
            </a:r>
            <a:r>
              <a:rPr lang="en-IN" sz="1200" dirty="0">
                <a:sym typeface="Wingdings" panose="05000000000000000000" pitchFamily="2" charset="2"/>
              </a:rPr>
              <a:t></a:t>
            </a:r>
            <a:r>
              <a:rPr lang="en-IN" sz="1200" dirty="0"/>
              <a:t> C[2][3] + C[4][4] + (p1*p3*p4) = 1335 + 0 + (5*3*34) = 1845</a:t>
            </a:r>
          </a:p>
          <a:p>
            <a:endParaRPr lang="en-US" sz="1200" dirty="0"/>
          </a:p>
          <a:p>
            <a:r>
              <a:rPr lang="en-IN" sz="1200" dirty="0"/>
              <a:t>C[1][4]: k = 1 </a:t>
            </a:r>
            <a:r>
              <a:rPr lang="en-IN" sz="1200" dirty="0">
                <a:sym typeface="Wingdings" panose="05000000000000000000" pitchFamily="2" charset="2"/>
              </a:rPr>
              <a:t></a:t>
            </a:r>
            <a:r>
              <a:rPr lang="en-IN" sz="1200" dirty="0"/>
              <a:t> C[1][1] + C[2][4] + (p0*p1*p4) = 0 + 1845 + (13*5*34) = 4055</a:t>
            </a:r>
          </a:p>
          <a:p>
            <a:r>
              <a:rPr lang="en-IN" sz="1200" dirty="0"/>
              <a:t>             k = 2 </a:t>
            </a:r>
            <a:r>
              <a:rPr lang="en-IN" sz="1200" dirty="0">
                <a:sym typeface="Wingdings" panose="05000000000000000000" pitchFamily="2" charset="2"/>
              </a:rPr>
              <a:t></a:t>
            </a:r>
            <a:r>
              <a:rPr lang="en-IN" sz="1200" dirty="0"/>
              <a:t> C[1][2] + C[3][4] + (p0*p2*p4) = 5785 + 9078 + (13*89*34) = 54201</a:t>
            </a:r>
          </a:p>
          <a:p>
            <a:r>
              <a:rPr lang="en-IN" sz="1200" dirty="0"/>
              <a:t>             k = 3 </a:t>
            </a:r>
            <a:r>
              <a:rPr lang="en-IN" sz="1200" dirty="0">
                <a:sym typeface="Wingdings" panose="05000000000000000000" pitchFamily="2" charset="2"/>
              </a:rPr>
              <a:t></a:t>
            </a:r>
            <a:r>
              <a:rPr lang="en-IN" sz="1200" dirty="0"/>
              <a:t> C[1][3] + C[4][4] + (p0*p3*p4) = 1530 + 0 + (13*3*34) = 2856</a:t>
            </a:r>
          </a:p>
        </p:txBody>
      </p:sp>
      <p:sp>
        <p:nvSpPr>
          <p:cNvPr id="10" name="Rectangle 9">
            <a:extLst>
              <a:ext uri="{FF2B5EF4-FFF2-40B4-BE49-F238E27FC236}">
                <a16:creationId xmlns:a16="http://schemas.microsoft.com/office/drawing/2014/main" id="{70959C62-F00B-453D-8F42-AE93603E9B4F}"/>
              </a:ext>
            </a:extLst>
          </p:cNvPr>
          <p:cNvSpPr/>
          <p:nvPr/>
        </p:nvSpPr>
        <p:spPr>
          <a:xfrm>
            <a:off x="3513482" y="2622773"/>
            <a:ext cx="5630518" cy="523220"/>
          </a:xfrm>
          <a:prstGeom prst="rect">
            <a:avLst/>
          </a:prstGeom>
        </p:spPr>
        <p:txBody>
          <a:bodyPr wrap="square">
            <a:spAutoFit/>
          </a:bodyPr>
          <a:lstStyle/>
          <a:p>
            <a:r>
              <a:rPr lang="en-IN" sz="1400" b="1" dirty="0">
                <a:solidFill>
                  <a:srgbClr val="0070C0"/>
                </a:solidFill>
                <a:latin typeface="Courier New" panose="02070309020205020404" pitchFamily="49" charset="0"/>
                <a:cs typeface="Courier New" panose="02070309020205020404" pitchFamily="49" charset="0"/>
              </a:rPr>
              <a:t>A is 13 x 5, B is 5 x 89, C is 89 x 3, D is 3 x 34</a:t>
            </a:r>
          </a:p>
          <a:p>
            <a:r>
              <a:rPr lang="en-IN" sz="1400" b="1" dirty="0">
                <a:solidFill>
                  <a:srgbClr val="0070C0"/>
                </a:solidFill>
                <a:latin typeface="Courier New" panose="02070309020205020404" pitchFamily="49" charset="0"/>
                <a:cs typeface="Courier New" panose="02070309020205020404" pitchFamily="49" charset="0"/>
              </a:rPr>
              <a:t>p[]={13,5,89,3,34}</a:t>
            </a:r>
          </a:p>
        </p:txBody>
      </p:sp>
    </p:spTree>
    <p:extLst>
      <p:ext uri="{BB962C8B-B14F-4D97-AF65-F5344CB8AC3E}">
        <p14:creationId xmlns:p14="http://schemas.microsoft.com/office/powerpoint/2010/main" val="366876649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Content Placeholder 2">
            <a:extLst>
              <a:ext uri="{FF2B5EF4-FFF2-40B4-BE49-F238E27FC236}">
                <a16:creationId xmlns:a16="http://schemas.microsoft.com/office/drawing/2014/main" id="{BEF8A033-9BEB-425D-8BD4-26A7E2ED7B49}"/>
              </a:ext>
            </a:extLst>
          </p:cNvPr>
          <p:cNvSpPr>
            <a:spLocks noGrp="1"/>
          </p:cNvSpPr>
          <p:nvPr>
            <p:ph idx="1"/>
          </p:nvPr>
        </p:nvSpPr>
        <p:spPr>
          <a:xfrm>
            <a:off x="304800" y="1493838"/>
            <a:ext cx="8229600" cy="4525962"/>
          </a:xfrm>
        </p:spPr>
        <p:txBody>
          <a:bodyPr/>
          <a:lstStyle/>
          <a:p>
            <a:pPr marL="57150" indent="0" algn="just" fontAlgn="base">
              <a:spcAft>
                <a:spcPct val="0"/>
              </a:spcAft>
            </a:pPr>
            <a:r>
              <a:rPr lang="en-US" altLang="en-US" sz="1300" dirty="0">
                <a:latin typeface="Courier New" panose="02070309020205020404" pitchFamily="49" charset="0"/>
                <a:cs typeface="Courier New" panose="02070309020205020404" pitchFamily="49" charset="0"/>
              </a:rPr>
              <a:t>int C[n][n]</a:t>
            </a:r>
          </a:p>
          <a:p>
            <a:pPr marL="57150" indent="0" algn="just" fontAlgn="base">
              <a:spcAft>
                <a:spcPct val="0"/>
              </a:spcAft>
            </a:pPr>
            <a:r>
              <a:rPr lang="en-US" altLang="en-US" sz="1300" dirty="0">
                <a:latin typeface="Courier New" panose="02070309020205020404" pitchFamily="49" charset="0"/>
                <a:cs typeface="Courier New" panose="02070309020205020404" pitchFamily="49" charset="0"/>
              </a:rPr>
              <a:t>int K[n][n]</a:t>
            </a:r>
          </a:p>
          <a:p>
            <a:pPr marL="57150" indent="0" algn="just" fontAlgn="base">
              <a:spcAft>
                <a:spcPct val="0"/>
              </a:spcAft>
            </a:pPr>
            <a:r>
              <a:rPr lang="en-US" altLang="en-US" sz="1300" dirty="0">
                <a:latin typeface="Courier New" panose="02070309020205020404" pitchFamily="49" charset="0"/>
                <a:cs typeface="Courier New" panose="02070309020205020404" pitchFamily="49" charset="0"/>
              </a:rPr>
              <a:t>int </a:t>
            </a:r>
            <a:r>
              <a:rPr lang="en-US" altLang="en-US" sz="1300" dirty="0" err="1">
                <a:latin typeface="Courier New" panose="02070309020205020404" pitchFamily="49" charset="0"/>
                <a:cs typeface="Courier New" panose="02070309020205020404" pitchFamily="49" charset="0"/>
              </a:rPr>
              <a:t>i</a:t>
            </a:r>
            <a:r>
              <a:rPr lang="en-US" altLang="en-US" sz="1300" dirty="0">
                <a:latin typeface="Courier New" panose="02070309020205020404" pitchFamily="49" charset="0"/>
                <a:cs typeface="Courier New" panose="02070309020205020404" pitchFamily="49" charset="0"/>
              </a:rPr>
              <a:t>, j, k, L, q</a:t>
            </a:r>
          </a:p>
          <a:p>
            <a:pPr marL="57150" indent="0" algn="just" fontAlgn="base">
              <a:spcAft>
                <a:spcPct val="0"/>
              </a:spcAft>
            </a:pPr>
            <a:r>
              <a:rPr lang="en-US" altLang="en-US" sz="1300" dirty="0">
                <a:latin typeface="Courier New" panose="02070309020205020404" pitchFamily="49" charset="0"/>
                <a:cs typeface="Courier New" panose="02070309020205020404" pitchFamily="49" charset="0"/>
              </a:rPr>
              <a:t>//Initialize...</a:t>
            </a:r>
          </a:p>
          <a:p>
            <a:pPr marL="57150" indent="0" algn="just" fontAlgn="base">
              <a:spcAft>
                <a:spcPct val="0"/>
              </a:spcAft>
            </a:pPr>
            <a:r>
              <a:rPr lang="en-US" altLang="en-US" sz="1300" b="1" dirty="0">
                <a:latin typeface="Courier New" panose="02070309020205020404" pitchFamily="49" charset="0"/>
                <a:cs typeface="Courier New" panose="02070309020205020404" pitchFamily="49" charset="0"/>
              </a:rPr>
              <a:t>for</a:t>
            </a:r>
            <a:r>
              <a:rPr lang="en-US" altLang="en-US" sz="1300" dirty="0">
                <a:latin typeface="Courier New" panose="02070309020205020404" pitchFamily="49" charset="0"/>
                <a:cs typeface="Courier New" panose="02070309020205020404" pitchFamily="49" charset="0"/>
              </a:rPr>
              <a:t> </a:t>
            </a:r>
            <a:r>
              <a:rPr lang="en-US" altLang="en-US" sz="1300" dirty="0" err="1">
                <a:latin typeface="Courier New" panose="02070309020205020404" pitchFamily="49" charset="0"/>
                <a:cs typeface="Courier New" panose="02070309020205020404" pitchFamily="49" charset="0"/>
              </a:rPr>
              <a:t>i</a:t>
            </a:r>
            <a:r>
              <a:rPr lang="en-US" altLang="en-US" sz="1300" dirty="0">
                <a:latin typeface="Courier New" panose="02070309020205020404" pitchFamily="49" charset="0"/>
                <a:cs typeface="Courier New" panose="02070309020205020404" pitchFamily="49" charset="0"/>
              </a:rPr>
              <a:t> = 0 to n-1 </a:t>
            </a:r>
            <a:r>
              <a:rPr lang="en-US" altLang="en-US" sz="1300" b="1" dirty="0">
                <a:latin typeface="Courier New" panose="02070309020205020404" pitchFamily="49" charset="0"/>
                <a:cs typeface="Courier New" panose="02070309020205020404" pitchFamily="49" charset="0"/>
              </a:rPr>
              <a:t>do</a:t>
            </a:r>
          </a:p>
          <a:p>
            <a:pPr marL="57150" indent="0" algn="just" fontAlgn="base">
              <a:spcAft>
                <a:spcPct val="0"/>
              </a:spcAft>
            </a:pPr>
            <a:r>
              <a:rPr lang="en-US" altLang="en-US" sz="1300" dirty="0">
                <a:latin typeface="Courier New" panose="02070309020205020404" pitchFamily="49" charset="0"/>
                <a:cs typeface="Courier New" panose="02070309020205020404" pitchFamily="49" charset="0"/>
              </a:rPr>
              <a:t>	</a:t>
            </a:r>
            <a:r>
              <a:rPr lang="en-US" altLang="en-US" sz="1300" b="1" dirty="0">
                <a:latin typeface="Courier New" panose="02070309020205020404" pitchFamily="49" charset="0"/>
                <a:cs typeface="Courier New" panose="02070309020205020404" pitchFamily="49" charset="0"/>
              </a:rPr>
              <a:t>for</a:t>
            </a:r>
            <a:r>
              <a:rPr lang="en-US" altLang="en-US" sz="1300" dirty="0">
                <a:latin typeface="Courier New" panose="02070309020205020404" pitchFamily="49" charset="0"/>
                <a:cs typeface="Courier New" panose="02070309020205020404" pitchFamily="49" charset="0"/>
              </a:rPr>
              <a:t> j = 0 to n-1 </a:t>
            </a:r>
            <a:r>
              <a:rPr lang="en-US" altLang="en-US" sz="1300" b="1" dirty="0">
                <a:latin typeface="Courier New" panose="02070309020205020404" pitchFamily="49" charset="0"/>
                <a:cs typeface="Courier New" panose="02070309020205020404" pitchFamily="49" charset="0"/>
              </a:rPr>
              <a:t>do</a:t>
            </a:r>
          </a:p>
          <a:p>
            <a:pPr marL="57150" indent="0" algn="just" fontAlgn="base">
              <a:spcAft>
                <a:spcPct val="0"/>
              </a:spcAft>
            </a:pPr>
            <a:r>
              <a:rPr lang="en-US" altLang="en-US" sz="1300" dirty="0">
                <a:latin typeface="Courier New" panose="02070309020205020404" pitchFamily="49" charset="0"/>
                <a:cs typeface="Courier New" panose="02070309020205020404" pitchFamily="49" charset="0"/>
              </a:rPr>
              <a:t>		C[</a:t>
            </a:r>
            <a:r>
              <a:rPr lang="en-US" altLang="en-US" sz="1300" dirty="0" err="1">
                <a:latin typeface="Courier New" panose="02070309020205020404" pitchFamily="49" charset="0"/>
                <a:cs typeface="Courier New" panose="02070309020205020404" pitchFamily="49" charset="0"/>
              </a:rPr>
              <a:t>i</a:t>
            </a:r>
            <a:r>
              <a:rPr lang="en-US" altLang="en-US" sz="1300" dirty="0">
                <a:latin typeface="Courier New" panose="02070309020205020404" pitchFamily="49" charset="0"/>
                <a:cs typeface="Courier New" panose="02070309020205020404" pitchFamily="49" charset="0"/>
              </a:rPr>
              <a:t>][j] </a:t>
            </a:r>
            <a:r>
              <a:rPr lang="en-US" altLang="en-US" sz="1300" dirty="0">
                <a:latin typeface="Courier New" panose="02070309020205020404" pitchFamily="49" charset="0"/>
                <a:cs typeface="Courier New" panose="02070309020205020404" pitchFamily="49" charset="0"/>
                <a:sym typeface="Wingdings" panose="05000000000000000000" pitchFamily="2" charset="2"/>
              </a:rPr>
              <a:t></a:t>
            </a:r>
            <a:r>
              <a:rPr lang="en-US" altLang="en-US" sz="1300" dirty="0">
                <a:latin typeface="Courier New" panose="02070309020205020404" pitchFamily="49" charset="0"/>
                <a:cs typeface="Courier New" panose="02070309020205020404" pitchFamily="49" charset="0"/>
              </a:rPr>
              <a:t> 0</a:t>
            </a:r>
          </a:p>
          <a:p>
            <a:pPr marL="57150" indent="0" algn="just" fontAlgn="base">
              <a:spcAft>
                <a:spcPct val="0"/>
              </a:spcAft>
            </a:pPr>
            <a:r>
              <a:rPr lang="en-US" altLang="en-US" sz="1300" dirty="0">
                <a:latin typeface="Courier New" panose="02070309020205020404" pitchFamily="49" charset="0"/>
                <a:cs typeface="Courier New" panose="02070309020205020404" pitchFamily="49" charset="0"/>
              </a:rPr>
              <a:t>        		K[</a:t>
            </a:r>
            <a:r>
              <a:rPr lang="en-US" altLang="en-US" sz="1300" dirty="0" err="1">
                <a:latin typeface="Courier New" panose="02070309020205020404" pitchFamily="49" charset="0"/>
                <a:cs typeface="Courier New" panose="02070309020205020404" pitchFamily="49" charset="0"/>
              </a:rPr>
              <a:t>i</a:t>
            </a:r>
            <a:r>
              <a:rPr lang="en-US" altLang="en-US" sz="1300" dirty="0">
                <a:latin typeface="Courier New" panose="02070309020205020404" pitchFamily="49" charset="0"/>
                <a:cs typeface="Courier New" panose="02070309020205020404" pitchFamily="49" charset="0"/>
              </a:rPr>
              <a:t>][j] </a:t>
            </a:r>
            <a:r>
              <a:rPr lang="en-US" altLang="en-US" sz="1300" dirty="0">
                <a:latin typeface="Courier New" panose="02070309020205020404" pitchFamily="49" charset="0"/>
                <a:cs typeface="Courier New" panose="02070309020205020404" pitchFamily="49" charset="0"/>
                <a:sym typeface="Wingdings" panose="05000000000000000000" pitchFamily="2" charset="2"/>
              </a:rPr>
              <a:t></a:t>
            </a:r>
            <a:r>
              <a:rPr lang="en-US" altLang="en-US" sz="1300" dirty="0">
                <a:latin typeface="Courier New" panose="02070309020205020404" pitchFamily="49" charset="0"/>
                <a:cs typeface="Courier New" panose="02070309020205020404" pitchFamily="49" charset="0"/>
              </a:rPr>
              <a:t> 0</a:t>
            </a:r>
          </a:p>
          <a:p>
            <a:pPr marL="57150" indent="0" algn="just" fontAlgn="base">
              <a:spcAft>
                <a:spcPct val="0"/>
              </a:spcAft>
            </a:pPr>
            <a:r>
              <a:rPr lang="en-US" altLang="en-US" sz="1300" dirty="0">
                <a:latin typeface="Courier New" panose="02070309020205020404" pitchFamily="49" charset="0"/>
                <a:cs typeface="Courier New" panose="02070309020205020404" pitchFamily="49" charset="0"/>
              </a:rPr>
              <a:t>// L is chain length.</a:t>
            </a:r>
          </a:p>
          <a:p>
            <a:pPr marL="57150" indent="0" algn="just" fontAlgn="base">
              <a:spcAft>
                <a:spcPct val="0"/>
              </a:spcAft>
            </a:pPr>
            <a:r>
              <a:rPr lang="en-US" altLang="en-US" sz="1300" b="1" dirty="0">
                <a:latin typeface="Courier New" panose="02070309020205020404" pitchFamily="49" charset="0"/>
                <a:cs typeface="Courier New" panose="02070309020205020404" pitchFamily="49" charset="0"/>
              </a:rPr>
              <a:t>for</a:t>
            </a:r>
            <a:r>
              <a:rPr lang="en-US" altLang="en-US" sz="1300" dirty="0">
                <a:latin typeface="Courier New" panose="02070309020205020404" pitchFamily="49" charset="0"/>
                <a:cs typeface="Courier New" panose="02070309020205020404" pitchFamily="49" charset="0"/>
              </a:rPr>
              <a:t> L = 2 to n-1 </a:t>
            </a:r>
            <a:r>
              <a:rPr lang="en-US" altLang="en-US" sz="1300" b="1" dirty="0">
                <a:latin typeface="Courier New" panose="02070309020205020404" pitchFamily="49" charset="0"/>
                <a:cs typeface="Courier New" panose="02070309020205020404" pitchFamily="49" charset="0"/>
              </a:rPr>
              <a:t>do</a:t>
            </a:r>
          </a:p>
          <a:p>
            <a:pPr marL="57150" indent="0" algn="just" fontAlgn="base">
              <a:spcAft>
                <a:spcPct val="0"/>
              </a:spcAft>
            </a:pPr>
            <a:r>
              <a:rPr lang="en-US" altLang="en-US" sz="1300" dirty="0">
                <a:latin typeface="Courier New" panose="02070309020205020404" pitchFamily="49" charset="0"/>
                <a:cs typeface="Courier New" panose="02070309020205020404" pitchFamily="49" charset="0"/>
              </a:rPr>
              <a:t>	</a:t>
            </a:r>
            <a:r>
              <a:rPr lang="en-US" altLang="en-US" sz="1300" b="1" dirty="0">
                <a:latin typeface="Courier New" panose="02070309020205020404" pitchFamily="49" charset="0"/>
                <a:cs typeface="Courier New" panose="02070309020205020404" pitchFamily="49" charset="0"/>
              </a:rPr>
              <a:t>for</a:t>
            </a:r>
            <a:r>
              <a:rPr lang="en-US" altLang="en-US" sz="1300" dirty="0">
                <a:latin typeface="Courier New" panose="02070309020205020404" pitchFamily="49" charset="0"/>
                <a:cs typeface="Courier New" panose="02070309020205020404" pitchFamily="49" charset="0"/>
              </a:rPr>
              <a:t> </a:t>
            </a:r>
            <a:r>
              <a:rPr lang="en-US" altLang="en-US" sz="1300" dirty="0" err="1">
                <a:latin typeface="Courier New" panose="02070309020205020404" pitchFamily="49" charset="0"/>
                <a:cs typeface="Courier New" panose="02070309020205020404" pitchFamily="49" charset="0"/>
              </a:rPr>
              <a:t>i</a:t>
            </a:r>
            <a:r>
              <a:rPr lang="en-US" altLang="en-US" sz="1300" dirty="0">
                <a:latin typeface="Courier New" panose="02070309020205020404" pitchFamily="49" charset="0"/>
                <a:cs typeface="Courier New" panose="02070309020205020404" pitchFamily="49" charset="0"/>
              </a:rPr>
              <a:t> = 1 to n - L </a:t>
            </a:r>
            <a:r>
              <a:rPr lang="en-US" altLang="en-US" sz="1300" b="1" dirty="0">
                <a:latin typeface="Courier New" panose="02070309020205020404" pitchFamily="49" charset="0"/>
                <a:cs typeface="Courier New" panose="02070309020205020404" pitchFamily="49" charset="0"/>
              </a:rPr>
              <a:t>do</a:t>
            </a:r>
          </a:p>
          <a:p>
            <a:pPr marL="57150" indent="0" algn="just" fontAlgn="base">
              <a:spcAft>
                <a:spcPct val="0"/>
              </a:spcAft>
            </a:pPr>
            <a:r>
              <a:rPr lang="en-US" altLang="en-US" sz="1300" dirty="0">
                <a:latin typeface="Courier New" panose="02070309020205020404" pitchFamily="49" charset="0"/>
                <a:cs typeface="Courier New" panose="02070309020205020404" pitchFamily="49" charset="0"/>
              </a:rPr>
              <a:t>                j </a:t>
            </a:r>
            <a:r>
              <a:rPr lang="en-US" altLang="en-US" sz="1300" dirty="0">
                <a:latin typeface="Courier New" panose="02070309020205020404" pitchFamily="49" charset="0"/>
                <a:cs typeface="Courier New" panose="02070309020205020404" pitchFamily="49" charset="0"/>
                <a:sym typeface="Wingdings" panose="05000000000000000000" pitchFamily="2" charset="2"/>
              </a:rPr>
              <a:t></a:t>
            </a:r>
            <a:r>
              <a:rPr lang="en-US" altLang="en-US" sz="1300" dirty="0">
                <a:latin typeface="Courier New" panose="02070309020205020404" pitchFamily="49" charset="0"/>
                <a:cs typeface="Courier New" panose="02070309020205020404" pitchFamily="49" charset="0"/>
              </a:rPr>
              <a:t> </a:t>
            </a:r>
            <a:r>
              <a:rPr lang="en-US" altLang="en-US" sz="1300" dirty="0" err="1">
                <a:latin typeface="Courier New" panose="02070309020205020404" pitchFamily="49" charset="0"/>
                <a:cs typeface="Courier New" panose="02070309020205020404" pitchFamily="49" charset="0"/>
              </a:rPr>
              <a:t>i</a:t>
            </a:r>
            <a:r>
              <a:rPr lang="en-US" altLang="en-US" sz="1300" dirty="0">
                <a:latin typeface="Courier New" panose="02070309020205020404" pitchFamily="49" charset="0"/>
                <a:cs typeface="Courier New" panose="02070309020205020404" pitchFamily="49" charset="0"/>
              </a:rPr>
              <a:t> + L - 1</a:t>
            </a:r>
          </a:p>
          <a:p>
            <a:pPr marL="57150" indent="0" algn="just" fontAlgn="base">
              <a:spcAft>
                <a:spcPct val="0"/>
              </a:spcAft>
            </a:pPr>
            <a:r>
              <a:rPr lang="en-US" altLang="en-US" sz="1300" dirty="0">
                <a:latin typeface="Courier New" panose="02070309020205020404" pitchFamily="49" charset="0"/>
                <a:cs typeface="Courier New" panose="02070309020205020404" pitchFamily="49" charset="0"/>
              </a:rPr>
              <a:t>                </a:t>
            </a:r>
            <a:r>
              <a:rPr lang="en-US" altLang="en-US" sz="1300" b="1" dirty="0">
                <a:latin typeface="Courier New" panose="02070309020205020404" pitchFamily="49" charset="0"/>
                <a:cs typeface="Courier New" panose="02070309020205020404" pitchFamily="49" charset="0"/>
              </a:rPr>
              <a:t>if</a:t>
            </a:r>
            <a:r>
              <a:rPr lang="en-US" altLang="en-US" sz="1300" dirty="0">
                <a:latin typeface="Courier New" panose="02070309020205020404" pitchFamily="49" charset="0"/>
                <a:cs typeface="Courier New" panose="02070309020205020404" pitchFamily="49" charset="0"/>
              </a:rPr>
              <a:t> (j == n) </a:t>
            </a:r>
            <a:r>
              <a:rPr lang="en-US" altLang="en-US" sz="1300" b="1" dirty="0">
                <a:latin typeface="Courier New" panose="02070309020205020404" pitchFamily="49" charset="0"/>
                <a:cs typeface="Courier New" panose="02070309020205020404" pitchFamily="49" charset="0"/>
              </a:rPr>
              <a:t>then</a:t>
            </a:r>
          </a:p>
          <a:p>
            <a:pPr marL="57150" indent="0" algn="just" fontAlgn="base">
              <a:spcAft>
                <a:spcPct val="0"/>
              </a:spcAft>
            </a:pPr>
            <a:r>
              <a:rPr lang="en-US" altLang="en-US" sz="1300" dirty="0">
                <a:latin typeface="Courier New" panose="02070309020205020404" pitchFamily="49" charset="0"/>
                <a:cs typeface="Courier New" panose="02070309020205020404" pitchFamily="49" charset="0"/>
              </a:rPr>
              <a:t>                    continue</a:t>
            </a:r>
          </a:p>
          <a:p>
            <a:pPr marL="57150" indent="0" algn="just" fontAlgn="base">
              <a:spcAft>
                <a:spcPct val="0"/>
              </a:spcAft>
            </a:pPr>
            <a:r>
              <a:rPr lang="en-US" altLang="en-US" sz="1300" dirty="0">
                <a:latin typeface="Courier New" panose="02070309020205020404" pitchFamily="49" charset="0"/>
                <a:cs typeface="Courier New" panose="02070309020205020404" pitchFamily="49" charset="0"/>
              </a:rPr>
              <a:t>	       C[</a:t>
            </a:r>
            <a:r>
              <a:rPr lang="en-US" altLang="en-US" sz="1300" dirty="0" err="1">
                <a:latin typeface="Courier New" panose="02070309020205020404" pitchFamily="49" charset="0"/>
                <a:cs typeface="Courier New" panose="02070309020205020404" pitchFamily="49" charset="0"/>
              </a:rPr>
              <a:t>i</a:t>
            </a:r>
            <a:r>
              <a:rPr lang="en-US" altLang="en-US" sz="1300" dirty="0">
                <a:latin typeface="Courier New" panose="02070309020205020404" pitchFamily="49" charset="0"/>
                <a:cs typeface="Courier New" panose="02070309020205020404" pitchFamily="49" charset="0"/>
              </a:rPr>
              <a:t>][j] </a:t>
            </a:r>
            <a:r>
              <a:rPr lang="en-US" altLang="en-US" sz="1300" dirty="0">
                <a:latin typeface="Courier New" panose="02070309020205020404" pitchFamily="49" charset="0"/>
                <a:cs typeface="Courier New" panose="02070309020205020404" pitchFamily="49" charset="0"/>
                <a:sym typeface="Wingdings" panose="05000000000000000000" pitchFamily="2" charset="2"/>
              </a:rPr>
              <a:t></a:t>
            </a:r>
            <a:r>
              <a:rPr lang="en-US" altLang="en-US" sz="1300" dirty="0">
                <a:latin typeface="Courier New" panose="02070309020205020404" pitchFamily="49" charset="0"/>
                <a:cs typeface="Courier New" panose="02070309020205020404" pitchFamily="49" charset="0"/>
              </a:rPr>
              <a:t> </a:t>
            </a:r>
            <a:r>
              <a:rPr lang="en-US" altLang="en-US" sz="1300" dirty="0" err="1">
                <a:latin typeface="Courier New" panose="02070309020205020404" pitchFamily="49" charset="0"/>
                <a:cs typeface="Courier New" panose="02070309020205020404" pitchFamily="49" charset="0"/>
              </a:rPr>
              <a:t>Integer.MAX_VALUE</a:t>
            </a:r>
            <a:endParaRPr lang="en-US" altLang="en-US" sz="1300" dirty="0">
              <a:latin typeface="Courier New" panose="02070309020205020404" pitchFamily="49" charset="0"/>
              <a:cs typeface="Courier New" panose="02070309020205020404" pitchFamily="49" charset="0"/>
            </a:endParaRPr>
          </a:p>
          <a:p>
            <a:pPr marL="57150" indent="0" algn="just" fontAlgn="base">
              <a:spcAft>
                <a:spcPct val="0"/>
              </a:spcAft>
            </a:pPr>
            <a:r>
              <a:rPr lang="en-US" altLang="en-US" sz="1300" dirty="0">
                <a:latin typeface="Courier New" panose="02070309020205020404" pitchFamily="49" charset="0"/>
                <a:cs typeface="Courier New" panose="02070309020205020404" pitchFamily="49" charset="0"/>
              </a:rPr>
              <a:t>                </a:t>
            </a:r>
            <a:r>
              <a:rPr lang="en-US" altLang="en-US" sz="1300" b="1" dirty="0">
                <a:latin typeface="Courier New" panose="02070309020205020404" pitchFamily="49" charset="0"/>
                <a:cs typeface="Courier New" panose="02070309020205020404" pitchFamily="49" charset="0"/>
              </a:rPr>
              <a:t>for</a:t>
            </a:r>
            <a:r>
              <a:rPr lang="en-US" altLang="en-US" sz="1300" dirty="0">
                <a:latin typeface="Courier New" panose="02070309020205020404" pitchFamily="49" charset="0"/>
                <a:cs typeface="Courier New" panose="02070309020205020404" pitchFamily="49" charset="0"/>
              </a:rPr>
              <a:t> k = </a:t>
            </a:r>
            <a:r>
              <a:rPr lang="en-US" altLang="en-US" sz="1300" dirty="0" err="1">
                <a:latin typeface="Courier New" panose="02070309020205020404" pitchFamily="49" charset="0"/>
                <a:cs typeface="Courier New" panose="02070309020205020404" pitchFamily="49" charset="0"/>
              </a:rPr>
              <a:t>i</a:t>
            </a:r>
            <a:r>
              <a:rPr lang="en-US" altLang="en-US" sz="1300" dirty="0">
                <a:latin typeface="Courier New" panose="02070309020205020404" pitchFamily="49" charset="0"/>
                <a:cs typeface="Courier New" panose="02070309020205020404" pitchFamily="49" charset="0"/>
              </a:rPr>
              <a:t> to j - 1 </a:t>
            </a:r>
            <a:r>
              <a:rPr lang="en-US" altLang="en-US" sz="1300" b="1" dirty="0">
                <a:latin typeface="Courier New" panose="02070309020205020404" pitchFamily="49" charset="0"/>
                <a:cs typeface="Courier New" panose="02070309020205020404" pitchFamily="49" charset="0"/>
              </a:rPr>
              <a:t>do</a:t>
            </a:r>
          </a:p>
          <a:p>
            <a:pPr marL="57150" indent="0" algn="just" fontAlgn="base">
              <a:spcAft>
                <a:spcPct val="0"/>
              </a:spcAft>
            </a:pPr>
            <a:r>
              <a:rPr lang="en-US" altLang="en-US" sz="1300" dirty="0">
                <a:latin typeface="Courier New" panose="02070309020205020404" pitchFamily="49" charset="0"/>
                <a:cs typeface="Courier New" panose="02070309020205020404" pitchFamily="49" charset="0"/>
              </a:rPr>
              <a:t>                    </a:t>
            </a:r>
            <a:r>
              <a:rPr lang="en-US" altLang="en-US" sz="1300" dirty="0">
                <a:solidFill>
                  <a:srgbClr val="0070C0"/>
                </a:solidFill>
                <a:latin typeface="Courier New" panose="02070309020205020404" pitchFamily="49" charset="0"/>
                <a:cs typeface="Courier New" panose="02070309020205020404" pitchFamily="49" charset="0"/>
              </a:rPr>
              <a:t>q </a:t>
            </a:r>
            <a:r>
              <a:rPr lang="en-US" altLang="en-US" sz="1300" dirty="0">
                <a:solidFill>
                  <a:srgbClr val="0070C0"/>
                </a:solidFill>
                <a:latin typeface="Courier New" panose="02070309020205020404" pitchFamily="49" charset="0"/>
                <a:cs typeface="Courier New" panose="02070309020205020404" pitchFamily="49" charset="0"/>
                <a:sym typeface="Wingdings" panose="05000000000000000000" pitchFamily="2" charset="2"/>
              </a:rPr>
              <a:t></a:t>
            </a:r>
            <a:r>
              <a:rPr lang="en-US" altLang="en-US" sz="1300" dirty="0">
                <a:solidFill>
                  <a:srgbClr val="0070C0"/>
                </a:solidFill>
                <a:latin typeface="Courier New" panose="02070309020205020404" pitchFamily="49" charset="0"/>
                <a:cs typeface="Courier New" panose="02070309020205020404" pitchFamily="49" charset="0"/>
              </a:rPr>
              <a:t> C[</a:t>
            </a:r>
            <a:r>
              <a:rPr lang="en-US" altLang="en-US" sz="1300" dirty="0" err="1">
                <a:solidFill>
                  <a:srgbClr val="0070C0"/>
                </a:solidFill>
                <a:latin typeface="Courier New" panose="02070309020205020404" pitchFamily="49" charset="0"/>
                <a:cs typeface="Courier New" panose="02070309020205020404" pitchFamily="49" charset="0"/>
              </a:rPr>
              <a:t>i</a:t>
            </a:r>
            <a:r>
              <a:rPr lang="en-US" altLang="en-US" sz="1300" dirty="0">
                <a:solidFill>
                  <a:srgbClr val="0070C0"/>
                </a:solidFill>
                <a:latin typeface="Courier New" panose="02070309020205020404" pitchFamily="49" charset="0"/>
                <a:cs typeface="Courier New" panose="02070309020205020404" pitchFamily="49" charset="0"/>
              </a:rPr>
              <a:t>][k] + C[k + 1][j] + (p[</a:t>
            </a:r>
            <a:r>
              <a:rPr lang="en-US" altLang="en-US" sz="1300" dirty="0" err="1">
                <a:solidFill>
                  <a:srgbClr val="0070C0"/>
                </a:solidFill>
                <a:latin typeface="Courier New" panose="02070309020205020404" pitchFamily="49" charset="0"/>
                <a:cs typeface="Courier New" panose="02070309020205020404" pitchFamily="49" charset="0"/>
              </a:rPr>
              <a:t>i</a:t>
            </a:r>
            <a:r>
              <a:rPr lang="en-US" altLang="en-US" sz="1300" dirty="0">
                <a:solidFill>
                  <a:srgbClr val="0070C0"/>
                </a:solidFill>
                <a:latin typeface="Courier New" panose="02070309020205020404" pitchFamily="49" charset="0"/>
                <a:cs typeface="Courier New" panose="02070309020205020404" pitchFamily="49" charset="0"/>
              </a:rPr>
              <a:t> - 1] * p[k] * p[j])</a:t>
            </a:r>
          </a:p>
          <a:p>
            <a:pPr marL="57150" indent="0" algn="just" fontAlgn="base">
              <a:spcAft>
                <a:spcPct val="0"/>
              </a:spcAft>
            </a:pPr>
            <a:r>
              <a:rPr lang="en-US" altLang="en-US" sz="1300" dirty="0">
                <a:latin typeface="Courier New" panose="02070309020205020404" pitchFamily="49" charset="0"/>
                <a:cs typeface="Courier New" panose="02070309020205020404" pitchFamily="49" charset="0"/>
              </a:rPr>
              <a:t>                    </a:t>
            </a:r>
            <a:r>
              <a:rPr lang="en-US" altLang="en-US" sz="1300" b="1" dirty="0">
                <a:latin typeface="Courier New" panose="02070309020205020404" pitchFamily="49" charset="0"/>
                <a:cs typeface="Courier New" panose="02070309020205020404" pitchFamily="49" charset="0"/>
              </a:rPr>
              <a:t>if</a:t>
            </a:r>
            <a:r>
              <a:rPr lang="en-US" altLang="en-US" sz="1300" dirty="0">
                <a:latin typeface="Courier New" panose="02070309020205020404" pitchFamily="49" charset="0"/>
                <a:cs typeface="Courier New" panose="02070309020205020404" pitchFamily="49" charset="0"/>
              </a:rPr>
              <a:t> q &lt; C[</a:t>
            </a:r>
            <a:r>
              <a:rPr lang="en-US" altLang="en-US" sz="1300" dirty="0" err="1">
                <a:latin typeface="Courier New" panose="02070309020205020404" pitchFamily="49" charset="0"/>
                <a:cs typeface="Courier New" panose="02070309020205020404" pitchFamily="49" charset="0"/>
              </a:rPr>
              <a:t>i</a:t>
            </a:r>
            <a:r>
              <a:rPr lang="en-US" altLang="en-US" sz="1300" dirty="0">
                <a:latin typeface="Courier New" panose="02070309020205020404" pitchFamily="49" charset="0"/>
                <a:cs typeface="Courier New" panose="02070309020205020404" pitchFamily="49" charset="0"/>
              </a:rPr>
              <a:t>][j] </a:t>
            </a:r>
            <a:r>
              <a:rPr lang="en-US" altLang="en-US" sz="1300" b="1" dirty="0">
                <a:latin typeface="Courier New" panose="02070309020205020404" pitchFamily="49" charset="0"/>
                <a:cs typeface="Courier New" panose="02070309020205020404" pitchFamily="49" charset="0"/>
              </a:rPr>
              <a:t>then</a:t>
            </a:r>
          </a:p>
          <a:p>
            <a:pPr marL="57150" indent="0" algn="just" fontAlgn="base">
              <a:spcAft>
                <a:spcPct val="0"/>
              </a:spcAft>
            </a:pPr>
            <a:r>
              <a:rPr lang="en-US" altLang="en-US" sz="1300" dirty="0">
                <a:latin typeface="Courier New" panose="02070309020205020404" pitchFamily="49" charset="0"/>
                <a:cs typeface="Courier New" panose="02070309020205020404" pitchFamily="49" charset="0"/>
              </a:rPr>
              <a:t>                        C[</a:t>
            </a:r>
            <a:r>
              <a:rPr lang="en-US" altLang="en-US" sz="1300" dirty="0" err="1">
                <a:latin typeface="Courier New" panose="02070309020205020404" pitchFamily="49" charset="0"/>
                <a:cs typeface="Courier New" panose="02070309020205020404" pitchFamily="49" charset="0"/>
              </a:rPr>
              <a:t>i</a:t>
            </a:r>
            <a:r>
              <a:rPr lang="en-US" altLang="en-US" sz="1300" dirty="0">
                <a:latin typeface="Courier New" panose="02070309020205020404" pitchFamily="49" charset="0"/>
                <a:cs typeface="Courier New" panose="02070309020205020404" pitchFamily="49" charset="0"/>
              </a:rPr>
              <a:t>][j] </a:t>
            </a:r>
            <a:r>
              <a:rPr lang="en-US" altLang="en-US" sz="1300" dirty="0">
                <a:latin typeface="Courier New" panose="02070309020205020404" pitchFamily="49" charset="0"/>
                <a:cs typeface="Courier New" panose="02070309020205020404" pitchFamily="49" charset="0"/>
                <a:sym typeface="Wingdings" panose="05000000000000000000" pitchFamily="2" charset="2"/>
              </a:rPr>
              <a:t></a:t>
            </a:r>
            <a:r>
              <a:rPr lang="en-US" altLang="en-US" sz="1300" dirty="0">
                <a:latin typeface="Courier New" panose="02070309020205020404" pitchFamily="49" charset="0"/>
                <a:cs typeface="Courier New" panose="02070309020205020404" pitchFamily="49" charset="0"/>
              </a:rPr>
              <a:t> q</a:t>
            </a:r>
          </a:p>
          <a:p>
            <a:pPr marL="57150" indent="0" algn="just" fontAlgn="base">
              <a:spcAft>
                <a:spcPct val="0"/>
              </a:spcAft>
            </a:pPr>
            <a:r>
              <a:rPr lang="en-US" altLang="en-US" sz="1300" dirty="0">
                <a:latin typeface="Courier New" panose="02070309020205020404" pitchFamily="49" charset="0"/>
                <a:cs typeface="Courier New" panose="02070309020205020404" pitchFamily="49" charset="0"/>
              </a:rPr>
              <a:t>                        K[</a:t>
            </a:r>
            <a:r>
              <a:rPr lang="en-US" altLang="en-US" sz="1300" dirty="0" err="1">
                <a:latin typeface="Courier New" panose="02070309020205020404" pitchFamily="49" charset="0"/>
                <a:cs typeface="Courier New" panose="02070309020205020404" pitchFamily="49" charset="0"/>
              </a:rPr>
              <a:t>i</a:t>
            </a:r>
            <a:r>
              <a:rPr lang="en-US" altLang="en-US" sz="1300" dirty="0">
                <a:latin typeface="Courier New" panose="02070309020205020404" pitchFamily="49" charset="0"/>
                <a:cs typeface="Courier New" panose="02070309020205020404" pitchFamily="49" charset="0"/>
              </a:rPr>
              <a:t>][j] </a:t>
            </a:r>
            <a:r>
              <a:rPr lang="en-US" altLang="en-US" sz="1300" dirty="0">
                <a:latin typeface="Courier New" panose="02070309020205020404" pitchFamily="49" charset="0"/>
                <a:cs typeface="Courier New" panose="02070309020205020404" pitchFamily="49" charset="0"/>
                <a:sym typeface="Wingdings" panose="05000000000000000000" pitchFamily="2" charset="2"/>
              </a:rPr>
              <a:t></a:t>
            </a:r>
            <a:r>
              <a:rPr lang="en-US" altLang="en-US" sz="1300" dirty="0">
                <a:latin typeface="Courier New" panose="02070309020205020404" pitchFamily="49" charset="0"/>
                <a:cs typeface="Courier New" panose="02070309020205020404" pitchFamily="49" charset="0"/>
              </a:rPr>
              <a:t> k</a:t>
            </a:r>
          </a:p>
          <a:p>
            <a:pPr marL="57150" indent="0" algn="just" fontAlgn="base">
              <a:spcAft>
                <a:spcPct val="0"/>
              </a:spcAft>
            </a:pPr>
            <a:r>
              <a:rPr lang="en-US" altLang="en-US" sz="1300" b="1" dirty="0">
                <a:latin typeface="Courier New" panose="02070309020205020404" pitchFamily="49" charset="0"/>
                <a:cs typeface="Courier New" panose="02070309020205020404" pitchFamily="49" charset="0"/>
              </a:rPr>
              <a:t>Return</a:t>
            </a:r>
            <a:r>
              <a:rPr lang="en-US" altLang="en-US" sz="1300" dirty="0">
                <a:latin typeface="Courier New" panose="02070309020205020404" pitchFamily="49" charset="0"/>
                <a:cs typeface="Courier New" panose="02070309020205020404" pitchFamily="49" charset="0"/>
              </a:rPr>
              <a:t> C[1][n-1]</a:t>
            </a:r>
            <a:endParaRPr lang="en-US" altLang="en-US" sz="1300" dirty="0">
              <a:latin typeface="Courier New" panose="02070309020205020404" pitchFamily="49" charset="0"/>
              <a:cs typeface="Courier New" panose="02070309020205020404" pitchFamily="49" charset="0"/>
              <a:sym typeface="Wingdings" panose="05000000000000000000" pitchFamily="2" charset="2"/>
            </a:endParaRPr>
          </a:p>
        </p:txBody>
      </p:sp>
      <p:sp>
        <p:nvSpPr>
          <p:cNvPr id="4" name="Content Placeholder 3">
            <a:extLst>
              <a:ext uri="{FF2B5EF4-FFF2-40B4-BE49-F238E27FC236}">
                <a16:creationId xmlns:a16="http://schemas.microsoft.com/office/drawing/2014/main" id="{34B17C67-4D7A-4EF2-AC38-E8D5F700E17C}"/>
              </a:ext>
            </a:extLst>
          </p:cNvPr>
          <p:cNvSpPr>
            <a:spLocks noGrp="1"/>
          </p:cNvSpPr>
          <p:nvPr>
            <p:ph sz="quarter" idx="10"/>
          </p:nvPr>
        </p:nvSpPr>
        <p:spPr/>
        <p:txBody>
          <a:bodyPr rtlCol="0"/>
          <a:lstStyle/>
          <a:p>
            <a:pPr eaLnBrk="1" fontAlgn="auto" hangingPunct="1">
              <a:spcAft>
                <a:spcPts val="0"/>
              </a:spcAft>
              <a:defRPr/>
            </a:pPr>
            <a:r>
              <a:rPr lang="en-US" dirty="0">
                <a:latin typeface="Times New Roman" panose="02020603050405020304" pitchFamily="18" charset="0"/>
                <a:cs typeface="Times New Roman" panose="02020603050405020304" pitchFamily="18" charset="0"/>
              </a:rPr>
              <a:t>Matrix Multiplication Problem </a:t>
            </a:r>
          </a:p>
          <a:p>
            <a:pPr eaLnBrk="1" fontAlgn="auto" hangingPunct="1">
              <a:spcAft>
                <a:spcPts val="0"/>
              </a:spcAft>
              <a:defRPr/>
            </a:pPr>
            <a:r>
              <a:rPr lang="en-US" sz="2400" dirty="0">
                <a:latin typeface="Times New Roman" panose="02020603050405020304" pitchFamily="18" charset="0"/>
                <a:cs typeface="Times New Roman" panose="02020603050405020304" pitchFamily="18" charset="0"/>
              </a:rPr>
              <a:t>(Dynamic Programming)</a:t>
            </a:r>
            <a:endParaRPr lang="en-US" dirty="0"/>
          </a:p>
        </p:txBody>
      </p:sp>
    </p:spTree>
    <p:extLst>
      <p:ext uri="{BB962C8B-B14F-4D97-AF65-F5344CB8AC3E}">
        <p14:creationId xmlns:p14="http://schemas.microsoft.com/office/powerpoint/2010/main" val="253106612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34B17C67-4D7A-4EF2-AC38-E8D5F700E17C}"/>
              </a:ext>
            </a:extLst>
          </p:cNvPr>
          <p:cNvSpPr>
            <a:spLocks noGrp="1"/>
          </p:cNvSpPr>
          <p:nvPr>
            <p:ph sz="quarter" idx="10"/>
          </p:nvPr>
        </p:nvSpPr>
        <p:spPr/>
        <p:txBody>
          <a:bodyPr rtlCol="0"/>
          <a:lstStyle/>
          <a:p>
            <a:pPr eaLnBrk="1" fontAlgn="auto" hangingPunct="1">
              <a:spcAft>
                <a:spcPts val="0"/>
              </a:spcAft>
              <a:defRPr/>
            </a:pPr>
            <a:r>
              <a:rPr lang="en-US" dirty="0">
                <a:latin typeface="Times New Roman" panose="02020603050405020304" pitchFamily="18" charset="0"/>
                <a:cs typeface="Times New Roman" panose="02020603050405020304" pitchFamily="18" charset="0"/>
              </a:rPr>
              <a:t>Bellman Ford Algorithm </a:t>
            </a:r>
            <a:r>
              <a:rPr lang="en-US" sz="2800" dirty="0">
                <a:latin typeface="Times New Roman" panose="02020603050405020304" pitchFamily="18" charset="0"/>
                <a:cs typeface="Times New Roman" panose="02020603050405020304" pitchFamily="18" charset="0"/>
              </a:rPr>
              <a:t>(Dynamic Algorithms)</a:t>
            </a:r>
            <a:endParaRPr lang="en-US" dirty="0"/>
          </a:p>
        </p:txBody>
      </p:sp>
      <p:sp>
        <p:nvSpPr>
          <p:cNvPr id="3" name="Rectangle 2">
            <a:extLst>
              <a:ext uri="{FF2B5EF4-FFF2-40B4-BE49-F238E27FC236}">
                <a16:creationId xmlns:a16="http://schemas.microsoft.com/office/drawing/2014/main" id="{E69ABB7C-DBE2-43D1-A23D-35B88C468E2B}"/>
              </a:ext>
            </a:extLst>
          </p:cNvPr>
          <p:cNvSpPr/>
          <p:nvPr/>
        </p:nvSpPr>
        <p:spPr>
          <a:xfrm>
            <a:off x="228600" y="1510605"/>
            <a:ext cx="8458200" cy="4806957"/>
          </a:xfrm>
          <a:prstGeom prst="rect">
            <a:avLst/>
          </a:prstGeom>
        </p:spPr>
        <p:txBody>
          <a:bodyPr wrap="square">
            <a:spAutoFit/>
          </a:bodyPr>
          <a:lstStyle/>
          <a:p>
            <a:pPr marL="285750" indent="-285750" algn="just">
              <a:lnSpc>
                <a:spcPct val="150000"/>
              </a:lnSpc>
              <a:buFont typeface="Arial" panose="020B0604020202020204" pitchFamily="34" charset="0"/>
              <a:buChar char="•"/>
            </a:pPr>
            <a:r>
              <a:rPr lang="en-US" sz="2300" dirty="0">
                <a:latin typeface="Times New Roman" panose="02020603050405020304" pitchFamily="18" charset="0"/>
                <a:cs typeface="Times New Roman" panose="02020603050405020304" pitchFamily="18" charset="0"/>
              </a:rPr>
              <a:t>Bellman-Ford is a single source shortest path algorithm that determines the shortest path between a given source vertex and every other vertex in a graph.</a:t>
            </a:r>
          </a:p>
          <a:p>
            <a:pPr marL="285750" indent="-285750" algn="just">
              <a:lnSpc>
                <a:spcPct val="150000"/>
              </a:lnSpc>
              <a:buFont typeface="Arial" panose="020B0604020202020204" pitchFamily="34" charset="0"/>
              <a:buChar char="•"/>
            </a:pPr>
            <a:r>
              <a:rPr lang="en-US" sz="2300" dirty="0">
                <a:latin typeface="Times New Roman" panose="02020603050405020304" pitchFamily="18" charset="0"/>
                <a:cs typeface="Times New Roman" panose="02020603050405020304" pitchFamily="18" charset="0"/>
              </a:rPr>
              <a:t>A Bellman-Ford algorithm is also guaranteed to find the shortest path in a graph, similar to Dijkstra’s algorithm. </a:t>
            </a:r>
          </a:p>
          <a:p>
            <a:pPr marL="285750" indent="-285750" algn="just">
              <a:lnSpc>
                <a:spcPct val="150000"/>
              </a:lnSpc>
              <a:buFont typeface="Arial" panose="020B0604020202020204" pitchFamily="34" charset="0"/>
              <a:buChar char="•"/>
            </a:pPr>
            <a:r>
              <a:rPr lang="en-US" sz="2300" dirty="0">
                <a:latin typeface="Times New Roman" panose="02020603050405020304" pitchFamily="18" charset="0"/>
                <a:cs typeface="Times New Roman" panose="02020603050405020304" pitchFamily="18" charset="0"/>
              </a:rPr>
              <a:t>Bellman-Ford is capable of handling graphs with negative edge weights.</a:t>
            </a:r>
          </a:p>
          <a:p>
            <a:pPr marL="285750" indent="-285750" algn="just">
              <a:lnSpc>
                <a:spcPct val="150000"/>
              </a:lnSpc>
              <a:buFont typeface="Arial" panose="020B0604020202020204" pitchFamily="34" charset="0"/>
              <a:buChar char="•"/>
            </a:pPr>
            <a:r>
              <a:rPr lang="en-US" sz="2300" dirty="0">
                <a:latin typeface="Times New Roman" panose="02020603050405020304" pitchFamily="18" charset="0"/>
                <a:cs typeface="Times New Roman" panose="02020603050405020304" pitchFamily="18" charset="0"/>
              </a:rPr>
              <a:t>The shortest path cannot be found if there exists a negative cycle in the graph.</a:t>
            </a:r>
            <a:endParaRPr lang="en-IN" sz="23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493862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Content Placeholder 2">
            <a:extLst>
              <a:ext uri="{FF2B5EF4-FFF2-40B4-BE49-F238E27FC236}">
                <a16:creationId xmlns:a16="http://schemas.microsoft.com/office/drawing/2014/main" id="{BEF8A033-9BEB-425D-8BD4-26A7E2ED7B49}"/>
              </a:ext>
            </a:extLst>
          </p:cNvPr>
          <p:cNvSpPr>
            <a:spLocks noGrp="1"/>
          </p:cNvSpPr>
          <p:nvPr>
            <p:ph idx="1"/>
          </p:nvPr>
        </p:nvSpPr>
        <p:spPr>
          <a:xfrm>
            <a:off x="304800" y="1493838"/>
            <a:ext cx="8229600" cy="4525962"/>
          </a:xfrm>
        </p:spPr>
        <p:txBody>
          <a:bodyPr/>
          <a:lstStyle/>
          <a:p>
            <a:pPr marL="514350" indent="-457200" algn="just" fontAlgn="base">
              <a:spcAft>
                <a:spcPct val="0"/>
              </a:spcAft>
              <a:buFont typeface="Arial" pitchFamily="34" charset="0"/>
              <a:buChar char="•"/>
            </a:pPr>
            <a:r>
              <a:rPr lang="en-US" altLang="en-US" sz="2700" dirty="0">
                <a:latin typeface="Times New Roman" panose="02020603050405020304" pitchFamily="18" charset="0"/>
                <a:cs typeface="Times New Roman" panose="02020603050405020304" pitchFamily="18" charset="0"/>
              </a:rPr>
              <a:t>A </a:t>
            </a:r>
            <a:r>
              <a:rPr lang="en-US" altLang="en-US" sz="2700" i="1" dirty="0">
                <a:latin typeface="Times New Roman" panose="02020603050405020304" pitchFamily="18" charset="0"/>
                <a:cs typeface="Times New Roman" panose="02020603050405020304" pitchFamily="18" charset="0"/>
              </a:rPr>
              <a:t>digraph G</a:t>
            </a:r>
            <a:r>
              <a:rPr lang="en-US" altLang="en-US" sz="2700" dirty="0">
                <a:latin typeface="Times New Roman" panose="02020603050405020304" pitchFamily="18" charset="0"/>
                <a:cs typeface="Times New Roman" panose="02020603050405020304" pitchFamily="18" charset="0"/>
              </a:rPr>
              <a:t> graph that is made up of a set of vertices connected by directed edges.</a:t>
            </a:r>
          </a:p>
          <a:p>
            <a:pPr marL="914400" lvl="1" indent="-457200" algn="just" fontAlgn="base">
              <a:spcAft>
                <a:spcPct val="0"/>
              </a:spcAft>
              <a:buFont typeface="Arial" pitchFamily="34" charset="0"/>
              <a:buChar char="•"/>
            </a:pPr>
            <a:r>
              <a:rPr lang="en-US" altLang="en-US" sz="2700" i="1" dirty="0">
                <a:latin typeface="Times New Roman" panose="02020603050405020304" pitchFamily="18" charset="0"/>
                <a:cs typeface="Times New Roman" panose="02020603050405020304" pitchFamily="18" charset="0"/>
              </a:rPr>
              <a:t>Set V</a:t>
            </a:r>
            <a:r>
              <a:rPr lang="en-US" altLang="en-US" sz="2700" dirty="0">
                <a:latin typeface="Times New Roman" panose="02020603050405020304" pitchFamily="18" charset="0"/>
                <a:cs typeface="Times New Roman" panose="02020603050405020304" pitchFamily="18" charset="0"/>
              </a:rPr>
              <a:t>, set of all vertices </a:t>
            </a:r>
          </a:p>
          <a:p>
            <a:pPr marL="914400" lvl="1" indent="-457200" algn="just" fontAlgn="base">
              <a:spcAft>
                <a:spcPct val="0"/>
              </a:spcAft>
              <a:buFont typeface="Arial" pitchFamily="34" charset="0"/>
              <a:buChar char="•"/>
            </a:pPr>
            <a:r>
              <a:rPr lang="en-US" altLang="en-US" sz="2700" i="1" dirty="0">
                <a:latin typeface="Times New Roman" panose="02020603050405020304" pitchFamily="18" charset="0"/>
                <a:cs typeface="Times New Roman" panose="02020603050405020304" pitchFamily="18" charset="0"/>
              </a:rPr>
              <a:t>Set E</a:t>
            </a:r>
            <a:r>
              <a:rPr lang="en-US" altLang="en-US" sz="2700" dirty="0">
                <a:latin typeface="Times New Roman" panose="02020603050405020304" pitchFamily="18" charset="0"/>
                <a:cs typeface="Times New Roman" panose="02020603050405020304" pitchFamily="18" charset="0"/>
              </a:rPr>
              <a:t>, ordered pairs of all edges</a:t>
            </a:r>
          </a:p>
        </p:txBody>
      </p:sp>
      <p:sp>
        <p:nvSpPr>
          <p:cNvPr id="4" name="Content Placeholder 3">
            <a:extLst>
              <a:ext uri="{FF2B5EF4-FFF2-40B4-BE49-F238E27FC236}">
                <a16:creationId xmlns:a16="http://schemas.microsoft.com/office/drawing/2014/main" id="{34B17C67-4D7A-4EF2-AC38-E8D5F700E17C}"/>
              </a:ext>
            </a:extLst>
          </p:cNvPr>
          <p:cNvSpPr>
            <a:spLocks noGrp="1"/>
          </p:cNvSpPr>
          <p:nvPr>
            <p:ph sz="quarter" idx="10"/>
          </p:nvPr>
        </p:nvSpPr>
        <p:spPr/>
        <p:txBody>
          <a:bodyPr rtlCol="0"/>
          <a:lstStyle/>
          <a:p>
            <a:pPr eaLnBrk="1" fontAlgn="auto" hangingPunct="1">
              <a:spcAft>
                <a:spcPts val="0"/>
              </a:spcAft>
              <a:defRPr/>
            </a:pPr>
            <a:r>
              <a:rPr lang="en-US" dirty="0">
                <a:latin typeface="Times New Roman" panose="02020603050405020304" pitchFamily="18" charset="0"/>
                <a:cs typeface="Times New Roman" panose="02020603050405020304" pitchFamily="18" charset="0"/>
              </a:rPr>
              <a:t>Directed graph/Digraph</a:t>
            </a:r>
            <a:endParaRPr lang="en-US" dirty="0"/>
          </a:p>
        </p:txBody>
      </p:sp>
      <p:pic>
        <p:nvPicPr>
          <p:cNvPr id="3" name="Picture 2">
            <a:extLst>
              <a:ext uri="{FF2B5EF4-FFF2-40B4-BE49-F238E27FC236}">
                <a16:creationId xmlns:a16="http://schemas.microsoft.com/office/drawing/2014/main" id="{7F078616-7761-4E22-B40E-AEF633B359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0" y="3637122"/>
            <a:ext cx="2667003" cy="1766889"/>
          </a:xfrm>
          <a:prstGeom prst="rect">
            <a:avLst/>
          </a:prstGeom>
        </p:spPr>
      </p:pic>
      <p:sp>
        <p:nvSpPr>
          <p:cNvPr id="5" name="TextBox 4">
            <a:extLst>
              <a:ext uri="{FF2B5EF4-FFF2-40B4-BE49-F238E27FC236}">
                <a16:creationId xmlns:a16="http://schemas.microsoft.com/office/drawing/2014/main" id="{FDCEFEA1-F67C-4162-B7FB-731690BA0EA7}"/>
              </a:ext>
            </a:extLst>
          </p:cNvPr>
          <p:cNvSpPr txBox="1"/>
          <p:nvPr/>
        </p:nvSpPr>
        <p:spPr>
          <a:xfrm>
            <a:off x="3733800" y="3756819"/>
            <a:ext cx="5105400" cy="830997"/>
          </a:xfrm>
          <a:prstGeom prst="rect">
            <a:avLst/>
          </a:prstGeom>
          <a:noFill/>
        </p:spPr>
        <p:txBody>
          <a:bodyPr wrap="square" rtlCol="0">
            <a:spAutoFit/>
          </a:bodyPr>
          <a:lstStyle/>
          <a:p>
            <a:r>
              <a:rPr lang="en-IN" sz="2400" i="1" dirty="0">
                <a:latin typeface="Times New Roman" panose="02020603050405020304" pitchFamily="18" charset="0"/>
                <a:ea typeface="Tahoma" panose="020B0604030504040204" pitchFamily="34" charset="0"/>
                <a:cs typeface="Times New Roman" panose="02020603050405020304" pitchFamily="18" charset="0"/>
              </a:rPr>
              <a:t>V </a:t>
            </a:r>
            <a:r>
              <a:rPr lang="en-IN" sz="2400" dirty="0">
                <a:latin typeface="Times New Roman" panose="02020603050405020304" pitchFamily="18" charset="0"/>
                <a:ea typeface="Tahoma" panose="020B0604030504040204" pitchFamily="34" charset="0"/>
                <a:cs typeface="Times New Roman" panose="02020603050405020304" pitchFamily="18" charset="0"/>
              </a:rPr>
              <a:t>= {1, 2, 3, 4}</a:t>
            </a:r>
          </a:p>
          <a:p>
            <a:r>
              <a:rPr lang="en-IN" sz="2400" i="1" dirty="0">
                <a:latin typeface="Times New Roman" panose="02020603050405020304" pitchFamily="18" charset="0"/>
                <a:ea typeface="Tahoma" panose="020B0604030504040204" pitchFamily="34" charset="0"/>
                <a:cs typeface="Times New Roman" panose="02020603050405020304" pitchFamily="18" charset="0"/>
              </a:rPr>
              <a:t>E = </a:t>
            </a:r>
            <a:r>
              <a:rPr lang="en-IN" sz="2400" dirty="0">
                <a:latin typeface="Times New Roman" panose="02020603050405020304" pitchFamily="18" charset="0"/>
                <a:ea typeface="Tahoma" panose="020B0604030504040204" pitchFamily="34" charset="0"/>
                <a:cs typeface="Times New Roman" panose="02020603050405020304" pitchFamily="18" charset="0"/>
              </a:rPr>
              <a:t>{(1,2), (1,3), (3,2), (3,4), (4,3)}</a:t>
            </a:r>
          </a:p>
        </p:txBody>
      </p:sp>
    </p:spTree>
    <p:extLst>
      <p:ext uri="{BB962C8B-B14F-4D97-AF65-F5344CB8AC3E}">
        <p14:creationId xmlns:p14="http://schemas.microsoft.com/office/powerpoint/2010/main" val="398121857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34B17C67-4D7A-4EF2-AC38-E8D5F700E17C}"/>
              </a:ext>
            </a:extLst>
          </p:cNvPr>
          <p:cNvSpPr>
            <a:spLocks noGrp="1"/>
          </p:cNvSpPr>
          <p:nvPr>
            <p:ph sz="quarter" idx="10"/>
          </p:nvPr>
        </p:nvSpPr>
        <p:spPr/>
        <p:txBody>
          <a:bodyPr rtlCol="0"/>
          <a:lstStyle/>
          <a:p>
            <a:pPr eaLnBrk="1" fontAlgn="auto" hangingPunct="1">
              <a:spcAft>
                <a:spcPts val="0"/>
              </a:spcAft>
              <a:defRPr/>
            </a:pPr>
            <a:r>
              <a:rPr lang="en-US" dirty="0">
                <a:latin typeface="Times New Roman" panose="02020603050405020304" pitchFamily="18" charset="0"/>
                <a:cs typeface="Times New Roman" panose="02020603050405020304" pitchFamily="18" charset="0"/>
              </a:rPr>
              <a:t>Bellman Ford Algorithm </a:t>
            </a:r>
            <a:r>
              <a:rPr lang="en-US" sz="2800" dirty="0">
                <a:latin typeface="Times New Roman" panose="02020603050405020304" pitchFamily="18" charset="0"/>
                <a:cs typeface="Times New Roman" panose="02020603050405020304" pitchFamily="18" charset="0"/>
              </a:rPr>
              <a:t>(Dynamic Algorithms)</a:t>
            </a:r>
            <a:endParaRPr lang="en-US" dirty="0"/>
          </a:p>
        </p:txBody>
      </p:sp>
      <p:sp>
        <p:nvSpPr>
          <p:cNvPr id="47" name="Rectangle 46">
            <a:extLst>
              <a:ext uri="{FF2B5EF4-FFF2-40B4-BE49-F238E27FC236}">
                <a16:creationId xmlns:a16="http://schemas.microsoft.com/office/drawing/2014/main" id="{C993E7BC-2AF6-4FAC-B06B-51F556A9BE4B}"/>
              </a:ext>
            </a:extLst>
          </p:cNvPr>
          <p:cNvSpPr/>
          <p:nvPr/>
        </p:nvSpPr>
        <p:spPr>
          <a:xfrm>
            <a:off x="1950254" y="4855126"/>
            <a:ext cx="389850" cy="369332"/>
          </a:xfrm>
          <a:prstGeom prst="rect">
            <a:avLst/>
          </a:prstGeom>
        </p:spPr>
        <p:txBody>
          <a:bodyPr wrap="none">
            <a:spAutoFit/>
          </a:bodyPr>
          <a:lstStyle/>
          <a:p>
            <a:r>
              <a:rPr lang="en-IN" dirty="0">
                <a:solidFill>
                  <a:srgbClr val="FF0000"/>
                </a:solidFill>
              </a:rPr>
              <a:t>-1</a:t>
            </a:r>
          </a:p>
        </p:txBody>
      </p:sp>
      <p:grpSp>
        <p:nvGrpSpPr>
          <p:cNvPr id="51" name="Group 50">
            <a:extLst>
              <a:ext uri="{FF2B5EF4-FFF2-40B4-BE49-F238E27FC236}">
                <a16:creationId xmlns:a16="http://schemas.microsoft.com/office/drawing/2014/main" id="{A62A7105-326F-4F62-8A17-D9516A7BCCDB}"/>
              </a:ext>
            </a:extLst>
          </p:cNvPr>
          <p:cNvGrpSpPr>
            <a:grpSpLocks noChangeAspect="1"/>
          </p:cNvGrpSpPr>
          <p:nvPr/>
        </p:nvGrpSpPr>
        <p:grpSpPr>
          <a:xfrm>
            <a:off x="-11853" y="1339334"/>
            <a:ext cx="4191465" cy="3657600"/>
            <a:chOff x="609600" y="1339334"/>
            <a:chExt cx="4580106" cy="3996740"/>
          </a:xfrm>
        </p:grpSpPr>
        <p:sp>
          <p:nvSpPr>
            <p:cNvPr id="2" name="Rectangle 1">
              <a:extLst>
                <a:ext uri="{FF2B5EF4-FFF2-40B4-BE49-F238E27FC236}">
                  <a16:creationId xmlns:a16="http://schemas.microsoft.com/office/drawing/2014/main" id="{2F6C6050-DF04-475C-A212-0AD1325403E1}"/>
                </a:ext>
              </a:extLst>
            </p:cNvPr>
            <p:cNvSpPr/>
            <p:nvPr/>
          </p:nvSpPr>
          <p:spPr>
            <a:xfrm>
              <a:off x="609600" y="3244334"/>
              <a:ext cx="312906" cy="369332"/>
            </a:xfrm>
            <a:prstGeom prst="rect">
              <a:avLst/>
            </a:prstGeom>
          </p:spPr>
          <p:txBody>
            <a:bodyPr wrap="none">
              <a:spAutoFit/>
            </a:bodyPr>
            <a:lstStyle/>
            <a:p>
              <a:r>
                <a:rPr lang="en-IN" dirty="0"/>
                <a:t>1</a:t>
              </a:r>
            </a:p>
          </p:txBody>
        </p:sp>
        <p:sp>
          <p:nvSpPr>
            <p:cNvPr id="3" name="Rectangle 2">
              <a:extLst>
                <a:ext uri="{FF2B5EF4-FFF2-40B4-BE49-F238E27FC236}">
                  <a16:creationId xmlns:a16="http://schemas.microsoft.com/office/drawing/2014/main" id="{312454B0-873B-4229-84EF-9A62E552EF2E}"/>
                </a:ext>
              </a:extLst>
            </p:cNvPr>
            <p:cNvSpPr/>
            <p:nvPr/>
          </p:nvSpPr>
          <p:spPr>
            <a:xfrm>
              <a:off x="1676400" y="1524000"/>
              <a:ext cx="312906" cy="369332"/>
            </a:xfrm>
            <a:prstGeom prst="rect">
              <a:avLst/>
            </a:prstGeom>
          </p:spPr>
          <p:txBody>
            <a:bodyPr wrap="none">
              <a:spAutoFit/>
            </a:bodyPr>
            <a:lstStyle/>
            <a:p>
              <a:r>
                <a:rPr lang="en-IN" dirty="0"/>
                <a:t>2</a:t>
              </a:r>
            </a:p>
          </p:txBody>
        </p:sp>
        <p:sp>
          <p:nvSpPr>
            <p:cNvPr id="5" name="Rectangle 4">
              <a:extLst>
                <a:ext uri="{FF2B5EF4-FFF2-40B4-BE49-F238E27FC236}">
                  <a16:creationId xmlns:a16="http://schemas.microsoft.com/office/drawing/2014/main" id="{B69CE212-4C19-47F0-A4C3-3A3F71AD6312}"/>
                </a:ext>
              </a:extLst>
            </p:cNvPr>
            <p:cNvSpPr/>
            <p:nvPr/>
          </p:nvSpPr>
          <p:spPr>
            <a:xfrm>
              <a:off x="1676400" y="3230380"/>
              <a:ext cx="312906" cy="369332"/>
            </a:xfrm>
            <a:prstGeom prst="rect">
              <a:avLst/>
            </a:prstGeom>
          </p:spPr>
          <p:txBody>
            <a:bodyPr wrap="none">
              <a:spAutoFit/>
            </a:bodyPr>
            <a:lstStyle/>
            <a:p>
              <a:r>
                <a:rPr lang="en-IN" dirty="0"/>
                <a:t>3</a:t>
              </a:r>
            </a:p>
          </p:txBody>
        </p:sp>
        <p:sp>
          <p:nvSpPr>
            <p:cNvPr id="6" name="Rectangle 5">
              <a:extLst>
                <a:ext uri="{FF2B5EF4-FFF2-40B4-BE49-F238E27FC236}">
                  <a16:creationId xmlns:a16="http://schemas.microsoft.com/office/drawing/2014/main" id="{CEDF78DA-E49C-4122-A487-47708FA15060}"/>
                </a:ext>
              </a:extLst>
            </p:cNvPr>
            <p:cNvSpPr/>
            <p:nvPr/>
          </p:nvSpPr>
          <p:spPr>
            <a:xfrm>
              <a:off x="1661410" y="4966742"/>
              <a:ext cx="312906" cy="369332"/>
            </a:xfrm>
            <a:prstGeom prst="rect">
              <a:avLst/>
            </a:prstGeom>
          </p:spPr>
          <p:txBody>
            <a:bodyPr wrap="none">
              <a:spAutoFit/>
            </a:bodyPr>
            <a:lstStyle/>
            <a:p>
              <a:r>
                <a:rPr lang="en-IN" dirty="0"/>
                <a:t>4</a:t>
              </a:r>
            </a:p>
          </p:txBody>
        </p:sp>
        <p:sp>
          <p:nvSpPr>
            <p:cNvPr id="7" name="Rectangle 6">
              <a:extLst>
                <a:ext uri="{FF2B5EF4-FFF2-40B4-BE49-F238E27FC236}">
                  <a16:creationId xmlns:a16="http://schemas.microsoft.com/office/drawing/2014/main" id="{32E1412A-4470-4273-9A26-835F83CA63B2}"/>
                </a:ext>
              </a:extLst>
            </p:cNvPr>
            <p:cNvSpPr/>
            <p:nvPr/>
          </p:nvSpPr>
          <p:spPr>
            <a:xfrm>
              <a:off x="3962400" y="1524000"/>
              <a:ext cx="312906" cy="369332"/>
            </a:xfrm>
            <a:prstGeom prst="rect">
              <a:avLst/>
            </a:prstGeom>
          </p:spPr>
          <p:txBody>
            <a:bodyPr wrap="none">
              <a:spAutoFit/>
            </a:bodyPr>
            <a:lstStyle/>
            <a:p>
              <a:r>
                <a:rPr lang="en-IN" dirty="0"/>
                <a:t>5</a:t>
              </a:r>
            </a:p>
          </p:txBody>
        </p:sp>
        <p:sp>
          <p:nvSpPr>
            <p:cNvPr id="8" name="Rectangle 7">
              <a:extLst>
                <a:ext uri="{FF2B5EF4-FFF2-40B4-BE49-F238E27FC236}">
                  <a16:creationId xmlns:a16="http://schemas.microsoft.com/office/drawing/2014/main" id="{6257CF01-9E5D-4798-8DE3-F97540C90167}"/>
                </a:ext>
              </a:extLst>
            </p:cNvPr>
            <p:cNvSpPr/>
            <p:nvPr/>
          </p:nvSpPr>
          <p:spPr>
            <a:xfrm>
              <a:off x="3958958" y="4964668"/>
              <a:ext cx="312906" cy="369332"/>
            </a:xfrm>
            <a:prstGeom prst="rect">
              <a:avLst/>
            </a:prstGeom>
          </p:spPr>
          <p:txBody>
            <a:bodyPr wrap="none">
              <a:spAutoFit/>
            </a:bodyPr>
            <a:lstStyle/>
            <a:p>
              <a:r>
                <a:rPr lang="en-IN" dirty="0"/>
                <a:t>6</a:t>
              </a:r>
            </a:p>
          </p:txBody>
        </p:sp>
        <p:sp>
          <p:nvSpPr>
            <p:cNvPr id="9" name="Rectangle 8">
              <a:extLst>
                <a:ext uri="{FF2B5EF4-FFF2-40B4-BE49-F238E27FC236}">
                  <a16:creationId xmlns:a16="http://schemas.microsoft.com/office/drawing/2014/main" id="{39BC8534-7E04-4547-8BCA-0498BE4F3CC9}"/>
                </a:ext>
              </a:extLst>
            </p:cNvPr>
            <p:cNvSpPr/>
            <p:nvPr/>
          </p:nvSpPr>
          <p:spPr>
            <a:xfrm>
              <a:off x="4876800" y="3216426"/>
              <a:ext cx="312906" cy="369332"/>
            </a:xfrm>
            <a:prstGeom prst="rect">
              <a:avLst/>
            </a:prstGeom>
          </p:spPr>
          <p:txBody>
            <a:bodyPr wrap="none">
              <a:spAutoFit/>
            </a:bodyPr>
            <a:lstStyle/>
            <a:p>
              <a:r>
                <a:rPr lang="en-IN" dirty="0"/>
                <a:t>7</a:t>
              </a:r>
            </a:p>
          </p:txBody>
        </p:sp>
        <p:cxnSp>
          <p:nvCxnSpPr>
            <p:cNvPr id="11" name="Straight Arrow Connector 10">
              <a:extLst>
                <a:ext uri="{FF2B5EF4-FFF2-40B4-BE49-F238E27FC236}">
                  <a16:creationId xmlns:a16="http://schemas.microsoft.com/office/drawing/2014/main" id="{E5C369B7-A3DF-49CF-80A3-4EA98A5553FE}"/>
                </a:ext>
              </a:extLst>
            </p:cNvPr>
            <p:cNvCxnSpPr>
              <a:stCxn id="2" idx="0"/>
              <a:endCxn id="3" idx="1"/>
            </p:cNvCxnSpPr>
            <p:nvPr/>
          </p:nvCxnSpPr>
          <p:spPr>
            <a:xfrm flipV="1">
              <a:off x="766053" y="1708666"/>
              <a:ext cx="910347" cy="153566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246B8039-1878-48AE-B392-7FEAF639E5DA}"/>
                </a:ext>
              </a:extLst>
            </p:cNvPr>
            <p:cNvCxnSpPr>
              <a:cxnSpLocks/>
              <a:stCxn id="2" idx="3"/>
              <a:endCxn id="5" idx="1"/>
            </p:cNvCxnSpPr>
            <p:nvPr/>
          </p:nvCxnSpPr>
          <p:spPr>
            <a:xfrm flipV="1">
              <a:off x="922506" y="3415046"/>
              <a:ext cx="753894" cy="1395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702C5FAA-13B5-4F17-82B5-192B87973C88}"/>
                </a:ext>
              </a:extLst>
            </p:cNvPr>
            <p:cNvCxnSpPr>
              <a:cxnSpLocks/>
              <a:stCxn id="2" idx="2"/>
              <a:endCxn id="6" idx="1"/>
            </p:cNvCxnSpPr>
            <p:nvPr/>
          </p:nvCxnSpPr>
          <p:spPr>
            <a:xfrm>
              <a:off x="766053" y="3613666"/>
              <a:ext cx="895357" cy="153774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F861E817-5906-4A4F-AB6E-BA23F768FB03}"/>
                </a:ext>
              </a:extLst>
            </p:cNvPr>
            <p:cNvCxnSpPr>
              <a:cxnSpLocks/>
              <a:stCxn id="5" idx="0"/>
            </p:cNvCxnSpPr>
            <p:nvPr/>
          </p:nvCxnSpPr>
          <p:spPr>
            <a:xfrm flipH="1" flipV="1">
              <a:off x="1828801" y="1861066"/>
              <a:ext cx="4052" cy="136931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652EAAAB-C4A4-4E5D-A83C-9D5FFE962A3F}"/>
                </a:ext>
              </a:extLst>
            </p:cNvPr>
            <p:cNvCxnSpPr>
              <a:cxnSpLocks/>
              <a:stCxn id="6" idx="0"/>
              <a:endCxn id="5" idx="2"/>
            </p:cNvCxnSpPr>
            <p:nvPr/>
          </p:nvCxnSpPr>
          <p:spPr>
            <a:xfrm flipV="1">
              <a:off x="1817863" y="3599712"/>
              <a:ext cx="14990" cy="136703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7229BD04-177D-4750-9CB0-DF834434E652}"/>
                </a:ext>
              </a:extLst>
            </p:cNvPr>
            <p:cNvCxnSpPr>
              <a:cxnSpLocks/>
              <a:endCxn id="7" idx="2"/>
            </p:cNvCxnSpPr>
            <p:nvPr/>
          </p:nvCxnSpPr>
          <p:spPr>
            <a:xfrm flipV="1">
              <a:off x="1985253" y="1893332"/>
              <a:ext cx="2133600" cy="148944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4005CA8C-98E8-4DD1-B27C-3121219590B1}"/>
                </a:ext>
              </a:extLst>
            </p:cNvPr>
            <p:cNvCxnSpPr>
              <a:cxnSpLocks/>
              <a:stCxn id="3" idx="3"/>
              <a:endCxn id="7" idx="1"/>
            </p:cNvCxnSpPr>
            <p:nvPr/>
          </p:nvCxnSpPr>
          <p:spPr>
            <a:xfrm>
              <a:off x="1989306" y="1708666"/>
              <a:ext cx="1973094"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3085B345-36EF-4ABC-AE0C-9330B5532BFC}"/>
                </a:ext>
              </a:extLst>
            </p:cNvPr>
            <p:cNvCxnSpPr>
              <a:cxnSpLocks/>
              <a:stCxn id="8" idx="3"/>
              <a:endCxn id="9" idx="2"/>
            </p:cNvCxnSpPr>
            <p:nvPr/>
          </p:nvCxnSpPr>
          <p:spPr>
            <a:xfrm flipV="1">
              <a:off x="4271864" y="3585758"/>
              <a:ext cx="761389" cy="156357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412FD8BF-BD73-41F1-BBC8-57272EEF58A5}"/>
                </a:ext>
              </a:extLst>
            </p:cNvPr>
            <p:cNvCxnSpPr>
              <a:cxnSpLocks/>
              <a:stCxn id="7" idx="3"/>
              <a:endCxn id="9" idx="0"/>
            </p:cNvCxnSpPr>
            <p:nvPr/>
          </p:nvCxnSpPr>
          <p:spPr>
            <a:xfrm>
              <a:off x="4275306" y="1708666"/>
              <a:ext cx="757947" cy="150776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FCF4923B-B0E4-4A7A-AA41-C02BE4E9A6C7}"/>
                </a:ext>
              </a:extLst>
            </p:cNvPr>
            <p:cNvCxnSpPr>
              <a:cxnSpLocks/>
              <a:stCxn id="6" idx="3"/>
              <a:endCxn id="8" idx="1"/>
            </p:cNvCxnSpPr>
            <p:nvPr/>
          </p:nvCxnSpPr>
          <p:spPr>
            <a:xfrm flipV="1">
              <a:off x="1974316" y="5149334"/>
              <a:ext cx="1984642" cy="207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D1A7EBA2-4F94-4A5F-B1B3-FB4FE3A784B4}"/>
                </a:ext>
              </a:extLst>
            </p:cNvPr>
            <p:cNvSpPr/>
            <p:nvPr/>
          </p:nvSpPr>
          <p:spPr>
            <a:xfrm>
              <a:off x="772937" y="2176391"/>
              <a:ext cx="312906" cy="369332"/>
            </a:xfrm>
            <a:prstGeom prst="rect">
              <a:avLst/>
            </a:prstGeom>
          </p:spPr>
          <p:txBody>
            <a:bodyPr wrap="none">
              <a:spAutoFit/>
            </a:bodyPr>
            <a:lstStyle/>
            <a:p>
              <a:r>
                <a:rPr lang="en-IN" dirty="0">
                  <a:solidFill>
                    <a:srgbClr val="FF0000"/>
                  </a:solidFill>
                </a:rPr>
                <a:t>6</a:t>
              </a:r>
            </a:p>
          </p:txBody>
        </p:sp>
        <p:sp>
          <p:nvSpPr>
            <p:cNvPr id="42" name="Rectangle 41">
              <a:extLst>
                <a:ext uri="{FF2B5EF4-FFF2-40B4-BE49-F238E27FC236}">
                  <a16:creationId xmlns:a16="http://schemas.microsoft.com/office/drawing/2014/main" id="{A6F8C16E-3D4C-43EF-A81D-333CF4E06A5F}"/>
                </a:ext>
              </a:extLst>
            </p:cNvPr>
            <p:cNvSpPr/>
            <p:nvPr/>
          </p:nvSpPr>
          <p:spPr>
            <a:xfrm>
              <a:off x="1135505" y="2936517"/>
              <a:ext cx="312906" cy="369332"/>
            </a:xfrm>
            <a:prstGeom prst="rect">
              <a:avLst/>
            </a:prstGeom>
          </p:spPr>
          <p:txBody>
            <a:bodyPr wrap="none">
              <a:spAutoFit/>
            </a:bodyPr>
            <a:lstStyle/>
            <a:p>
              <a:r>
                <a:rPr lang="en-IN" dirty="0">
                  <a:solidFill>
                    <a:srgbClr val="FF0000"/>
                  </a:solidFill>
                </a:rPr>
                <a:t>5</a:t>
              </a:r>
            </a:p>
          </p:txBody>
        </p:sp>
        <p:sp>
          <p:nvSpPr>
            <p:cNvPr id="43" name="Rectangle 42">
              <a:extLst>
                <a:ext uri="{FF2B5EF4-FFF2-40B4-BE49-F238E27FC236}">
                  <a16:creationId xmlns:a16="http://schemas.microsoft.com/office/drawing/2014/main" id="{58CE6CA3-3F72-44F7-BD36-3396DB4B03DF}"/>
                </a:ext>
              </a:extLst>
            </p:cNvPr>
            <p:cNvSpPr/>
            <p:nvPr/>
          </p:nvSpPr>
          <p:spPr>
            <a:xfrm>
              <a:off x="772937" y="4200980"/>
              <a:ext cx="312906" cy="369332"/>
            </a:xfrm>
            <a:prstGeom prst="rect">
              <a:avLst/>
            </a:prstGeom>
          </p:spPr>
          <p:txBody>
            <a:bodyPr wrap="none">
              <a:spAutoFit/>
            </a:bodyPr>
            <a:lstStyle/>
            <a:p>
              <a:r>
                <a:rPr lang="en-IN" dirty="0">
                  <a:solidFill>
                    <a:srgbClr val="FF0000"/>
                  </a:solidFill>
                </a:rPr>
                <a:t>5</a:t>
              </a:r>
            </a:p>
          </p:txBody>
        </p:sp>
        <p:sp>
          <p:nvSpPr>
            <p:cNvPr id="44" name="Rectangle 43">
              <a:extLst>
                <a:ext uri="{FF2B5EF4-FFF2-40B4-BE49-F238E27FC236}">
                  <a16:creationId xmlns:a16="http://schemas.microsoft.com/office/drawing/2014/main" id="{00D00EE5-FAA1-4295-9153-6AE062E3D026}"/>
                </a:ext>
              </a:extLst>
            </p:cNvPr>
            <p:cNvSpPr/>
            <p:nvPr/>
          </p:nvSpPr>
          <p:spPr>
            <a:xfrm>
              <a:off x="2643153" y="1339334"/>
              <a:ext cx="389850" cy="369332"/>
            </a:xfrm>
            <a:prstGeom prst="rect">
              <a:avLst/>
            </a:prstGeom>
          </p:spPr>
          <p:txBody>
            <a:bodyPr wrap="none">
              <a:spAutoFit/>
            </a:bodyPr>
            <a:lstStyle/>
            <a:p>
              <a:r>
                <a:rPr lang="en-IN" dirty="0">
                  <a:solidFill>
                    <a:srgbClr val="FF0000"/>
                  </a:solidFill>
                </a:rPr>
                <a:t>-1</a:t>
              </a:r>
            </a:p>
          </p:txBody>
        </p:sp>
        <p:sp>
          <p:nvSpPr>
            <p:cNvPr id="45" name="Rectangle 44">
              <a:extLst>
                <a:ext uri="{FF2B5EF4-FFF2-40B4-BE49-F238E27FC236}">
                  <a16:creationId xmlns:a16="http://schemas.microsoft.com/office/drawing/2014/main" id="{CBBBE57F-DB7C-4EED-819D-6AB36E0BFC6B}"/>
                </a:ext>
              </a:extLst>
            </p:cNvPr>
            <p:cNvSpPr/>
            <p:nvPr/>
          </p:nvSpPr>
          <p:spPr>
            <a:xfrm>
              <a:off x="1817863" y="2362199"/>
              <a:ext cx="389850" cy="369332"/>
            </a:xfrm>
            <a:prstGeom prst="rect">
              <a:avLst/>
            </a:prstGeom>
          </p:spPr>
          <p:txBody>
            <a:bodyPr wrap="none">
              <a:spAutoFit/>
            </a:bodyPr>
            <a:lstStyle/>
            <a:p>
              <a:r>
                <a:rPr lang="en-IN" dirty="0">
                  <a:solidFill>
                    <a:srgbClr val="FF0000"/>
                  </a:solidFill>
                </a:rPr>
                <a:t>-2</a:t>
              </a:r>
            </a:p>
          </p:txBody>
        </p:sp>
        <p:sp>
          <p:nvSpPr>
            <p:cNvPr id="46" name="Rectangle 45">
              <a:extLst>
                <a:ext uri="{FF2B5EF4-FFF2-40B4-BE49-F238E27FC236}">
                  <a16:creationId xmlns:a16="http://schemas.microsoft.com/office/drawing/2014/main" id="{E5DC9784-E2D1-4AE1-8E59-9594223937A9}"/>
                </a:ext>
              </a:extLst>
            </p:cNvPr>
            <p:cNvSpPr/>
            <p:nvPr/>
          </p:nvSpPr>
          <p:spPr>
            <a:xfrm>
              <a:off x="1796590" y="4113880"/>
              <a:ext cx="389850" cy="369332"/>
            </a:xfrm>
            <a:prstGeom prst="rect">
              <a:avLst/>
            </a:prstGeom>
          </p:spPr>
          <p:txBody>
            <a:bodyPr wrap="none">
              <a:spAutoFit/>
            </a:bodyPr>
            <a:lstStyle/>
            <a:p>
              <a:r>
                <a:rPr lang="en-IN" dirty="0">
                  <a:solidFill>
                    <a:srgbClr val="FF0000"/>
                  </a:solidFill>
                </a:rPr>
                <a:t>-2</a:t>
              </a:r>
            </a:p>
          </p:txBody>
        </p:sp>
        <p:sp>
          <p:nvSpPr>
            <p:cNvPr id="48" name="Rectangle 47">
              <a:extLst>
                <a:ext uri="{FF2B5EF4-FFF2-40B4-BE49-F238E27FC236}">
                  <a16:creationId xmlns:a16="http://schemas.microsoft.com/office/drawing/2014/main" id="{A25766E1-1BC0-4758-829A-834F4D981122}"/>
                </a:ext>
              </a:extLst>
            </p:cNvPr>
            <p:cNvSpPr/>
            <p:nvPr/>
          </p:nvSpPr>
          <p:spPr>
            <a:xfrm>
              <a:off x="2895600" y="2692622"/>
              <a:ext cx="312906" cy="369332"/>
            </a:xfrm>
            <a:prstGeom prst="rect">
              <a:avLst/>
            </a:prstGeom>
          </p:spPr>
          <p:txBody>
            <a:bodyPr wrap="none">
              <a:spAutoFit/>
            </a:bodyPr>
            <a:lstStyle/>
            <a:p>
              <a:r>
                <a:rPr lang="en-IN" dirty="0">
                  <a:solidFill>
                    <a:srgbClr val="FF0000"/>
                  </a:solidFill>
                </a:rPr>
                <a:t>1</a:t>
              </a:r>
            </a:p>
          </p:txBody>
        </p:sp>
        <p:sp>
          <p:nvSpPr>
            <p:cNvPr id="49" name="Rectangle 48">
              <a:extLst>
                <a:ext uri="{FF2B5EF4-FFF2-40B4-BE49-F238E27FC236}">
                  <a16:creationId xmlns:a16="http://schemas.microsoft.com/office/drawing/2014/main" id="{3D6815C5-DFE6-44C9-958C-5757731A48B7}"/>
                </a:ext>
              </a:extLst>
            </p:cNvPr>
            <p:cNvSpPr/>
            <p:nvPr/>
          </p:nvSpPr>
          <p:spPr>
            <a:xfrm>
              <a:off x="4659442" y="2192006"/>
              <a:ext cx="312906" cy="369332"/>
            </a:xfrm>
            <a:prstGeom prst="rect">
              <a:avLst/>
            </a:prstGeom>
          </p:spPr>
          <p:txBody>
            <a:bodyPr wrap="none">
              <a:spAutoFit/>
            </a:bodyPr>
            <a:lstStyle/>
            <a:p>
              <a:r>
                <a:rPr lang="en-IN" dirty="0">
                  <a:solidFill>
                    <a:srgbClr val="FF0000"/>
                  </a:solidFill>
                </a:rPr>
                <a:t>3</a:t>
              </a:r>
            </a:p>
          </p:txBody>
        </p:sp>
        <p:sp>
          <p:nvSpPr>
            <p:cNvPr id="50" name="Rectangle 49">
              <a:extLst>
                <a:ext uri="{FF2B5EF4-FFF2-40B4-BE49-F238E27FC236}">
                  <a16:creationId xmlns:a16="http://schemas.microsoft.com/office/drawing/2014/main" id="{0146A7C5-3272-4CBF-BFBC-A6C55336BBBA}"/>
                </a:ext>
              </a:extLst>
            </p:cNvPr>
            <p:cNvSpPr/>
            <p:nvPr/>
          </p:nvSpPr>
          <p:spPr>
            <a:xfrm>
              <a:off x="4659442" y="4321738"/>
              <a:ext cx="312906" cy="369332"/>
            </a:xfrm>
            <a:prstGeom prst="rect">
              <a:avLst/>
            </a:prstGeom>
          </p:spPr>
          <p:txBody>
            <a:bodyPr wrap="none">
              <a:spAutoFit/>
            </a:bodyPr>
            <a:lstStyle/>
            <a:p>
              <a:r>
                <a:rPr lang="en-IN" dirty="0">
                  <a:solidFill>
                    <a:srgbClr val="FF0000"/>
                  </a:solidFill>
                </a:rPr>
                <a:t>3</a:t>
              </a:r>
            </a:p>
          </p:txBody>
        </p:sp>
      </p:grpSp>
      <p:graphicFrame>
        <p:nvGraphicFramePr>
          <p:cNvPr id="52" name="Table 51">
            <a:extLst>
              <a:ext uri="{FF2B5EF4-FFF2-40B4-BE49-F238E27FC236}">
                <a16:creationId xmlns:a16="http://schemas.microsoft.com/office/drawing/2014/main" id="{F473B1DD-8F5B-46BC-8EE3-84A340C39A18}"/>
              </a:ext>
            </a:extLst>
          </p:cNvPr>
          <p:cNvGraphicFramePr>
            <a:graphicFrameLocks noGrp="1"/>
          </p:cNvGraphicFramePr>
          <p:nvPr>
            <p:extLst>
              <p:ext uri="{D42A27DB-BD31-4B8C-83A1-F6EECF244321}">
                <p14:modId xmlns:p14="http://schemas.microsoft.com/office/powerpoint/2010/main" val="1116269273"/>
              </p:ext>
            </p:extLst>
          </p:nvPr>
        </p:nvGraphicFramePr>
        <p:xfrm>
          <a:off x="4694110" y="1470166"/>
          <a:ext cx="4312264" cy="3618896"/>
        </p:xfrm>
        <a:graphic>
          <a:graphicData uri="http://schemas.openxmlformats.org/drawingml/2006/table">
            <a:tbl>
              <a:tblPr firstRow="1" bandRow="1">
                <a:tableStyleId>{5940675A-B579-460E-94D1-54222C63F5DA}</a:tableStyleId>
              </a:tblPr>
              <a:tblGrid>
                <a:gridCol w="539033">
                  <a:extLst>
                    <a:ext uri="{9D8B030D-6E8A-4147-A177-3AD203B41FA5}">
                      <a16:colId xmlns:a16="http://schemas.microsoft.com/office/drawing/2014/main" val="3733880178"/>
                    </a:ext>
                  </a:extLst>
                </a:gridCol>
                <a:gridCol w="539033">
                  <a:extLst>
                    <a:ext uri="{9D8B030D-6E8A-4147-A177-3AD203B41FA5}">
                      <a16:colId xmlns:a16="http://schemas.microsoft.com/office/drawing/2014/main" val="3842148808"/>
                    </a:ext>
                  </a:extLst>
                </a:gridCol>
                <a:gridCol w="539033">
                  <a:extLst>
                    <a:ext uri="{9D8B030D-6E8A-4147-A177-3AD203B41FA5}">
                      <a16:colId xmlns:a16="http://schemas.microsoft.com/office/drawing/2014/main" val="444977584"/>
                    </a:ext>
                  </a:extLst>
                </a:gridCol>
                <a:gridCol w="539033">
                  <a:extLst>
                    <a:ext uri="{9D8B030D-6E8A-4147-A177-3AD203B41FA5}">
                      <a16:colId xmlns:a16="http://schemas.microsoft.com/office/drawing/2014/main" val="602287396"/>
                    </a:ext>
                  </a:extLst>
                </a:gridCol>
                <a:gridCol w="539033">
                  <a:extLst>
                    <a:ext uri="{9D8B030D-6E8A-4147-A177-3AD203B41FA5}">
                      <a16:colId xmlns:a16="http://schemas.microsoft.com/office/drawing/2014/main" val="103241511"/>
                    </a:ext>
                  </a:extLst>
                </a:gridCol>
                <a:gridCol w="539033">
                  <a:extLst>
                    <a:ext uri="{9D8B030D-6E8A-4147-A177-3AD203B41FA5}">
                      <a16:colId xmlns:a16="http://schemas.microsoft.com/office/drawing/2014/main" val="3226195704"/>
                    </a:ext>
                  </a:extLst>
                </a:gridCol>
                <a:gridCol w="539033">
                  <a:extLst>
                    <a:ext uri="{9D8B030D-6E8A-4147-A177-3AD203B41FA5}">
                      <a16:colId xmlns:a16="http://schemas.microsoft.com/office/drawing/2014/main" val="4197242504"/>
                    </a:ext>
                  </a:extLst>
                </a:gridCol>
                <a:gridCol w="539033">
                  <a:extLst>
                    <a:ext uri="{9D8B030D-6E8A-4147-A177-3AD203B41FA5}">
                      <a16:colId xmlns:a16="http://schemas.microsoft.com/office/drawing/2014/main" val="1275366493"/>
                    </a:ext>
                  </a:extLst>
                </a:gridCol>
              </a:tblGrid>
              <a:tr h="452362">
                <a:tc>
                  <a:txBody>
                    <a:bodyPr/>
                    <a:lstStyle/>
                    <a:p>
                      <a:pPr algn="ctr"/>
                      <a:endParaRPr lang="en-IN" b="1" dirty="0"/>
                    </a:p>
                  </a:txBody>
                  <a:tcPr/>
                </a:tc>
                <a:tc>
                  <a:txBody>
                    <a:bodyPr/>
                    <a:lstStyle/>
                    <a:p>
                      <a:pPr algn="ctr"/>
                      <a:endParaRPr lang="en-IN" b="1" dirty="0"/>
                    </a:p>
                  </a:txBody>
                  <a:tcPr/>
                </a:tc>
                <a:tc>
                  <a:txBody>
                    <a:bodyPr/>
                    <a:lstStyle/>
                    <a:p>
                      <a:pPr algn="ctr"/>
                      <a:r>
                        <a:rPr lang="en-US" b="1" dirty="0"/>
                        <a:t>1</a:t>
                      </a:r>
                      <a:endParaRPr lang="en-IN" b="1" dirty="0"/>
                    </a:p>
                  </a:txBody>
                  <a:tcPr/>
                </a:tc>
                <a:tc>
                  <a:txBody>
                    <a:bodyPr/>
                    <a:lstStyle/>
                    <a:p>
                      <a:pPr algn="ctr"/>
                      <a:r>
                        <a:rPr lang="en-US" b="1" dirty="0"/>
                        <a:t>2</a:t>
                      </a:r>
                      <a:endParaRPr lang="en-IN" b="1" dirty="0"/>
                    </a:p>
                  </a:txBody>
                  <a:tcPr/>
                </a:tc>
                <a:tc>
                  <a:txBody>
                    <a:bodyPr/>
                    <a:lstStyle/>
                    <a:p>
                      <a:pPr algn="ctr"/>
                      <a:r>
                        <a:rPr lang="en-US" b="1" dirty="0"/>
                        <a:t>3</a:t>
                      </a:r>
                      <a:endParaRPr lang="en-IN" b="1" dirty="0"/>
                    </a:p>
                  </a:txBody>
                  <a:tcPr/>
                </a:tc>
                <a:tc>
                  <a:txBody>
                    <a:bodyPr/>
                    <a:lstStyle/>
                    <a:p>
                      <a:pPr algn="ctr"/>
                      <a:r>
                        <a:rPr lang="en-US" b="1" dirty="0"/>
                        <a:t>4</a:t>
                      </a:r>
                      <a:endParaRPr lang="en-IN" b="1" dirty="0"/>
                    </a:p>
                  </a:txBody>
                  <a:tcPr/>
                </a:tc>
                <a:tc>
                  <a:txBody>
                    <a:bodyPr/>
                    <a:lstStyle/>
                    <a:p>
                      <a:pPr algn="ctr"/>
                      <a:r>
                        <a:rPr lang="en-US" b="1" dirty="0"/>
                        <a:t>5</a:t>
                      </a:r>
                      <a:endParaRPr lang="en-IN" b="1" dirty="0"/>
                    </a:p>
                  </a:txBody>
                  <a:tcPr/>
                </a:tc>
                <a:tc>
                  <a:txBody>
                    <a:bodyPr/>
                    <a:lstStyle/>
                    <a:p>
                      <a:pPr algn="ctr"/>
                      <a:r>
                        <a:rPr lang="en-US" b="1" dirty="0"/>
                        <a:t>6</a:t>
                      </a:r>
                      <a:endParaRPr lang="en-IN" b="1" dirty="0"/>
                    </a:p>
                  </a:txBody>
                  <a:tcPr/>
                </a:tc>
                <a:extLst>
                  <a:ext uri="{0D108BD9-81ED-4DB2-BD59-A6C34878D82A}">
                    <a16:rowId xmlns:a16="http://schemas.microsoft.com/office/drawing/2014/main" val="4103285110"/>
                  </a:ext>
                </a:extLst>
              </a:tr>
              <a:tr h="452362">
                <a:tc>
                  <a:txBody>
                    <a:bodyPr/>
                    <a:lstStyle/>
                    <a:p>
                      <a:pPr algn="ctr"/>
                      <a:r>
                        <a:rPr lang="en-US" b="1" dirty="0"/>
                        <a:t>1</a:t>
                      </a:r>
                      <a:endParaRPr lang="en-IN" b="1" dirty="0"/>
                    </a:p>
                  </a:txBody>
                  <a:tcPr/>
                </a:tc>
                <a:tc>
                  <a:txBody>
                    <a:bodyPr/>
                    <a:lstStyle/>
                    <a:p>
                      <a:pPr algn="ctr"/>
                      <a:r>
                        <a:rPr lang="en-US" dirty="0"/>
                        <a:t>0</a:t>
                      </a:r>
                      <a:endParaRPr lang="en-IN" dirty="0"/>
                    </a:p>
                  </a:txBody>
                  <a:tcPr/>
                </a:tc>
                <a:tc>
                  <a:txBody>
                    <a:bodyPr/>
                    <a:lstStyle/>
                    <a:p>
                      <a:pPr algn="ctr"/>
                      <a:r>
                        <a:rPr lang="en-US" dirty="0"/>
                        <a:t>0</a:t>
                      </a:r>
                      <a:endParaRPr lang="en-IN" dirty="0"/>
                    </a:p>
                  </a:txBody>
                  <a:tcPr/>
                </a:tc>
                <a:tc>
                  <a:txBody>
                    <a:bodyPr/>
                    <a:lstStyle/>
                    <a:p>
                      <a:pPr algn="ctr"/>
                      <a:r>
                        <a:rPr lang="en-US" dirty="0"/>
                        <a:t>0</a:t>
                      </a:r>
                      <a:endParaRPr lang="en-IN" dirty="0"/>
                    </a:p>
                  </a:txBody>
                  <a:tcPr/>
                </a:tc>
                <a:tc>
                  <a:txBody>
                    <a:bodyPr/>
                    <a:lstStyle/>
                    <a:p>
                      <a:pPr algn="ctr"/>
                      <a:r>
                        <a:rPr lang="en-US" dirty="0"/>
                        <a:t>0</a:t>
                      </a:r>
                      <a:endParaRPr lang="en-IN" dirty="0"/>
                    </a:p>
                  </a:txBody>
                  <a:tcPr/>
                </a:tc>
                <a:tc>
                  <a:txBody>
                    <a:bodyPr/>
                    <a:lstStyle/>
                    <a:p>
                      <a:pPr algn="ctr"/>
                      <a:r>
                        <a:rPr lang="en-US" dirty="0"/>
                        <a:t>0</a:t>
                      </a:r>
                      <a:endParaRPr lang="en-IN" dirty="0"/>
                    </a:p>
                  </a:txBody>
                  <a:tcPr/>
                </a:tc>
                <a:tc>
                  <a:txBody>
                    <a:bodyPr/>
                    <a:lstStyle/>
                    <a:p>
                      <a:pPr algn="ctr"/>
                      <a:r>
                        <a:rPr lang="en-US" dirty="0"/>
                        <a:t>0</a:t>
                      </a:r>
                      <a:endParaRPr lang="en-IN" dirty="0"/>
                    </a:p>
                  </a:txBody>
                  <a:tcPr/>
                </a:tc>
                <a:tc>
                  <a:txBody>
                    <a:bodyPr/>
                    <a:lstStyle/>
                    <a:p>
                      <a:pPr algn="ctr"/>
                      <a:r>
                        <a:rPr lang="en-US" dirty="0"/>
                        <a:t>0</a:t>
                      </a:r>
                      <a:endParaRPr lang="en-IN" dirty="0"/>
                    </a:p>
                  </a:txBody>
                  <a:tcPr/>
                </a:tc>
                <a:extLst>
                  <a:ext uri="{0D108BD9-81ED-4DB2-BD59-A6C34878D82A}">
                    <a16:rowId xmlns:a16="http://schemas.microsoft.com/office/drawing/2014/main" val="3076347054"/>
                  </a:ext>
                </a:extLst>
              </a:tr>
              <a:tr h="452362">
                <a:tc>
                  <a:txBody>
                    <a:bodyPr/>
                    <a:lstStyle/>
                    <a:p>
                      <a:pPr algn="ctr"/>
                      <a:r>
                        <a:rPr lang="en-US" b="1" dirty="0"/>
                        <a:t>2</a:t>
                      </a:r>
                      <a:endParaRPr lang="en-IN" b="1" dirty="0"/>
                    </a:p>
                  </a:txBody>
                  <a:tcPr/>
                </a:tc>
                <a:tc>
                  <a:txBody>
                    <a:bodyPr/>
                    <a:lstStyle/>
                    <a:p>
                      <a:pPr algn="ctr"/>
                      <a:r>
                        <a:rPr lang="en-US" dirty="0"/>
                        <a:t>Inf</a:t>
                      </a:r>
                      <a:endParaRPr lang="en-IN" dirty="0"/>
                    </a:p>
                  </a:txBody>
                  <a:tcPr/>
                </a:tc>
                <a:tc>
                  <a:txBody>
                    <a:bodyPr/>
                    <a:lstStyle/>
                    <a:p>
                      <a:pPr algn="ctr"/>
                      <a:endParaRPr lang="en-IN" dirty="0"/>
                    </a:p>
                  </a:txBody>
                  <a:tcPr/>
                </a:tc>
                <a:tc>
                  <a:txBody>
                    <a:bodyPr/>
                    <a:lstStyle/>
                    <a:p>
                      <a:pPr algn="ctr"/>
                      <a:endParaRPr lang="en-IN" dirty="0"/>
                    </a:p>
                  </a:txBody>
                  <a:tcPr/>
                </a:tc>
                <a:tc>
                  <a:txBody>
                    <a:bodyPr/>
                    <a:lstStyle/>
                    <a:p>
                      <a:pPr algn="ctr"/>
                      <a:endParaRPr lang="en-IN" dirty="0"/>
                    </a:p>
                  </a:txBody>
                  <a:tcPr/>
                </a:tc>
                <a:tc>
                  <a:txBody>
                    <a:bodyPr/>
                    <a:lstStyle/>
                    <a:p>
                      <a:pPr algn="ctr"/>
                      <a:endParaRPr lang="en-IN" dirty="0"/>
                    </a:p>
                  </a:txBody>
                  <a:tcPr/>
                </a:tc>
                <a:tc>
                  <a:txBody>
                    <a:bodyPr/>
                    <a:lstStyle/>
                    <a:p>
                      <a:pPr algn="ctr"/>
                      <a:endParaRPr lang="en-IN" dirty="0"/>
                    </a:p>
                  </a:txBody>
                  <a:tcPr/>
                </a:tc>
                <a:tc>
                  <a:txBody>
                    <a:bodyPr/>
                    <a:lstStyle/>
                    <a:p>
                      <a:pPr algn="ctr"/>
                      <a:endParaRPr lang="en-IN" dirty="0"/>
                    </a:p>
                  </a:txBody>
                  <a:tcPr/>
                </a:tc>
                <a:extLst>
                  <a:ext uri="{0D108BD9-81ED-4DB2-BD59-A6C34878D82A}">
                    <a16:rowId xmlns:a16="http://schemas.microsoft.com/office/drawing/2014/main" val="2893171525"/>
                  </a:ext>
                </a:extLst>
              </a:tr>
              <a:tr h="452362">
                <a:tc>
                  <a:txBody>
                    <a:bodyPr/>
                    <a:lstStyle/>
                    <a:p>
                      <a:pPr algn="ctr"/>
                      <a:r>
                        <a:rPr lang="en-US" b="1" dirty="0"/>
                        <a:t>3</a:t>
                      </a:r>
                      <a:endParaRPr lang="en-IN" b="1" dirty="0"/>
                    </a:p>
                  </a:txBody>
                  <a:tcPr/>
                </a:tc>
                <a:tc>
                  <a:txBody>
                    <a:bodyPr/>
                    <a:lstStyle/>
                    <a:p>
                      <a:pPr algn="ctr"/>
                      <a:r>
                        <a:rPr lang="en-US" dirty="0"/>
                        <a:t>Inf</a:t>
                      </a:r>
                      <a:endParaRPr lang="en-IN" dirty="0"/>
                    </a:p>
                  </a:txBody>
                  <a:tcPr/>
                </a:tc>
                <a:tc>
                  <a:txBody>
                    <a:bodyPr/>
                    <a:lstStyle/>
                    <a:p>
                      <a:pPr algn="ctr"/>
                      <a:endParaRPr lang="en-IN" dirty="0"/>
                    </a:p>
                  </a:txBody>
                  <a:tcPr/>
                </a:tc>
                <a:tc>
                  <a:txBody>
                    <a:bodyPr/>
                    <a:lstStyle/>
                    <a:p>
                      <a:pPr algn="ctr"/>
                      <a:endParaRPr lang="en-IN" dirty="0"/>
                    </a:p>
                  </a:txBody>
                  <a:tcPr/>
                </a:tc>
                <a:tc>
                  <a:txBody>
                    <a:bodyPr/>
                    <a:lstStyle/>
                    <a:p>
                      <a:pPr algn="ctr"/>
                      <a:endParaRPr lang="en-IN"/>
                    </a:p>
                  </a:txBody>
                  <a:tcPr/>
                </a:tc>
                <a:tc>
                  <a:txBody>
                    <a:bodyPr/>
                    <a:lstStyle/>
                    <a:p>
                      <a:pPr algn="ctr"/>
                      <a:endParaRPr lang="en-IN" dirty="0"/>
                    </a:p>
                  </a:txBody>
                  <a:tcPr/>
                </a:tc>
                <a:tc>
                  <a:txBody>
                    <a:bodyPr/>
                    <a:lstStyle/>
                    <a:p>
                      <a:pPr algn="ctr"/>
                      <a:endParaRPr lang="en-IN"/>
                    </a:p>
                  </a:txBody>
                  <a:tcPr/>
                </a:tc>
                <a:tc>
                  <a:txBody>
                    <a:bodyPr/>
                    <a:lstStyle/>
                    <a:p>
                      <a:pPr algn="ctr"/>
                      <a:endParaRPr lang="en-IN" dirty="0"/>
                    </a:p>
                  </a:txBody>
                  <a:tcPr/>
                </a:tc>
                <a:extLst>
                  <a:ext uri="{0D108BD9-81ED-4DB2-BD59-A6C34878D82A}">
                    <a16:rowId xmlns:a16="http://schemas.microsoft.com/office/drawing/2014/main" val="585786986"/>
                  </a:ext>
                </a:extLst>
              </a:tr>
              <a:tr h="45236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t>4</a:t>
                      </a:r>
                      <a:endParaRPr lang="en-IN" b="1" dirty="0"/>
                    </a:p>
                  </a:txBody>
                  <a:tcPr/>
                </a:tc>
                <a:tc>
                  <a:txBody>
                    <a:bodyPr/>
                    <a:lstStyle/>
                    <a:p>
                      <a:pPr algn="ctr"/>
                      <a:r>
                        <a:rPr lang="en-US" dirty="0"/>
                        <a:t>Inf</a:t>
                      </a:r>
                      <a:endParaRPr lang="en-IN" dirty="0"/>
                    </a:p>
                  </a:txBody>
                  <a:tcPr/>
                </a:tc>
                <a:tc>
                  <a:txBody>
                    <a:bodyPr/>
                    <a:lstStyle/>
                    <a:p>
                      <a:pPr algn="ctr"/>
                      <a:endParaRPr lang="en-IN" dirty="0"/>
                    </a:p>
                  </a:txBody>
                  <a:tcPr/>
                </a:tc>
                <a:tc>
                  <a:txBody>
                    <a:bodyPr/>
                    <a:lstStyle/>
                    <a:p>
                      <a:pPr algn="ctr"/>
                      <a:endParaRPr lang="en-IN" dirty="0"/>
                    </a:p>
                  </a:txBody>
                  <a:tcPr/>
                </a:tc>
                <a:tc>
                  <a:txBody>
                    <a:bodyPr/>
                    <a:lstStyle/>
                    <a:p>
                      <a:pPr algn="ctr"/>
                      <a:endParaRPr lang="en-IN"/>
                    </a:p>
                  </a:txBody>
                  <a:tcPr/>
                </a:tc>
                <a:tc>
                  <a:txBody>
                    <a:bodyPr/>
                    <a:lstStyle/>
                    <a:p>
                      <a:pPr algn="ctr"/>
                      <a:endParaRPr lang="en-IN" dirty="0"/>
                    </a:p>
                  </a:txBody>
                  <a:tcPr/>
                </a:tc>
                <a:tc>
                  <a:txBody>
                    <a:bodyPr/>
                    <a:lstStyle/>
                    <a:p>
                      <a:pPr algn="ctr"/>
                      <a:endParaRPr lang="en-IN"/>
                    </a:p>
                  </a:txBody>
                  <a:tcPr/>
                </a:tc>
                <a:tc>
                  <a:txBody>
                    <a:bodyPr/>
                    <a:lstStyle/>
                    <a:p>
                      <a:pPr algn="ctr"/>
                      <a:endParaRPr lang="en-IN" dirty="0"/>
                    </a:p>
                  </a:txBody>
                  <a:tcPr/>
                </a:tc>
                <a:extLst>
                  <a:ext uri="{0D108BD9-81ED-4DB2-BD59-A6C34878D82A}">
                    <a16:rowId xmlns:a16="http://schemas.microsoft.com/office/drawing/2014/main" val="1293949711"/>
                  </a:ext>
                </a:extLst>
              </a:tr>
              <a:tr h="452362">
                <a:tc>
                  <a:txBody>
                    <a:bodyPr/>
                    <a:lstStyle/>
                    <a:p>
                      <a:pPr algn="ctr"/>
                      <a:r>
                        <a:rPr lang="en-US" b="1" dirty="0"/>
                        <a:t>5</a:t>
                      </a:r>
                      <a:endParaRPr lang="en-IN" b="1" dirty="0"/>
                    </a:p>
                  </a:txBody>
                  <a:tcPr/>
                </a:tc>
                <a:tc>
                  <a:txBody>
                    <a:bodyPr/>
                    <a:lstStyle/>
                    <a:p>
                      <a:pPr algn="ctr"/>
                      <a:r>
                        <a:rPr lang="en-US" dirty="0"/>
                        <a:t>Inf</a:t>
                      </a:r>
                      <a:endParaRPr lang="en-IN" dirty="0"/>
                    </a:p>
                  </a:txBody>
                  <a:tcPr/>
                </a:tc>
                <a:tc>
                  <a:txBody>
                    <a:bodyPr/>
                    <a:lstStyle/>
                    <a:p>
                      <a:pPr algn="ctr"/>
                      <a:endParaRPr lang="en-IN" dirty="0"/>
                    </a:p>
                  </a:txBody>
                  <a:tcPr/>
                </a:tc>
                <a:tc>
                  <a:txBody>
                    <a:bodyPr/>
                    <a:lstStyle/>
                    <a:p>
                      <a:pPr algn="ctr"/>
                      <a:endParaRPr lang="en-IN" dirty="0"/>
                    </a:p>
                  </a:txBody>
                  <a:tcPr/>
                </a:tc>
                <a:tc>
                  <a:txBody>
                    <a:bodyPr/>
                    <a:lstStyle/>
                    <a:p>
                      <a:pPr algn="ctr"/>
                      <a:endParaRPr lang="en-IN"/>
                    </a:p>
                  </a:txBody>
                  <a:tcPr/>
                </a:tc>
                <a:tc>
                  <a:txBody>
                    <a:bodyPr/>
                    <a:lstStyle/>
                    <a:p>
                      <a:pPr algn="ctr"/>
                      <a:endParaRPr lang="en-IN" dirty="0"/>
                    </a:p>
                  </a:txBody>
                  <a:tcPr/>
                </a:tc>
                <a:tc>
                  <a:txBody>
                    <a:bodyPr/>
                    <a:lstStyle/>
                    <a:p>
                      <a:pPr algn="ctr"/>
                      <a:endParaRPr lang="en-IN"/>
                    </a:p>
                  </a:txBody>
                  <a:tcPr/>
                </a:tc>
                <a:tc>
                  <a:txBody>
                    <a:bodyPr/>
                    <a:lstStyle/>
                    <a:p>
                      <a:pPr algn="ctr"/>
                      <a:endParaRPr lang="en-IN" dirty="0"/>
                    </a:p>
                  </a:txBody>
                  <a:tcPr/>
                </a:tc>
                <a:extLst>
                  <a:ext uri="{0D108BD9-81ED-4DB2-BD59-A6C34878D82A}">
                    <a16:rowId xmlns:a16="http://schemas.microsoft.com/office/drawing/2014/main" val="673059434"/>
                  </a:ext>
                </a:extLst>
              </a:tr>
              <a:tr h="452362">
                <a:tc>
                  <a:txBody>
                    <a:bodyPr/>
                    <a:lstStyle/>
                    <a:p>
                      <a:pPr algn="ctr"/>
                      <a:r>
                        <a:rPr lang="en-US" b="1" dirty="0"/>
                        <a:t>6</a:t>
                      </a:r>
                      <a:endParaRPr lang="en-IN" b="1" dirty="0"/>
                    </a:p>
                  </a:txBody>
                  <a:tcPr/>
                </a:tc>
                <a:tc>
                  <a:txBody>
                    <a:bodyPr/>
                    <a:lstStyle/>
                    <a:p>
                      <a:pPr algn="ctr"/>
                      <a:r>
                        <a:rPr lang="en-US" dirty="0"/>
                        <a:t>Inf</a:t>
                      </a:r>
                      <a:endParaRPr lang="en-IN" dirty="0"/>
                    </a:p>
                  </a:txBody>
                  <a:tcPr/>
                </a:tc>
                <a:tc>
                  <a:txBody>
                    <a:bodyPr/>
                    <a:lstStyle/>
                    <a:p>
                      <a:pPr algn="ctr"/>
                      <a:endParaRPr lang="en-IN" dirty="0"/>
                    </a:p>
                  </a:txBody>
                  <a:tcPr/>
                </a:tc>
                <a:tc>
                  <a:txBody>
                    <a:bodyPr/>
                    <a:lstStyle/>
                    <a:p>
                      <a:pPr algn="ctr"/>
                      <a:endParaRPr lang="en-IN" dirty="0"/>
                    </a:p>
                  </a:txBody>
                  <a:tcPr/>
                </a:tc>
                <a:tc>
                  <a:txBody>
                    <a:bodyPr/>
                    <a:lstStyle/>
                    <a:p>
                      <a:pPr algn="ctr"/>
                      <a:endParaRPr lang="en-IN" dirty="0"/>
                    </a:p>
                  </a:txBody>
                  <a:tcPr/>
                </a:tc>
                <a:tc>
                  <a:txBody>
                    <a:bodyPr/>
                    <a:lstStyle/>
                    <a:p>
                      <a:pPr algn="ctr"/>
                      <a:endParaRPr lang="en-IN" dirty="0"/>
                    </a:p>
                  </a:txBody>
                  <a:tcPr/>
                </a:tc>
                <a:tc>
                  <a:txBody>
                    <a:bodyPr/>
                    <a:lstStyle/>
                    <a:p>
                      <a:pPr algn="ctr"/>
                      <a:endParaRPr lang="en-IN" dirty="0"/>
                    </a:p>
                  </a:txBody>
                  <a:tcPr/>
                </a:tc>
                <a:tc>
                  <a:txBody>
                    <a:bodyPr/>
                    <a:lstStyle/>
                    <a:p>
                      <a:pPr algn="ctr"/>
                      <a:endParaRPr lang="en-IN" dirty="0"/>
                    </a:p>
                  </a:txBody>
                  <a:tcPr/>
                </a:tc>
                <a:extLst>
                  <a:ext uri="{0D108BD9-81ED-4DB2-BD59-A6C34878D82A}">
                    <a16:rowId xmlns:a16="http://schemas.microsoft.com/office/drawing/2014/main" val="1459600390"/>
                  </a:ext>
                </a:extLst>
              </a:tr>
              <a:tr h="452362">
                <a:tc>
                  <a:txBody>
                    <a:bodyPr/>
                    <a:lstStyle/>
                    <a:p>
                      <a:pPr algn="ctr"/>
                      <a:r>
                        <a:rPr lang="en-US" b="1" dirty="0"/>
                        <a:t>7</a:t>
                      </a:r>
                      <a:endParaRPr lang="en-IN" b="1" dirty="0"/>
                    </a:p>
                  </a:txBody>
                  <a:tcPr/>
                </a:tc>
                <a:tc>
                  <a:txBody>
                    <a:bodyPr/>
                    <a:lstStyle/>
                    <a:p>
                      <a:pPr algn="ctr"/>
                      <a:r>
                        <a:rPr lang="en-US" dirty="0"/>
                        <a:t>Inf </a:t>
                      </a:r>
                      <a:endParaRPr lang="en-IN" dirty="0"/>
                    </a:p>
                  </a:txBody>
                  <a:tcPr/>
                </a:tc>
                <a:tc>
                  <a:txBody>
                    <a:bodyPr/>
                    <a:lstStyle/>
                    <a:p>
                      <a:pPr algn="ctr"/>
                      <a:endParaRPr lang="en-IN" dirty="0"/>
                    </a:p>
                  </a:txBody>
                  <a:tcPr/>
                </a:tc>
                <a:tc>
                  <a:txBody>
                    <a:bodyPr/>
                    <a:lstStyle/>
                    <a:p>
                      <a:pPr algn="ctr"/>
                      <a:endParaRPr lang="en-IN" dirty="0"/>
                    </a:p>
                  </a:txBody>
                  <a:tcPr/>
                </a:tc>
                <a:tc>
                  <a:txBody>
                    <a:bodyPr/>
                    <a:lstStyle/>
                    <a:p>
                      <a:pPr algn="ctr"/>
                      <a:endParaRPr lang="en-IN"/>
                    </a:p>
                  </a:txBody>
                  <a:tcPr/>
                </a:tc>
                <a:tc>
                  <a:txBody>
                    <a:bodyPr/>
                    <a:lstStyle/>
                    <a:p>
                      <a:pPr algn="ctr"/>
                      <a:endParaRPr lang="en-IN" dirty="0"/>
                    </a:p>
                  </a:txBody>
                  <a:tcPr/>
                </a:tc>
                <a:tc>
                  <a:txBody>
                    <a:bodyPr/>
                    <a:lstStyle/>
                    <a:p>
                      <a:pPr algn="ctr"/>
                      <a:endParaRPr lang="en-IN" dirty="0"/>
                    </a:p>
                  </a:txBody>
                  <a:tcPr/>
                </a:tc>
                <a:tc>
                  <a:txBody>
                    <a:bodyPr/>
                    <a:lstStyle/>
                    <a:p>
                      <a:pPr algn="ctr"/>
                      <a:endParaRPr lang="en-IN" dirty="0"/>
                    </a:p>
                  </a:txBody>
                  <a:tcPr/>
                </a:tc>
                <a:extLst>
                  <a:ext uri="{0D108BD9-81ED-4DB2-BD59-A6C34878D82A}">
                    <a16:rowId xmlns:a16="http://schemas.microsoft.com/office/drawing/2014/main" val="2111240868"/>
                  </a:ext>
                </a:extLst>
              </a:tr>
            </a:tbl>
          </a:graphicData>
        </a:graphic>
      </p:graphicFrame>
      <p:sp>
        <p:nvSpPr>
          <p:cNvPr id="53" name="Rectangle 52">
            <a:extLst>
              <a:ext uri="{FF2B5EF4-FFF2-40B4-BE49-F238E27FC236}">
                <a16:creationId xmlns:a16="http://schemas.microsoft.com/office/drawing/2014/main" id="{D2098688-19B7-446F-AC83-2F18FD97BFEF}"/>
              </a:ext>
            </a:extLst>
          </p:cNvPr>
          <p:cNvSpPr/>
          <p:nvPr/>
        </p:nvSpPr>
        <p:spPr>
          <a:xfrm>
            <a:off x="0" y="5783434"/>
            <a:ext cx="4572000" cy="646331"/>
          </a:xfrm>
          <a:prstGeom prst="rect">
            <a:avLst/>
          </a:prstGeom>
        </p:spPr>
        <p:txBody>
          <a:bodyPr>
            <a:spAutoFit/>
          </a:bodyPr>
          <a:lstStyle/>
          <a:p>
            <a:r>
              <a:rPr lang="en-IN" dirty="0">
                <a:solidFill>
                  <a:srgbClr val="FF0000"/>
                </a:solidFill>
              </a:rPr>
              <a:t>if ((</a:t>
            </a:r>
            <a:r>
              <a:rPr lang="en-IN" dirty="0" err="1">
                <a:solidFill>
                  <a:srgbClr val="FF0000"/>
                </a:solidFill>
              </a:rPr>
              <a:t>dist</a:t>
            </a:r>
            <a:r>
              <a:rPr lang="en-IN" dirty="0">
                <a:solidFill>
                  <a:srgbClr val="FF0000"/>
                </a:solidFill>
              </a:rPr>
              <a:t>[u] + weight) &lt; </a:t>
            </a:r>
            <a:r>
              <a:rPr lang="en-IN" dirty="0" err="1">
                <a:solidFill>
                  <a:srgbClr val="FF0000"/>
                </a:solidFill>
              </a:rPr>
              <a:t>dist</a:t>
            </a:r>
            <a:r>
              <a:rPr lang="en-IN" dirty="0">
                <a:solidFill>
                  <a:srgbClr val="FF0000"/>
                </a:solidFill>
              </a:rPr>
              <a:t>[v]) then </a:t>
            </a:r>
          </a:p>
          <a:p>
            <a:r>
              <a:rPr lang="en-IN" dirty="0">
                <a:solidFill>
                  <a:srgbClr val="FF0000"/>
                </a:solidFill>
              </a:rPr>
              <a:t>   </a:t>
            </a:r>
            <a:r>
              <a:rPr lang="en-IN" dirty="0" err="1">
                <a:solidFill>
                  <a:srgbClr val="FF0000"/>
                </a:solidFill>
              </a:rPr>
              <a:t>dist</a:t>
            </a:r>
            <a:r>
              <a:rPr lang="en-IN" dirty="0">
                <a:solidFill>
                  <a:srgbClr val="FF0000"/>
                </a:solidFill>
              </a:rPr>
              <a:t>[v] = </a:t>
            </a:r>
            <a:r>
              <a:rPr lang="en-IN" dirty="0" err="1">
                <a:solidFill>
                  <a:srgbClr val="FF0000"/>
                </a:solidFill>
              </a:rPr>
              <a:t>dist</a:t>
            </a:r>
            <a:r>
              <a:rPr lang="en-IN" dirty="0">
                <a:solidFill>
                  <a:srgbClr val="FF0000"/>
                </a:solidFill>
              </a:rPr>
              <a:t>[u] + weight</a:t>
            </a:r>
          </a:p>
        </p:txBody>
      </p:sp>
      <p:sp>
        <p:nvSpPr>
          <p:cNvPr id="54" name="Rectangle 53">
            <a:extLst>
              <a:ext uri="{FF2B5EF4-FFF2-40B4-BE49-F238E27FC236}">
                <a16:creationId xmlns:a16="http://schemas.microsoft.com/office/drawing/2014/main" id="{7C0F4E08-1AD0-4AB3-BCC5-47BAB935E4DA}"/>
              </a:ext>
            </a:extLst>
          </p:cNvPr>
          <p:cNvSpPr/>
          <p:nvPr/>
        </p:nvSpPr>
        <p:spPr>
          <a:xfrm>
            <a:off x="3688044" y="5588898"/>
            <a:ext cx="5318332" cy="646331"/>
          </a:xfrm>
          <a:prstGeom prst="rect">
            <a:avLst/>
          </a:prstGeom>
        </p:spPr>
        <p:txBody>
          <a:bodyPr wrap="square">
            <a:spAutoFit/>
          </a:bodyPr>
          <a:lstStyle/>
          <a:p>
            <a:pPr algn="ctr"/>
            <a:r>
              <a:rPr lang="en-IN" dirty="0">
                <a:latin typeface="Courier New" panose="02070309020205020404" pitchFamily="49" charset="0"/>
                <a:cs typeface="Courier New" panose="02070309020205020404" pitchFamily="49" charset="0"/>
              </a:rPr>
              <a:t>(1,2),(1,3),(1,4),(2,5),(3,2),(3,5),</a:t>
            </a:r>
          </a:p>
          <a:p>
            <a:pPr algn="ctr"/>
            <a:r>
              <a:rPr lang="en-IN" dirty="0">
                <a:latin typeface="Courier New" panose="02070309020205020404" pitchFamily="49" charset="0"/>
                <a:cs typeface="Courier New" panose="02070309020205020404" pitchFamily="49" charset="0"/>
              </a:rPr>
              <a:t>(4,3),(4,6),(5,7),(6,7)</a:t>
            </a:r>
          </a:p>
        </p:txBody>
      </p:sp>
    </p:spTree>
    <p:extLst>
      <p:ext uri="{BB962C8B-B14F-4D97-AF65-F5344CB8AC3E}">
        <p14:creationId xmlns:p14="http://schemas.microsoft.com/office/powerpoint/2010/main" val="205416936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34B17C67-4D7A-4EF2-AC38-E8D5F700E17C}"/>
              </a:ext>
            </a:extLst>
          </p:cNvPr>
          <p:cNvSpPr>
            <a:spLocks noGrp="1"/>
          </p:cNvSpPr>
          <p:nvPr>
            <p:ph sz="quarter" idx="10"/>
          </p:nvPr>
        </p:nvSpPr>
        <p:spPr/>
        <p:txBody>
          <a:bodyPr rtlCol="0"/>
          <a:lstStyle/>
          <a:p>
            <a:pPr eaLnBrk="1" fontAlgn="auto" hangingPunct="1">
              <a:spcAft>
                <a:spcPts val="0"/>
              </a:spcAft>
              <a:defRPr/>
            </a:pPr>
            <a:r>
              <a:rPr lang="en-US" dirty="0">
                <a:latin typeface="Times New Roman" panose="02020603050405020304" pitchFamily="18" charset="0"/>
                <a:cs typeface="Times New Roman" panose="02020603050405020304" pitchFamily="18" charset="0"/>
              </a:rPr>
              <a:t>Bellman Ford Algorithm </a:t>
            </a:r>
            <a:r>
              <a:rPr lang="en-US" sz="2800" dirty="0">
                <a:latin typeface="Times New Roman" panose="02020603050405020304" pitchFamily="18" charset="0"/>
                <a:cs typeface="Times New Roman" panose="02020603050405020304" pitchFamily="18" charset="0"/>
              </a:rPr>
              <a:t>(Dynamic Algorithms)</a:t>
            </a:r>
            <a:endParaRPr lang="en-US" dirty="0"/>
          </a:p>
        </p:txBody>
      </p:sp>
      <p:sp>
        <p:nvSpPr>
          <p:cNvPr id="47" name="Rectangle 46">
            <a:extLst>
              <a:ext uri="{FF2B5EF4-FFF2-40B4-BE49-F238E27FC236}">
                <a16:creationId xmlns:a16="http://schemas.microsoft.com/office/drawing/2014/main" id="{C993E7BC-2AF6-4FAC-B06B-51F556A9BE4B}"/>
              </a:ext>
            </a:extLst>
          </p:cNvPr>
          <p:cNvSpPr/>
          <p:nvPr/>
        </p:nvSpPr>
        <p:spPr>
          <a:xfrm>
            <a:off x="1950254" y="4855126"/>
            <a:ext cx="389850" cy="369332"/>
          </a:xfrm>
          <a:prstGeom prst="rect">
            <a:avLst/>
          </a:prstGeom>
        </p:spPr>
        <p:txBody>
          <a:bodyPr wrap="none">
            <a:spAutoFit/>
          </a:bodyPr>
          <a:lstStyle/>
          <a:p>
            <a:r>
              <a:rPr lang="en-IN" dirty="0">
                <a:solidFill>
                  <a:srgbClr val="FF0000"/>
                </a:solidFill>
              </a:rPr>
              <a:t>-1</a:t>
            </a:r>
          </a:p>
        </p:txBody>
      </p:sp>
      <p:grpSp>
        <p:nvGrpSpPr>
          <p:cNvPr id="51" name="Group 50">
            <a:extLst>
              <a:ext uri="{FF2B5EF4-FFF2-40B4-BE49-F238E27FC236}">
                <a16:creationId xmlns:a16="http://schemas.microsoft.com/office/drawing/2014/main" id="{A62A7105-326F-4F62-8A17-D9516A7BCCDB}"/>
              </a:ext>
            </a:extLst>
          </p:cNvPr>
          <p:cNvGrpSpPr>
            <a:grpSpLocks noChangeAspect="1"/>
          </p:cNvGrpSpPr>
          <p:nvPr/>
        </p:nvGrpSpPr>
        <p:grpSpPr>
          <a:xfrm>
            <a:off x="-11853" y="1339334"/>
            <a:ext cx="4191465" cy="3657600"/>
            <a:chOff x="609600" y="1339334"/>
            <a:chExt cx="4580106" cy="3996740"/>
          </a:xfrm>
        </p:grpSpPr>
        <p:sp>
          <p:nvSpPr>
            <p:cNvPr id="2" name="Rectangle 1">
              <a:extLst>
                <a:ext uri="{FF2B5EF4-FFF2-40B4-BE49-F238E27FC236}">
                  <a16:creationId xmlns:a16="http://schemas.microsoft.com/office/drawing/2014/main" id="{2F6C6050-DF04-475C-A212-0AD1325403E1}"/>
                </a:ext>
              </a:extLst>
            </p:cNvPr>
            <p:cNvSpPr/>
            <p:nvPr/>
          </p:nvSpPr>
          <p:spPr>
            <a:xfrm>
              <a:off x="609600" y="3244334"/>
              <a:ext cx="312906" cy="369332"/>
            </a:xfrm>
            <a:prstGeom prst="rect">
              <a:avLst/>
            </a:prstGeom>
          </p:spPr>
          <p:txBody>
            <a:bodyPr wrap="none">
              <a:spAutoFit/>
            </a:bodyPr>
            <a:lstStyle/>
            <a:p>
              <a:r>
                <a:rPr lang="en-IN" dirty="0"/>
                <a:t>1</a:t>
              </a:r>
            </a:p>
          </p:txBody>
        </p:sp>
        <p:sp>
          <p:nvSpPr>
            <p:cNvPr id="3" name="Rectangle 2">
              <a:extLst>
                <a:ext uri="{FF2B5EF4-FFF2-40B4-BE49-F238E27FC236}">
                  <a16:creationId xmlns:a16="http://schemas.microsoft.com/office/drawing/2014/main" id="{312454B0-873B-4229-84EF-9A62E552EF2E}"/>
                </a:ext>
              </a:extLst>
            </p:cNvPr>
            <p:cNvSpPr/>
            <p:nvPr/>
          </p:nvSpPr>
          <p:spPr>
            <a:xfrm>
              <a:off x="1676400" y="1524000"/>
              <a:ext cx="312906" cy="369332"/>
            </a:xfrm>
            <a:prstGeom prst="rect">
              <a:avLst/>
            </a:prstGeom>
          </p:spPr>
          <p:txBody>
            <a:bodyPr wrap="none">
              <a:spAutoFit/>
            </a:bodyPr>
            <a:lstStyle/>
            <a:p>
              <a:r>
                <a:rPr lang="en-IN" dirty="0"/>
                <a:t>2</a:t>
              </a:r>
            </a:p>
          </p:txBody>
        </p:sp>
        <p:sp>
          <p:nvSpPr>
            <p:cNvPr id="5" name="Rectangle 4">
              <a:extLst>
                <a:ext uri="{FF2B5EF4-FFF2-40B4-BE49-F238E27FC236}">
                  <a16:creationId xmlns:a16="http://schemas.microsoft.com/office/drawing/2014/main" id="{B69CE212-4C19-47F0-A4C3-3A3F71AD6312}"/>
                </a:ext>
              </a:extLst>
            </p:cNvPr>
            <p:cNvSpPr/>
            <p:nvPr/>
          </p:nvSpPr>
          <p:spPr>
            <a:xfrm>
              <a:off x="1676400" y="3230380"/>
              <a:ext cx="312906" cy="369332"/>
            </a:xfrm>
            <a:prstGeom prst="rect">
              <a:avLst/>
            </a:prstGeom>
          </p:spPr>
          <p:txBody>
            <a:bodyPr wrap="none">
              <a:spAutoFit/>
            </a:bodyPr>
            <a:lstStyle/>
            <a:p>
              <a:r>
                <a:rPr lang="en-IN" dirty="0"/>
                <a:t>3</a:t>
              </a:r>
            </a:p>
          </p:txBody>
        </p:sp>
        <p:sp>
          <p:nvSpPr>
            <p:cNvPr id="6" name="Rectangle 5">
              <a:extLst>
                <a:ext uri="{FF2B5EF4-FFF2-40B4-BE49-F238E27FC236}">
                  <a16:creationId xmlns:a16="http://schemas.microsoft.com/office/drawing/2014/main" id="{CEDF78DA-E49C-4122-A487-47708FA15060}"/>
                </a:ext>
              </a:extLst>
            </p:cNvPr>
            <p:cNvSpPr/>
            <p:nvPr/>
          </p:nvSpPr>
          <p:spPr>
            <a:xfrm>
              <a:off x="1661410" y="4966742"/>
              <a:ext cx="312906" cy="369332"/>
            </a:xfrm>
            <a:prstGeom prst="rect">
              <a:avLst/>
            </a:prstGeom>
          </p:spPr>
          <p:txBody>
            <a:bodyPr wrap="none">
              <a:spAutoFit/>
            </a:bodyPr>
            <a:lstStyle/>
            <a:p>
              <a:r>
                <a:rPr lang="en-IN" dirty="0"/>
                <a:t>4</a:t>
              </a:r>
            </a:p>
          </p:txBody>
        </p:sp>
        <p:sp>
          <p:nvSpPr>
            <p:cNvPr id="7" name="Rectangle 6">
              <a:extLst>
                <a:ext uri="{FF2B5EF4-FFF2-40B4-BE49-F238E27FC236}">
                  <a16:creationId xmlns:a16="http://schemas.microsoft.com/office/drawing/2014/main" id="{32E1412A-4470-4273-9A26-835F83CA63B2}"/>
                </a:ext>
              </a:extLst>
            </p:cNvPr>
            <p:cNvSpPr/>
            <p:nvPr/>
          </p:nvSpPr>
          <p:spPr>
            <a:xfrm>
              <a:off x="3962400" y="1524000"/>
              <a:ext cx="312906" cy="369332"/>
            </a:xfrm>
            <a:prstGeom prst="rect">
              <a:avLst/>
            </a:prstGeom>
          </p:spPr>
          <p:txBody>
            <a:bodyPr wrap="none">
              <a:spAutoFit/>
            </a:bodyPr>
            <a:lstStyle/>
            <a:p>
              <a:r>
                <a:rPr lang="en-IN" dirty="0"/>
                <a:t>5</a:t>
              </a:r>
            </a:p>
          </p:txBody>
        </p:sp>
        <p:sp>
          <p:nvSpPr>
            <p:cNvPr id="8" name="Rectangle 7">
              <a:extLst>
                <a:ext uri="{FF2B5EF4-FFF2-40B4-BE49-F238E27FC236}">
                  <a16:creationId xmlns:a16="http://schemas.microsoft.com/office/drawing/2014/main" id="{6257CF01-9E5D-4798-8DE3-F97540C90167}"/>
                </a:ext>
              </a:extLst>
            </p:cNvPr>
            <p:cNvSpPr/>
            <p:nvPr/>
          </p:nvSpPr>
          <p:spPr>
            <a:xfrm>
              <a:off x="3958958" y="4964668"/>
              <a:ext cx="312906" cy="369332"/>
            </a:xfrm>
            <a:prstGeom prst="rect">
              <a:avLst/>
            </a:prstGeom>
          </p:spPr>
          <p:txBody>
            <a:bodyPr wrap="none">
              <a:spAutoFit/>
            </a:bodyPr>
            <a:lstStyle/>
            <a:p>
              <a:r>
                <a:rPr lang="en-IN" dirty="0"/>
                <a:t>6</a:t>
              </a:r>
            </a:p>
          </p:txBody>
        </p:sp>
        <p:sp>
          <p:nvSpPr>
            <p:cNvPr id="9" name="Rectangle 8">
              <a:extLst>
                <a:ext uri="{FF2B5EF4-FFF2-40B4-BE49-F238E27FC236}">
                  <a16:creationId xmlns:a16="http://schemas.microsoft.com/office/drawing/2014/main" id="{39BC8534-7E04-4547-8BCA-0498BE4F3CC9}"/>
                </a:ext>
              </a:extLst>
            </p:cNvPr>
            <p:cNvSpPr/>
            <p:nvPr/>
          </p:nvSpPr>
          <p:spPr>
            <a:xfrm>
              <a:off x="4876800" y="3216426"/>
              <a:ext cx="312906" cy="369332"/>
            </a:xfrm>
            <a:prstGeom prst="rect">
              <a:avLst/>
            </a:prstGeom>
          </p:spPr>
          <p:txBody>
            <a:bodyPr wrap="none">
              <a:spAutoFit/>
            </a:bodyPr>
            <a:lstStyle/>
            <a:p>
              <a:r>
                <a:rPr lang="en-IN" dirty="0"/>
                <a:t>7</a:t>
              </a:r>
            </a:p>
          </p:txBody>
        </p:sp>
        <p:cxnSp>
          <p:nvCxnSpPr>
            <p:cNvPr id="11" name="Straight Arrow Connector 10">
              <a:extLst>
                <a:ext uri="{FF2B5EF4-FFF2-40B4-BE49-F238E27FC236}">
                  <a16:creationId xmlns:a16="http://schemas.microsoft.com/office/drawing/2014/main" id="{E5C369B7-A3DF-49CF-80A3-4EA98A5553FE}"/>
                </a:ext>
              </a:extLst>
            </p:cNvPr>
            <p:cNvCxnSpPr>
              <a:stCxn id="2" idx="0"/>
              <a:endCxn id="3" idx="1"/>
            </p:cNvCxnSpPr>
            <p:nvPr/>
          </p:nvCxnSpPr>
          <p:spPr>
            <a:xfrm flipV="1">
              <a:off x="766053" y="1708666"/>
              <a:ext cx="910347" cy="153566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246B8039-1878-48AE-B392-7FEAF639E5DA}"/>
                </a:ext>
              </a:extLst>
            </p:cNvPr>
            <p:cNvCxnSpPr>
              <a:cxnSpLocks/>
              <a:stCxn id="2" idx="3"/>
              <a:endCxn id="5" idx="1"/>
            </p:cNvCxnSpPr>
            <p:nvPr/>
          </p:nvCxnSpPr>
          <p:spPr>
            <a:xfrm flipV="1">
              <a:off x="922506" y="3415046"/>
              <a:ext cx="753894" cy="1395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702C5FAA-13B5-4F17-82B5-192B87973C88}"/>
                </a:ext>
              </a:extLst>
            </p:cNvPr>
            <p:cNvCxnSpPr>
              <a:cxnSpLocks/>
              <a:stCxn id="2" idx="2"/>
              <a:endCxn id="6" idx="1"/>
            </p:cNvCxnSpPr>
            <p:nvPr/>
          </p:nvCxnSpPr>
          <p:spPr>
            <a:xfrm>
              <a:off x="766053" y="3613666"/>
              <a:ext cx="895357" cy="153774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F861E817-5906-4A4F-AB6E-BA23F768FB03}"/>
                </a:ext>
              </a:extLst>
            </p:cNvPr>
            <p:cNvCxnSpPr>
              <a:cxnSpLocks/>
              <a:stCxn id="5" idx="0"/>
            </p:cNvCxnSpPr>
            <p:nvPr/>
          </p:nvCxnSpPr>
          <p:spPr>
            <a:xfrm flipH="1" flipV="1">
              <a:off x="1828801" y="1861066"/>
              <a:ext cx="4052" cy="136931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652EAAAB-C4A4-4E5D-A83C-9D5FFE962A3F}"/>
                </a:ext>
              </a:extLst>
            </p:cNvPr>
            <p:cNvCxnSpPr>
              <a:cxnSpLocks/>
              <a:stCxn id="6" idx="0"/>
              <a:endCxn id="5" idx="2"/>
            </p:cNvCxnSpPr>
            <p:nvPr/>
          </p:nvCxnSpPr>
          <p:spPr>
            <a:xfrm flipV="1">
              <a:off x="1817863" y="3599712"/>
              <a:ext cx="14990" cy="136703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7229BD04-177D-4750-9CB0-DF834434E652}"/>
                </a:ext>
              </a:extLst>
            </p:cNvPr>
            <p:cNvCxnSpPr>
              <a:cxnSpLocks/>
              <a:endCxn id="7" idx="2"/>
            </p:cNvCxnSpPr>
            <p:nvPr/>
          </p:nvCxnSpPr>
          <p:spPr>
            <a:xfrm flipV="1">
              <a:off x="1985253" y="1893332"/>
              <a:ext cx="2133600" cy="148944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4005CA8C-98E8-4DD1-B27C-3121219590B1}"/>
                </a:ext>
              </a:extLst>
            </p:cNvPr>
            <p:cNvCxnSpPr>
              <a:cxnSpLocks/>
              <a:stCxn id="3" idx="3"/>
              <a:endCxn id="7" idx="1"/>
            </p:cNvCxnSpPr>
            <p:nvPr/>
          </p:nvCxnSpPr>
          <p:spPr>
            <a:xfrm>
              <a:off x="1989306" y="1708666"/>
              <a:ext cx="1973094"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3085B345-36EF-4ABC-AE0C-9330B5532BFC}"/>
                </a:ext>
              </a:extLst>
            </p:cNvPr>
            <p:cNvCxnSpPr>
              <a:cxnSpLocks/>
              <a:stCxn id="8" idx="3"/>
              <a:endCxn id="9" idx="2"/>
            </p:cNvCxnSpPr>
            <p:nvPr/>
          </p:nvCxnSpPr>
          <p:spPr>
            <a:xfrm flipV="1">
              <a:off x="4271864" y="3585758"/>
              <a:ext cx="761389" cy="156357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412FD8BF-BD73-41F1-BBC8-57272EEF58A5}"/>
                </a:ext>
              </a:extLst>
            </p:cNvPr>
            <p:cNvCxnSpPr>
              <a:cxnSpLocks/>
              <a:stCxn id="7" idx="3"/>
              <a:endCxn id="9" idx="0"/>
            </p:cNvCxnSpPr>
            <p:nvPr/>
          </p:nvCxnSpPr>
          <p:spPr>
            <a:xfrm>
              <a:off x="4275306" y="1708666"/>
              <a:ext cx="757947" cy="150776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FCF4923B-B0E4-4A7A-AA41-C02BE4E9A6C7}"/>
                </a:ext>
              </a:extLst>
            </p:cNvPr>
            <p:cNvCxnSpPr>
              <a:cxnSpLocks/>
              <a:stCxn id="6" idx="3"/>
              <a:endCxn id="8" idx="1"/>
            </p:cNvCxnSpPr>
            <p:nvPr/>
          </p:nvCxnSpPr>
          <p:spPr>
            <a:xfrm flipV="1">
              <a:off x="1974316" y="5149334"/>
              <a:ext cx="1984642" cy="207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D1A7EBA2-4F94-4A5F-B1B3-FB4FE3A784B4}"/>
                </a:ext>
              </a:extLst>
            </p:cNvPr>
            <p:cNvSpPr/>
            <p:nvPr/>
          </p:nvSpPr>
          <p:spPr>
            <a:xfrm>
              <a:off x="772937" y="2176391"/>
              <a:ext cx="312906" cy="369332"/>
            </a:xfrm>
            <a:prstGeom prst="rect">
              <a:avLst/>
            </a:prstGeom>
          </p:spPr>
          <p:txBody>
            <a:bodyPr wrap="none">
              <a:spAutoFit/>
            </a:bodyPr>
            <a:lstStyle/>
            <a:p>
              <a:r>
                <a:rPr lang="en-IN" dirty="0">
                  <a:solidFill>
                    <a:srgbClr val="FF0000"/>
                  </a:solidFill>
                </a:rPr>
                <a:t>6</a:t>
              </a:r>
            </a:p>
          </p:txBody>
        </p:sp>
        <p:sp>
          <p:nvSpPr>
            <p:cNvPr id="42" name="Rectangle 41">
              <a:extLst>
                <a:ext uri="{FF2B5EF4-FFF2-40B4-BE49-F238E27FC236}">
                  <a16:creationId xmlns:a16="http://schemas.microsoft.com/office/drawing/2014/main" id="{A6F8C16E-3D4C-43EF-A81D-333CF4E06A5F}"/>
                </a:ext>
              </a:extLst>
            </p:cNvPr>
            <p:cNvSpPr/>
            <p:nvPr/>
          </p:nvSpPr>
          <p:spPr>
            <a:xfrm>
              <a:off x="1135505" y="2936517"/>
              <a:ext cx="312906" cy="369332"/>
            </a:xfrm>
            <a:prstGeom prst="rect">
              <a:avLst/>
            </a:prstGeom>
          </p:spPr>
          <p:txBody>
            <a:bodyPr wrap="none">
              <a:spAutoFit/>
            </a:bodyPr>
            <a:lstStyle/>
            <a:p>
              <a:r>
                <a:rPr lang="en-IN" dirty="0">
                  <a:solidFill>
                    <a:srgbClr val="FF0000"/>
                  </a:solidFill>
                </a:rPr>
                <a:t>5</a:t>
              </a:r>
            </a:p>
          </p:txBody>
        </p:sp>
        <p:sp>
          <p:nvSpPr>
            <p:cNvPr id="43" name="Rectangle 42">
              <a:extLst>
                <a:ext uri="{FF2B5EF4-FFF2-40B4-BE49-F238E27FC236}">
                  <a16:creationId xmlns:a16="http://schemas.microsoft.com/office/drawing/2014/main" id="{58CE6CA3-3F72-44F7-BD36-3396DB4B03DF}"/>
                </a:ext>
              </a:extLst>
            </p:cNvPr>
            <p:cNvSpPr/>
            <p:nvPr/>
          </p:nvSpPr>
          <p:spPr>
            <a:xfrm>
              <a:off x="772937" y="4200980"/>
              <a:ext cx="312906" cy="369332"/>
            </a:xfrm>
            <a:prstGeom prst="rect">
              <a:avLst/>
            </a:prstGeom>
          </p:spPr>
          <p:txBody>
            <a:bodyPr wrap="none">
              <a:spAutoFit/>
            </a:bodyPr>
            <a:lstStyle/>
            <a:p>
              <a:r>
                <a:rPr lang="en-IN" dirty="0">
                  <a:solidFill>
                    <a:srgbClr val="FF0000"/>
                  </a:solidFill>
                </a:rPr>
                <a:t>5</a:t>
              </a:r>
            </a:p>
          </p:txBody>
        </p:sp>
        <p:sp>
          <p:nvSpPr>
            <p:cNvPr id="44" name="Rectangle 43">
              <a:extLst>
                <a:ext uri="{FF2B5EF4-FFF2-40B4-BE49-F238E27FC236}">
                  <a16:creationId xmlns:a16="http://schemas.microsoft.com/office/drawing/2014/main" id="{00D00EE5-FAA1-4295-9153-6AE062E3D026}"/>
                </a:ext>
              </a:extLst>
            </p:cNvPr>
            <p:cNvSpPr/>
            <p:nvPr/>
          </p:nvSpPr>
          <p:spPr>
            <a:xfrm>
              <a:off x="2643153" y="1339334"/>
              <a:ext cx="389850" cy="369332"/>
            </a:xfrm>
            <a:prstGeom prst="rect">
              <a:avLst/>
            </a:prstGeom>
          </p:spPr>
          <p:txBody>
            <a:bodyPr wrap="none">
              <a:spAutoFit/>
            </a:bodyPr>
            <a:lstStyle/>
            <a:p>
              <a:r>
                <a:rPr lang="en-IN" dirty="0">
                  <a:solidFill>
                    <a:srgbClr val="FF0000"/>
                  </a:solidFill>
                </a:rPr>
                <a:t>-1</a:t>
              </a:r>
            </a:p>
          </p:txBody>
        </p:sp>
        <p:sp>
          <p:nvSpPr>
            <p:cNvPr id="45" name="Rectangle 44">
              <a:extLst>
                <a:ext uri="{FF2B5EF4-FFF2-40B4-BE49-F238E27FC236}">
                  <a16:creationId xmlns:a16="http://schemas.microsoft.com/office/drawing/2014/main" id="{CBBBE57F-DB7C-4EED-819D-6AB36E0BFC6B}"/>
                </a:ext>
              </a:extLst>
            </p:cNvPr>
            <p:cNvSpPr/>
            <p:nvPr/>
          </p:nvSpPr>
          <p:spPr>
            <a:xfrm>
              <a:off x="1817863" y="2362199"/>
              <a:ext cx="389850" cy="369332"/>
            </a:xfrm>
            <a:prstGeom prst="rect">
              <a:avLst/>
            </a:prstGeom>
          </p:spPr>
          <p:txBody>
            <a:bodyPr wrap="none">
              <a:spAutoFit/>
            </a:bodyPr>
            <a:lstStyle/>
            <a:p>
              <a:r>
                <a:rPr lang="en-IN" dirty="0">
                  <a:solidFill>
                    <a:srgbClr val="FF0000"/>
                  </a:solidFill>
                </a:rPr>
                <a:t>-2</a:t>
              </a:r>
            </a:p>
          </p:txBody>
        </p:sp>
        <p:sp>
          <p:nvSpPr>
            <p:cNvPr id="46" name="Rectangle 45">
              <a:extLst>
                <a:ext uri="{FF2B5EF4-FFF2-40B4-BE49-F238E27FC236}">
                  <a16:creationId xmlns:a16="http://schemas.microsoft.com/office/drawing/2014/main" id="{E5DC9784-E2D1-4AE1-8E59-9594223937A9}"/>
                </a:ext>
              </a:extLst>
            </p:cNvPr>
            <p:cNvSpPr/>
            <p:nvPr/>
          </p:nvSpPr>
          <p:spPr>
            <a:xfrm>
              <a:off x="1796590" y="4113880"/>
              <a:ext cx="389850" cy="369332"/>
            </a:xfrm>
            <a:prstGeom prst="rect">
              <a:avLst/>
            </a:prstGeom>
          </p:spPr>
          <p:txBody>
            <a:bodyPr wrap="none">
              <a:spAutoFit/>
            </a:bodyPr>
            <a:lstStyle/>
            <a:p>
              <a:r>
                <a:rPr lang="en-IN" dirty="0">
                  <a:solidFill>
                    <a:srgbClr val="FF0000"/>
                  </a:solidFill>
                </a:rPr>
                <a:t>-2</a:t>
              </a:r>
            </a:p>
          </p:txBody>
        </p:sp>
        <p:sp>
          <p:nvSpPr>
            <p:cNvPr id="48" name="Rectangle 47">
              <a:extLst>
                <a:ext uri="{FF2B5EF4-FFF2-40B4-BE49-F238E27FC236}">
                  <a16:creationId xmlns:a16="http://schemas.microsoft.com/office/drawing/2014/main" id="{A25766E1-1BC0-4758-829A-834F4D981122}"/>
                </a:ext>
              </a:extLst>
            </p:cNvPr>
            <p:cNvSpPr/>
            <p:nvPr/>
          </p:nvSpPr>
          <p:spPr>
            <a:xfrm>
              <a:off x="2895600" y="2692622"/>
              <a:ext cx="312906" cy="369332"/>
            </a:xfrm>
            <a:prstGeom prst="rect">
              <a:avLst/>
            </a:prstGeom>
          </p:spPr>
          <p:txBody>
            <a:bodyPr wrap="none">
              <a:spAutoFit/>
            </a:bodyPr>
            <a:lstStyle/>
            <a:p>
              <a:r>
                <a:rPr lang="en-IN" dirty="0">
                  <a:solidFill>
                    <a:srgbClr val="FF0000"/>
                  </a:solidFill>
                </a:rPr>
                <a:t>1</a:t>
              </a:r>
            </a:p>
          </p:txBody>
        </p:sp>
        <p:sp>
          <p:nvSpPr>
            <p:cNvPr id="49" name="Rectangle 48">
              <a:extLst>
                <a:ext uri="{FF2B5EF4-FFF2-40B4-BE49-F238E27FC236}">
                  <a16:creationId xmlns:a16="http://schemas.microsoft.com/office/drawing/2014/main" id="{3D6815C5-DFE6-44C9-958C-5757731A48B7}"/>
                </a:ext>
              </a:extLst>
            </p:cNvPr>
            <p:cNvSpPr/>
            <p:nvPr/>
          </p:nvSpPr>
          <p:spPr>
            <a:xfrm>
              <a:off x="4659442" y="2192006"/>
              <a:ext cx="312906" cy="369332"/>
            </a:xfrm>
            <a:prstGeom prst="rect">
              <a:avLst/>
            </a:prstGeom>
          </p:spPr>
          <p:txBody>
            <a:bodyPr wrap="none">
              <a:spAutoFit/>
            </a:bodyPr>
            <a:lstStyle/>
            <a:p>
              <a:r>
                <a:rPr lang="en-IN" dirty="0">
                  <a:solidFill>
                    <a:srgbClr val="FF0000"/>
                  </a:solidFill>
                </a:rPr>
                <a:t>3</a:t>
              </a:r>
            </a:p>
          </p:txBody>
        </p:sp>
        <p:sp>
          <p:nvSpPr>
            <p:cNvPr id="50" name="Rectangle 49">
              <a:extLst>
                <a:ext uri="{FF2B5EF4-FFF2-40B4-BE49-F238E27FC236}">
                  <a16:creationId xmlns:a16="http://schemas.microsoft.com/office/drawing/2014/main" id="{0146A7C5-3272-4CBF-BFBC-A6C55336BBBA}"/>
                </a:ext>
              </a:extLst>
            </p:cNvPr>
            <p:cNvSpPr/>
            <p:nvPr/>
          </p:nvSpPr>
          <p:spPr>
            <a:xfrm>
              <a:off x="4659442" y="4321738"/>
              <a:ext cx="312906" cy="369332"/>
            </a:xfrm>
            <a:prstGeom prst="rect">
              <a:avLst/>
            </a:prstGeom>
          </p:spPr>
          <p:txBody>
            <a:bodyPr wrap="none">
              <a:spAutoFit/>
            </a:bodyPr>
            <a:lstStyle/>
            <a:p>
              <a:r>
                <a:rPr lang="en-IN" dirty="0">
                  <a:solidFill>
                    <a:srgbClr val="FF0000"/>
                  </a:solidFill>
                </a:rPr>
                <a:t>3</a:t>
              </a:r>
            </a:p>
          </p:txBody>
        </p:sp>
      </p:grpSp>
      <p:graphicFrame>
        <p:nvGraphicFramePr>
          <p:cNvPr id="52" name="Table 51">
            <a:extLst>
              <a:ext uri="{FF2B5EF4-FFF2-40B4-BE49-F238E27FC236}">
                <a16:creationId xmlns:a16="http://schemas.microsoft.com/office/drawing/2014/main" id="{F473B1DD-8F5B-46BC-8EE3-84A340C39A18}"/>
              </a:ext>
            </a:extLst>
          </p:cNvPr>
          <p:cNvGraphicFramePr>
            <a:graphicFrameLocks noGrp="1"/>
          </p:cNvGraphicFramePr>
          <p:nvPr>
            <p:extLst>
              <p:ext uri="{D42A27DB-BD31-4B8C-83A1-F6EECF244321}">
                <p14:modId xmlns:p14="http://schemas.microsoft.com/office/powerpoint/2010/main" val="587099848"/>
              </p:ext>
            </p:extLst>
          </p:nvPr>
        </p:nvGraphicFramePr>
        <p:xfrm>
          <a:off x="4694110" y="1470166"/>
          <a:ext cx="4312264" cy="3618896"/>
        </p:xfrm>
        <a:graphic>
          <a:graphicData uri="http://schemas.openxmlformats.org/drawingml/2006/table">
            <a:tbl>
              <a:tblPr firstRow="1" bandRow="1">
                <a:tableStyleId>{5940675A-B579-460E-94D1-54222C63F5DA}</a:tableStyleId>
              </a:tblPr>
              <a:tblGrid>
                <a:gridCol w="539033">
                  <a:extLst>
                    <a:ext uri="{9D8B030D-6E8A-4147-A177-3AD203B41FA5}">
                      <a16:colId xmlns:a16="http://schemas.microsoft.com/office/drawing/2014/main" val="3733880178"/>
                    </a:ext>
                  </a:extLst>
                </a:gridCol>
                <a:gridCol w="539033">
                  <a:extLst>
                    <a:ext uri="{9D8B030D-6E8A-4147-A177-3AD203B41FA5}">
                      <a16:colId xmlns:a16="http://schemas.microsoft.com/office/drawing/2014/main" val="3842148808"/>
                    </a:ext>
                  </a:extLst>
                </a:gridCol>
                <a:gridCol w="539033">
                  <a:extLst>
                    <a:ext uri="{9D8B030D-6E8A-4147-A177-3AD203B41FA5}">
                      <a16:colId xmlns:a16="http://schemas.microsoft.com/office/drawing/2014/main" val="444977584"/>
                    </a:ext>
                  </a:extLst>
                </a:gridCol>
                <a:gridCol w="539033">
                  <a:extLst>
                    <a:ext uri="{9D8B030D-6E8A-4147-A177-3AD203B41FA5}">
                      <a16:colId xmlns:a16="http://schemas.microsoft.com/office/drawing/2014/main" val="602287396"/>
                    </a:ext>
                  </a:extLst>
                </a:gridCol>
                <a:gridCol w="539033">
                  <a:extLst>
                    <a:ext uri="{9D8B030D-6E8A-4147-A177-3AD203B41FA5}">
                      <a16:colId xmlns:a16="http://schemas.microsoft.com/office/drawing/2014/main" val="103241511"/>
                    </a:ext>
                  </a:extLst>
                </a:gridCol>
                <a:gridCol w="539033">
                  <a:extLst>
                    <a:ext uri="{9D8B030D-6E8A-4147-A177-3AD203B41FA5}">
                      <a16:colId xmlns:a16="http://schemas.microsoft.com/office/drawing/2014/main" val="3226195704"/>
                    </a:ext>
                  </a:extLst>
                </a:gridCol>
                <a:gridCol w="539033">
                  <a:extLst>
                    <a:ext uri="{9D8B030D-6E8A-4147-A177-3AD203B41FA5}">
                      <a16:colId xmlns:a16="http://schemas.microsoft.com/office/drawing/2014/main" val="4197242504"/>
                    </a:ext>
                  </a:extLst>
                </a:gridCol>
                <a:gridCol w="539033">
                  <a:extLst>
                    <a:ext uri="{9D8B030D-6E8A-4147-A177-3AD203B41FA5}">
                      <a16:colId xmlns:a16="http://schemas.microsoft.com/office/drawing/2014/main" val="1275366493"/>
                    </a:ext>
                  </a:extLst>
                </a:gridCol>
              </a:tblGrid>
              <a:tr h="452362">
                <a:tc>
                  <a:txBody>
                    <a:bodyPr/>
                    <a:lstStyle/>
                    <a:p>
                      <a:pPr algn="ctr"/>
                      <a:endParaRPr lang="en-IN" b="1" dirty="0"/>
                    </a:p>
                  </a:txBody>
                  <a:tcPr/>
                </a:tc>
                <a:tc>
                  <a:txBody>
                    <a:bodyPr/>
                    <a:lstStyle/>
                    <a:p>
                      <a:pPr algn="ctr"/>
                      <a:endParaRPr lang="en-IN" b="1" dirty="0"/>
                    </a:p>
                  </a:txBody>
                  <a:tcPr/>
                </a:tc>
                <a:tc>
                  <a:txBody>
                    <a:bodyPr/>
                    <a:lstStyle/>
                    <a:p>
                      <a:pPr algn="ctr"/>
                      <a:r>
                        <a:rPr lang="en-US" b="1" dirty="0"/>
                        <a:t>1</a:t>
                      </a:r>
                      <a:endParaRPr lang="en-IN" b="1" dirty="0"/>
                    </a:p>
                  </a:txBody>
                  <a:tcPr/>
                </a:tc>
                <a:tc>
                  <a:txBody>
                    <a:bodyPr/>
                    <a:lstStyle/>
                    <a:p>
                      <a:pPr algn="ctr"/>
                      <a:r>
                        <a:rPr lang="en-US" b="1" dirty="0"/>
                        <a:t>2</a:t>
                      </a:r>
                      <a:endParaRPr lang="en-IN" b="1" dirty="0"/>
                    </a:p>
                  </a:txBody>
                  <a:tcPr/>
                </a:tc>
                <a:tc>
                  <a:txBody>
                    <a:bodyPr/>
                    <a:lstStyle/>
                    <a:p>
                      <a:pPr algn="ctr"/>
                      <a:r>
                        <a:rPr lang="en-US" b="1" dirty="0"/>
                        <a:t>3</a:t>
                      </a:r>
                      <a:endParaRPr lang="en-IN" b="1" dirty="0"/>
                    </a:p>
                  </a:txBody>
                  <a:tcPr/>
                </a:tc>
                <a:tc>
                  <a:txBody>
                    <a:bodyPr/>
                    <a:lstStyle/>
                    <a:p>
                      <a:pPr algn="ctr"/>
                      <a:r>
                        <a:rPr lang="en-US" b="1" dirty="0"/>
                        <a:t>4</a:t>
                      </a:r>
                      <a:endParaRPr lang="en-IN" b="1" dirty="0"/>
                    </a:p>
                  </a:txBody>
                  <a:tcPr/>
                </a:tc>
                <a:tc>
                  <a:txBody>
                    <a:bodyPr/>
                    <a:lstStyle/>
                    <a:p>
                      <a:pPr algn="ctr"/>
                      <a:r>
                        <a:rPr lang="en-US" b="1" dirty="0"/>
                        <a:t>5</a:t>
                      </a:r>
                      <a:endParaRPr lang="en-IN" b="1" dirty="0"/>
                    </a:p>
                  </a:txBody>
                  <a:tcPr/>
                </a:tc>
                <a:tc>
                  <a:txBody>
                    <a:bodyPr/>
                    <a:lstStyle/>
                    <a:p>
                      <a:pPr algn="ctr"/>
                      <a:r>
                        <a:rPr lang="en-US" b="1" dirty="0"/>
                        <a:t>6</a:t>
                      </a:r>
                      <a:endParaRPr lang="en-IN" b="1" dirty="0"/>
                    </a:p>
                  </a:txBody>
                  <a:tcPr/>
                </a:tc>
                <a:extLst>
                  <a:ext uri="{0D108BD9-81ED-4DB2-BD59-A6C34878D82A}">
                    <a16:rowId xmlns:a16="http://schemas.microsoft.com/office/drawing/2014/main" val="4103285110"/>
                  </a:ext>
                </a:extLst>
              </a:tr>
              <a:tr h="452362">
                <a:tc>
                  <a:txBody>
                    <a:bodyPr/>
                    <a:lstStyle/>
                    <a:p>
                      <a:pPr algn="ctr"/>
                      <a:r>
                        <a:rPr lang="en-US" b="1" dirty="0"/>
                        <a:t>1</a:t>
                      </a:r>
                      <a:endParaRPr lang="en-IN" b="1" dirty="0"/>
                    </a:p>
                  </a:txBody>
                  <a:tcPr/>
                </a:tc>
                <a:tc>
                  <a:txBody>
                    <a:bodyPr/>
                    <a:lstStyle/>
                    <a:p>
                      <a:pPr algn="ctr"/>
                      <a:r>
                        <a:rPr lang="en-US" dirty="0"/>
                        <a:t>0</a:t>
                      </a:r>
                      <a:endParaRPr lang="en-IN" dirty="0"/>
                    </a:p>
                  </a:txBody>
                  <a:tcPr/>
                </a:tc>
                <a:tc>
                  <a:txBody>
                    <a:bodyPr/>
                    <a:lstStyle/>
                    <a:p>
                      <a:pPr algn="ctr"/>
                      <a:r>
                        <a:rPr lang="en-US" dirty="0"/>
                        <a:t>0</a:t>
                      </a:r>
                      <a:endParaRPr lang="en-IN" dirty="0"/>
                    </a:p>
                  </a:txBody>
                  <a:tcPr/>
                </a:tc>
                <a:tc>
                  <a:txBody>
                    <a:bodyPr/>
                    <a:lstStyle/>
                    <a:p>
                      <a:pPr algn="ctr"/>
                      <a:r>
                        <a:rPr lang="en-US" dirty="0"/>
                        <a:t>0</a:t>
                      </a:r>
                      <a:endParaRPr lang="en-IN" dirty="0"/>
                    </a:p>
                  </a:txBody>
                  <a:tcPr/>
                </a:tc>
                <a:tc>
                  <a:txBody>
                    <a:bodyPr/>
                    <a:lstStyle/>
                    <a:p>
                      <a:pPr algn="ctr"/>
                      <a:r>
                        <a:rPr lang="en-US" dirty="0"/>
                        <a:t>0</a:t>
                      </a:r>
                      <a:endParaRPr lang="en-IN" dirty="0"/>
                    </a:p>
                  </a:txBody>
                  <a:tcPr/>
                </a:tc>
                <a:tc>
                  <a:txBody>
                    <a:bodyPr/>
                    <a:lstStyle/>
                    <a:p>
                      <a:pPr algn="ctr"/>
                      <a:r>
                        <a:rPr lang="en-US" dirty="0"/>
                        <a:t>0</a:t>
                      </a:r>
                      <a:endParaRPr lang="en-IN" dirty="0"/>
                    </a:p>
                  </a:txBody>
                  <a:tcPr/>
                </a:tc>
                <a:tc>
                  <a:txBody>
                    <a:bodyPr/>
                    <a:lstStyle/>
                    <a:p>
                      <a:pPr algn="ctr"/>
                      <a:r>
                        <a:rPr lang="en-US" dirty="0"/>
                        <a:t>0</a:t>
                      </a:r>
                      <a:endParaRPr lang="en-IN" dirty="0"/>
                    </a:p>
                  </a:txBody>
                  <a:tcPr/>
                </a:tc>
                <a:tc>
                  <a:txBody>
                    <a:bodyPr/>
                    <a:lstStyle/>
                    <a:p>
                      <a:pPr algn="ctr"/>
                      <a:r>
                        <a:rPr lang="en-US" dirty="0"/>
                        <a:t>0</a:t>
                      </a:r>
                      <a:endParaRPr lang="en-IN" dirty="0"/>
                    </a:p>
                  </a:txBody>
                  <a:tcPr/>
                </a:tc>
                <a:extLst>
                  <a:ext uri="{0D108BD9-81ED-4DB2-BD59-A6C34878D82A}">
                    <a16:rowId xmlns:a16="http://schemas.microsoft.com/office/drawing/2014/main" val="3076347054"/>
                  </a:ext>
                </a:extLst>
              </a:tr>
              <a:tr h="452362">
                <a:tc>
                  <a:txBody>
                    <a:bodyPr/>
                    <a:lstStyle/>
                    <a:p>
                      <a:pPr algn="ctr"/>
                      <a:r>
                        <a:rPr lang="en-US" b="1" dirty="0"/>
                        <a:t>2</a:t>
                      </a:r>
                      <a:endParaRPr lang="en-IN" b="1" dirty="0"/>
                    </a:p>
                  </a:txBody>
                  <a:tcPr/>
                </a:tc>
                <a:tc>
                  <a:txBody>
                    <a:bodyPr/>
                    <a:lstStyle/>
                    <a:p>
                      <a:pPr algn="ctr"/>
                      <a:r>
                        <a:rPr lang="en-US" dirty="0"/>
                        <a:t>Inf</a:t>
                      </a:r>
                      <a:endParaRPr lang="en-IN" dirty="0"/>
                    </a:p>
                  </a:txBody>
                  <a:tcPr/>
                </a:tc>
                <a:tc>
                  <a:txBody>
                    <a:bodyPr/>
                    <a:lstStyle/>
                    <a:p>
                      <a:pPr algn="ctr"/>
                      <a:r>
                        <a:rPr lang="en-US" dirty="0"/>
                        <a:t>3</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extLst>
                  <a:ext uri="{0D108BD9-81ED-4DB2-BD59-A6C34878D82A}">
                    <a16:rowId xmlns:a16="http://schemas.microsoft.com/office/drawing/2014/main" val="2893171525"/>
                  </a:ext>
                </a:extLst>
              </a:tr>
              <a:tr h="452362">
                <a:tc>
                  <a:txBody>
                    <a:bodyPr/>
                    <a:lstStyle/>
                    <a:p>
                      <a:pPr algn="ctr"/>
                      <a:r>
                        <a:rPr lang="en-US" b="1" dirty="0"/>
                        <a:t>3</a:t>
                      </a:r>
                      <a:endParaRPr lang="en-IN" b="1" dirty="0"/>
                    </a:p>
                  </a:txBody>
                  <a:tcPr/>
                </a:tc>
                <a:tc>
                  <a:txBody>
                    <a:bodyPr/>
                    <a:lstStyle/>
                    <a:p>
                      <a:pPr algn="ctr"/>
                      <a:r>
                        <a:rPr lang="en-US" dirty="0"/>
                        <a:t>Inf</a:t>
                      </a:r>
                      <a:endParaRPr lang="en-IN" dirty="0"/>
                    </a:p>
                  </a:txBody>
                  <a:tcPr/>
                </a:tc>
                <a:tc>
                  <a:txBody>
                    <a:bodyPr/>
                    <a:lstStyle/>
                    <a:p>
                      <a:pPr algn="ctr"/>
                      <a:r>
                        <a:rPr lang="en-US" dirty="0"/>
                        <a:t>3</a:t>
                      </a:r>
                      <a:endParaRPr lang="en-IN" dirty="0"/>
                    </a:p>
                  </a:txBody>
                  <a:tcPr/>
                </a:tc>
                <a:tc>
                  <a:txBody>
                    <a:bodyPr/>
                    <a:lstStyle/>
                    <a:p>
                      <a:pPr algn="ctr"/>
                      <a:r>
                        <a:rPr lang="en-US" dirty="0"/>
                        <a:t>3</a:t>
                      </a:r>
                      <a:endParaRPr lang="en-IN" dirty="0"/>
                    </a:p>
                  </a:txBody>
                  <a:tcPr/>
                </a:tc>
                <a:tc>
                  <a:txBody>
                    <a:bodyPr/>
                    <a:lstStyle/>
                    <a:p>
                      <a:pPr algn="ctr"/>
                      <a:r>
                        <a:rPr lang="en-US" dirty="0"/>
                        <a:t>3</a:t>
                      </a:r>
                      <a:endParaRPr lang="en-IN" dirty="0"/>
                    </a:p>
                  </a:txBody>
                  <a:tcPr/>
                </a:tc>
                <a:tc>
                  <a:txBody>
                    <a:bodyPr/>
                    <a:lstStyle/>
                    <a:p>
                      <a:pPr algn="ctr"/>
                      <a:r>
                        <a:rPr lang="en-US" dirty="0"/>
                        <a:t>3</a:t>
                      </a:r>
                      <a:endParaRPr lang="en-IN" dirty="0"/>
                    </a:p>
                  </a:txBody>
                  <a:tcPr/>
                </a:tc>
                <a:tc>
                  <a:txBody>
                    <a:bodyPr/>
                    <a:lstStyle/>
                    <a:p>
                      <a:pPr algn="ctr"/>
                      <a:r>
                        <a:rPr lang="en-US" dirty="0"/>
                        <a:t>3</a:t>
                      </a:r>
                      <a:endParaRPr lang="en-IN" dirty="0"/>
                    </a:p>
                  </a:txBody>
                  <a:tcPr/>
                </a:tc>
                <a:tc>
                  <a:txBody>
                    <a:bodyPr/>
                    <a:lstStyle/>
                    <a:p>
                      <a:pPr algn="ctr"/>
                      <a:r>
                        <a:rPr lang="en-US" dirty="0"/>
                        <a:t>3</a:t>
                      </a:r>
                      <a:endParaRPr lang="en-IN" dirty="0"/>
                    </a:p>
                  </a:txBody>
                  <a:tcPr/>
                </a:tc>
                <a:extLst>
                  <a:ext uri="{0D108BD9-81ED-4DB2-BD59-A6C34878D82A}">
                    <a16:rowId xmlns:a16="http://schemas.microsoft.com/office/drawing/2014/main" val="585786986"/>
                  </a:ext>
                </a:extLst>
              </a:tr>
              <a:tr h="45236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t>4</a:t>
                      </a:r>
                      <a:endParaRPr lang="en-IN" b="1" dirty="0"/>
                    </a:p>
                  </a:txBody>
                  <a:tcPr/>
                </a:tc>
                <a:tc>
                  <a:txBody>
                    <a:bodyPr/>
                    <a:lstStyle/>
                    <a:p>
                      <a:pPr algn="ctr"/>
                      <a:r>
                        <a:rPr lang="en-US" dirty="0"/>
                        <a:t>Inf</a:t>
                      </a:r>
                      <a:endParaRPr lang="en-IN" dirty="0"/>
                    </a:p>
                  </a:txBody>
                  <a:tcPr/>
                </a:tc>
                <a:tc>
                  <a:txBody>
                    <a:bodyPr/>
                    <a:lstStyle/>
                    <a:p>
                      <a:pPr algn="ctr"/>
                      <a:r>
                        <a:rPr lang="en-US" dirty="0"/>
                        <a:t>5</a:t>
                      </a:r>
                      <a:endParaRPr lang="en-IN" dirty="0"/>
                    </a:p>
                  </a:txBody>
                  <a:tcPr/>
                </a:tc>
                <a:tc>
                  <a:txBody>
                    <a:bodyPr/>
                    <a:lstStyle/>
                    <a:p>
                      <a:pPr algn="ctr"/>
                      <a:r>
                        <a:rPr lang="en-US" dirty="0"/>
                        <a:t>5</a:t>
                      </a:r>
                      <a:endParaRPr lang="en-IN" dirty="0"/>
                    </a:p>
                  </a:txBody>
                  <a:tcPr/>
                </a:tc>
                <a:tc>
                  <a:txBody>
                    <a:bodyPr/>
                    <a:lstStyle/>
                    <a:p>
                      <a:pPr algn="ctr"/>
                      <a:r>
                        <a:rPr lang="en-US" dirty="0"/>
                        <a:t>5</a:t>
                      </a:r>
                      <a:endParaRPr lang="en-IN" dirty="0"/>
                    </a:p>
                  </a:txBody>
                  <a:tcPr/>
                </a:tc>
                <a:tc>
                  <a:txBody>
                    <a:bodyPr/>
                    <a:lstStyle/>
                    <a:p>
                      <a:pPr algn="ctr"/>
                      <a:r>
                        <a:rPr lang="en-US" dirty="0"/>
                        <a:t>5</a:t>
                      </a:r>
                      <a:endParaRPr lang="en-IN" dirty="0"/>
                    </a:p>
                  </a:txBody>
                  <a:tcPr/>
                </a:tc>
                <a:tc>
                  <a:txBody>
                    <a:bodyPr/>
                    <a:lstStyle/>
                    <a:p>
                      <a:pPr algn="ctr"/>
                      <a:r>
                        <a:rPr lang="en-US" dirty="0"/>
                        <a:t>5</a:t>
                      </a:r>
                      <a:endParaRPr lang="en-IN" dirty="0"/>
                    </a:p>
                  </a:txBody>
                  <a:tcPr/>
                </a:tc>
                <a:tc>
                  <a:txBody>
                    <a:bodyPr/>
                    <a:lstStyle/>
                    <a:p>
                      <a:pPr algn="ctr"/>
                      <a:r>
                        <a:rPr lang="en-US" dirty="0"/>
                        <a:t>5</a:t>
                      </a:r>
                      <a:endParaRPr lang="en-IN" dirty="0"/>
                    </a:p>
                  </a:txBody>
                  <a:tcPr/>
                </a:tc>
                <a:extLst>
                  <a:ext uri="{0D108BD9-81ED-4DB2-BD59-A6C34878D82A}">
                    <a16:rowId xmlns:a16="http://schemas.microsoft.com/office/drawing/2014/main" val="1293949711"/>
                  </a:ext>
                </a:extLst>
              </a:tr>
              <a:tr h="452362">
                <a:tc>
                  <a:txBody>
                    <a:bodyPr/>
                    <a:lstStyle/>
                    <a:p>
                      <a:pPr algn="ctr"/>
                      <a:r>
                        <a:rPr lang="en-US" b="1" dirty="0"/>
                        <a:t>5</a:t>
                      </a:r>
                      <a:endParaRPr lang="en-IN" b="1" dirty="0"/>
                    </a:p>
                  </a:txBody>
                  <a:tcPr/>
                </a:tc>
                <a:tc>
                  <a:txBody>
                    <a:bodyPr/>
                    <a:lstStyle/>
                    <a:p>
                      <a:pPr algn="ctr"/>
                      <a:r>
                        <a:rPr lang="en-US" dirty="0"/>
                        <a:t>Inf</a:t>
                      </a:r>
                      <a:endParaRPr lang="en-IN" dirty="0"/>
                    </a:p>
                  </a:txBody>
                  <a:tcPr/>
                </a:tc>
                <a:tc>
                  <a:txBody>
                    <a:bodyPr/>
                    <a:lstStyle/>
                    <a:p>
                      <a:pPr algn="ctr"/>
                      <a:r>
                        <a:rPr lang="en-US" dirty="0"/>
                        <a:t>5</a:t>
                      </a:r>
                      <a:endParaRPr lang="en-IN" dirty="0"/>
                    </a:p>
                  </a:txBody>
                  <a:tcPr/>
                </a:tc>
                <a:tc>
                  <a:txBody>
                    <a:bodyPr/>
                    <a:lstStyle/>
                    <a:p>
                      <a:pPr algn="ctr"/>
                      <a:r>
                        <a:rPr lang="en-US" dirty="0"/>
                        <a:t>2</a:t>
                      </a:r>
                      <a:endParaRPr lang="en-IN" dirty="0"/>
                    </a:p>
                  </a:txBody>
                  <a:tcPr/>
                </a:tc>
                <a:tc>
                  <a:txBody>
                    <a:bodyPr/>
                    <a:lstStyle/>
                    <a:p>
                      <a:pPr algn="ctr"/>
                      <a:r>
                        <a:rPr lang="en-US" dirty="0"/>
                        <a:t>0</a:t>
                      </a:r>
                      <a:endParaRPr lang="en-IN" dirty="0"/>
                    </a:p>
                  </a:txBody>
                  <a:tcPr/>
                </a:tc>
                <a:tc>
                  <a:txBody>
                    <a:bodyPr/>
                    <a:lstStyle/>
                    <a:p>
                      <a:pPr algn="ctr"/>
                      <a:r>
                        <a:rPr lang="en-US" dirty="0"/>
                        <a:t>0</a:t>
                      </a:r>
                      <a:endParaRPr lang="en-IN" dirty="0"/>
                    </a:p>
                  </a:txBody>
                  <a:tcPr/>
                </a:tc>
                <a:tc>
                  <a:txBody>
                    <a:bodyPr/>
                    <a:lstStyle/>
                    <a:p>
                      <a:pPr algn="ctr"/>
                      <a:r>
                        <a:rPr lang="en-US" dirty="0"/>
                        <a:t>0</a:t>
                      </a:r>
                      <a:endParaRPr lang="en-IN" dirty="0"/>
                    </a:p>
                  </a:txBody>
                  <a:tcPr/>
                </a:tc>
                <a:tc>
                  <a:txBody>
                    <a:bodyPr/>
                    <a:lstStyle/>
                    <a:p>
                      <a:pPr algn="ctr"/>
                      <a:r>
                        <a:rPr lang="en-US" dirty="0"/>
                        <a:t>0</a:t>
                      </a:r>
                      <a:endParaRPr lang="en-IN" dirty="0"/>
                    </a:p>
                  </a:txBody>
                  <a:tcPr/>
                </a:tc>
                <a:extLst>
                  <a:ext uri="{0D108BD9-81ED-4DB2-BD59-A6C34878D82A}">
                    <a16:rowId xmlns:a16="http://schemas.microsoft.com/office/drawing/2014/main" val="673059434"/>
                  </a:ext>
                </a:extLst>
              </a:tr>
              <a:tr h="452362">
                <a:tc>
                  <a:txBody>
                    <a:bodyPr/>
                    <a:lstStyle/>
                    <a:p>
                      <a:pPr algn="ctr"/>
                      <a:r>
                        <a:rPr lang="en-US" b="1" dirty="0"/>
                        <a:t>6</a:t>
                      </a:r>
                      <a:endParaRPr lang="en-IN" b="1" dirty="0"/>
                    </a:p>
                  </a:txBody>
                  <a:tcPr/>
                </a:tc>
                <a:tc>
                  <a:txBody>
                    <a:bodyPr/>
                    <a:lstStyle/>
                    <a:p>
                      <a:pPr algn="ctr"/>
                      <a:r>
                        <a:rPr lang="en-US" dirty="0"/>
                        <a:t>Inf</a:t>
                      </a:r>
                      <a:endParaRPr lang="en-IN" dirty="0"/>
                    </a:p>
                  </a:txBody>
                  <a:tcPr/>
                </a:tc>
                <a:tc>
                  <a:txBody>
                    <a:bodyPr/>
                    <a:lstStyle/>
                    <a:p>
                      <a:pPr algn="ctr"/>
                      <a:r>
                        <a:rPr lang="en-US" dirty="0"/>
                        <a:t>4</a:t>
                      </a:r>
                      <a:endParaRPr lang="en-IN" dirty="0"/>
                    </a:p>
                  </a:txBody>
                  <a:tcPr/>
                </a:tc>
                <a:tc>
                  <a:txBody>
                    <a:bodyPr/>
                    <a:lstStyle/>
                    <a:p>
                      <a:pPr algn="ctr"/>
                      <a:r>
                        <a:rPr lang="en-US" dirty="0"/>
                        <a:t>4</a:t>
                      </a:r>
                      <a:endParaRPr lang="en-IN" dirty="0"/>
                    </a:p>
                  </a:txBody>
                  <a:tcPr/>
                </a:tc>
                <a:tc>
                  <a:txBody>
                    <a:bodyPr/>
                    <a:lstStyle/>
                    <a:p>
                      <a:pPr algn="ctr"/>
                      <a:r>
                        <a:rPr lang="en-US" dirty="0"/>
                        <a:t>4</a:t>
                      </a:r>
                      <a:endParaRPr lang="en-IN" dirty="0"/>
                    </a:p>
                  </a:txBody>
                  <a:tcPr/>
                </a:tc>
                <a:tc>
                  <a:txBody>
                    <a:bodyPr/>
                    <a:lstStyle/>
                    <a:p>
                      <a:pPr algn="ctr"/>
                      <a:r>
                        <a:rPr lang="en-US" dirty="0"/>
                        <a:t>4</a:t>
                      </a:r>
                      <a:endParaRPr lang="en-IN" dirty="0"/>
                    </a:p>
                  </a:txBody>
                  <a:tcPr/>
                </a:tc>
                <a:tc>
                  <a:txBody>
                    <a:bodyPr/>
                    <a:lstStyle/>
                    <a:p>
                      <a:pPr algn="ctr"/>
                      <a:r>
                        <a:rPr lang="en-US" dirty="0"/>
                        <a:t>4</a:t>
                      </a:r>
                      <a:endParaRPr lang="en-IN" dirty="0"/>
                    </a:p>
                  </a:txBody>
                  <a:tcPr/>
                </a:tc>
                <a:tc>
                  <a:txBody>
                    <a:bodyPr/>
                    <a:lstStyle/>
                    <a:p>
                      <a:pPr algn="ctr"/>
                      <a:r>
                        <a:rPr lang="en-US" dirty="0"/>
                        <a:t>4</a:t>
                      </a:r>
                      <a:endParaRPr lang="en-IN" dirty="0"/>
                    </a:p>
                  </a:txBody>
                  <a:tcPr/>
                </a:tc>
                <a:extLst>
                  <a:ext uri="{0D108BD9-81ED-4DB2-BD59-A6C34878D82A}">
                    <a16:rowId xmlns:a16="http://schemas.microsoft.com/office/drawing/2014/main" val="1459600390"/>
                  </a:ext>
                </a:extLst>
              </a:tr>
              <a:tr h="452362">
                <a:tc>
                  <a:txBody>
                    <a:bodyPr/>
                    <a:lstStyle/>
                    <a:p>
                      <a:pPr algn="ctr"/>
                      <a:r>
                        <a:rPr lang="en-US" b="1" dirty="0"/>
                        <a:t>7</a:t>
                      </a:r>
                      <a:endParaRPr lang="en-IN" b="1" dirty="0"/>
                    </a:p>
                  </a:txBody>
                  <a:tcPr/>
                </a:tc>
                <a:tc>
                  <a:txBody>
                    <a:bodyPr/>
                    <a:lstStyle/>
                    <a:p>
                      <a:pPr algn="ctr"/>
                      <a:r>
                        <a:rPr lang="en-US" dirty="0"/>
                        <a:t>Inf </a:t>
                      </a:r>
                      <a:endParaRPr lang="en-IN" dirty="0"/>
                    </a:p>
                  </a:txBody>
                  <a:tcPr/>
                </a:tc>
                <a:tc>
                  <a:txBody>
                    <a:bodyPr/>
                    <a:lstStyle/>
                    <a:p>
                      <a:pPr algn="ctr"/>
                      <a:r>
                        <a:rPr lang="en-US" dirty="0"/>
                        <a:t>7</a:t>
                      </a:r>
                      <a:endParaRPr lang="en-IN" dirty="0"/>
                    </a:p>
                  </a:txBody>
                  <a:tcPr/>
                </a:tc>
                <a:tc>
                  <a:txBody>
                    <a:bodyPr/>
                    <a:lstStyle/>
                    <a:p>
                      <a:pPr algn="ctr"/>
                      <a:r>
                        <a:rPr lang="en-US" dirty="0"/>
                        <a:t>5</a:t>
                      </a:r>
                      <a:endParaRPr lang="en-IN" dirty="0"/>
                    </a:p>
                  </a:txBody>
                  <a:tcPr/>
                </a:tc>
                <a:tc>
                  <a:txBody>
                    <a:bodyPr/>
                    <a:lstStyle/>
                    <a:p>
                      <a:pPr algn="ctr"/>
                      <a:r>
                        <a:rPr lang="en-US" dirty="0"/>
                        <a:t>3</a:t>
                      </a:r>
                      <a:endParaRPr lang="en-IN" dirty="0"/>
                    </a:p>
                  </a:txBody>
                  <a:tcPr/>
                </a:tc>
                <a:tc>
                  <a:txBody>
                    <a:bodyPr/>
                    <a:lstStyle/>
                    <a:p>
                      <a:pPr algn="ctr"/>
                      <a:r>
                        <a:rPr lang="en-US" dirty="0"/>
                        <a:t>3</a:t>
                      </a:r>
                      <a:endParaRPr lang="en-IN" dirty="0"/>
                    </a:p>
                  </a:txBody>
                  <a:tcPr/>
                </a:tc>
                <a:tc>
                  <a:txBody>
                    <a:bodyPr/>
                    <a:lstStyle/>
                    <a:p>
                      <a:pPr algn="ctr"/>
                      <a:r>
                        <a:rPr lang="en-US" dirty="0"/>
                        <a:t>3</a:t>
                      </a:r>
                      <a:endParaRPr lang="en-IN" dirty="0"/>
                    </a:p>
                  </a:txBody>
                  <a:tcPr/>
                </a:tc>
                <a:tc>
                  <a:txBody>
                    <a:bodyPr/>
                    <a:lstStyle/>
                    <a:p>
                      <a:pPr algn="ctr"/>
                      <a:r>
                        <a:rPr lang="en-US" dirty="0"/>
                        <a:t>3</a:t>
                      </a:r>
                      <a:endParaRPr lang="en-IN" dirty="0"/>
                    </a:p>
                  </a:txBody>
                  <a:tcPr/>
                </a:tc>
                <a:extLst>
                  <a:ext uri="{0D108BD9-81ED-4DB2-BD59-A6C34878D82A}">
                    <a16:rowId xmlns:a16="http://schemas.microsoft.com/office/drawing/2014/main" val="2111240868"/>
                  </a:ext>
                </a:extLst>
              </a:tr>
            </a:tbl>
          </a:graphicData>
        </a:graphic>
      </p:graphicFrame>
      <p:sp>
        <p:nvSpPr>
          <p:cNvPr id="53" name="Rectangle 52">
            <a:extLst>
              <a:ext uri="{FF2B5EF4-FFF2-40B4-BE49-F238E27FC236}">
                <a16:creationId xmlns:a16="http://schemas.microsoft.com/office/drawing/2014/main" id="{D2098688-19B7-446F-AC83-2F18FD97BFEF}"/>
              </a:ext>
            </a:extLst>
          </p:cNvPr>
          <p:cNvSpPr/>
          <p:nvPr/>
        </p:nvSpPr>
        <p:spPr>
          <a:xfrm>
            <a:off x="0" y="5783434"/>
            <a:ext cx="4572000" cy="646331"/>
          </a:xfrm>
          <a:prstGeom prst="rect">
            <a:avLst/>
          </a:prstGeom>
        </p:spPr>
        <p:txBody>
          <a:bodyPr>
            <a:spAutoFit/>
          </a:bodyPr>
          <a:lstStyle/>
          <a:p>
            <a:r>
              <a:rPr lang="en-IN" dirty="0">
                <a:solidFill>
                  <a:srgbClr val="FF0000"/>
                </a:solidFill>
              </a:rPr>
              <a:t>if ((</a:t>
            </a:r>
            <a:r>
              <a:rPr lang="en-IN" dirty="0" err="1">
                <a:solidFill>
                  <a:srgbClr val="FF0000"/>
                </a:solidFill>
              </a:rPr>
              <a:t>dist</a:t>
            </a:r>
            <a:r>
              <a:rPr lang="en-IN" dirty="0">
                <a:solidFill>
                  <a:srgbClr val="FF0000"/>
                </a:solidFill>
              </a:rPr>
              <a:t>[u] + weight) &lt; </a:t>
            </a:r>
            <a:r>
              <a:rPr lang="en-IN" dirty="0" err="1">
                <a:solidFill>
                  <a:srgbClr val="FF0000"/>
                </a:solidFill>
              </a:rPr>
              <a:t>dist</a:t>
            </a:r>
            <a:r>
              <a:rPr lang="en-IN" dirty="0">
                <a:solidFill>
                  <a:srgbClr val="FF0000"/>
                </a:solidFill>
              </a:rPr>
              <a:t>[v]) then </a:t>
            </a:r>
          </a:p>
          <a:p>
            <a:r>
              <a:rPr lang="en-IN" dirty="0">
                <a:solidFill>
                  <a:srgbClr val="FF0000"/>
                </a:solidFill>
              </a:rPr>
              <a:t>   </a:t>
            </a:r>
            <a:r>
              <a:rPr lang="en-IN" dirty="0" err="1">
                <a:solidFill>
                  <a:srgbClr val="FF0000"/>
                </a:solidFill>
              </a:rPr>
              <a:t>dist</a:t>
            </a:r>
            <a:r>
              <a:rPr lang="en-IN" dirty="0">
                <a:solidFill>
                  <a:srgbClr val="FF0000"/>
                </a:solidFill>
              </a:rPr>
              <a:t>[v] = </a:t>
            </a:r>
            <a:r>
              <a:rPr lang="en-IN" dirty="0" err="1">
                <a:solidFill>
                  <a:srgbClr val="FF0000"/>
                </a:solidFill>
              </a:rPr>
              <a:t>dist</a:t>
            </a:r>
            <a:r>
              <a:rPr lang="en-IN" dirty="0">
                <a:solidFill>
                  <a:srgbClr val="FF0000"/>
                </a:solidFill>
              </a:rPr>
              <a:t>[u] + weight</a:t>
            </a:r>
          </a:p>
        </p:txBody>
      </p:sp>
      <p:sp>
        <p:nvSpPr>
          <p:cNvPr id="54" name="Rectangle 53">
            <a:extLst>
              <a:ext uri="{FF2B5EF4-FFF2-40B4-BE49-F238E27FC236}">
                <a16:creationId xmlns:a16="http://schemas.microsoft.com/office/drawing/2014/main" id="{7C0F4E08-1AD0-4AB3-BCC5-47BAB935E4DA}"/>
              </a:ext>
            </a:extLst>
          </p:cNvPr>
          <p:cNvSpPr/>
          <p:nvPr/>
        </p:nvSpPr>
        <p:spPr>
          <a:xfrm>
            <a:off x="3688044" y="5588898"/>
            <a:ext cx="5318332" cy="646331"/>
          </a:xfrm>
          <a:prstGeom prst="rect">
            <a:avLst/>
          </a:prstGeom>
        </p:spPr>
        <p:txBody>
          <a:bodyPr wrap="square">
            <a:spAutoFit/>
          </a:bodyPr>
          <a:lstStyle/>
          <a:p>
            <a:pPr algn="ctr"/>
            <a:r>
              <a:rPr lang="en-IN" dirty="0">
                <a:latin typeface="Courier New" panose="02070309020205020404" pitchFamily="49" charset="0"/>
                <a:cs typeface="Courier New" panose="02070309020205020404" pitchFamily="49" charset="0"/>
              </a:rPr>
              <a:t>(1,2),(1,3),(1,4),(2,5),(3,2),(3,5),</a:t>
            </a:r>
          </a:p>
          <a:p>
            <a:pPr algn="ctr"/>
            <a:r>
              <a:rPr lang="en-IN" dirty="0">
                <a:latin typeface="Courier New" panose="02070309020205020404" pitchFamily="49" charset="0"/>
                <a:cs typeface="Courier New" panose="02070309020205020404" pitchFamily="49" charset="0"/>
              </a:rPr>
              <a:t>(4,3),(4,6),(5,7),(6,7)</a:t>
            </a:r>
          </a:p>
        </p:txBody>
      </p:sp>
    </p:spTree>
    <p:extLst>
      <p:ext uri="{BB962C8B-B14F-4D97-AF65-F5344CB8AC3E}">
        <p14:creationId xmlns:p14="http://schemas.microsoft.com/office/powerpoint/2010/main" val="67457287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Content Placeholder 2">
            <a:extLst>
              <a:ext uri="{FF2B5EF4-FFF2-40B4-BE49-F238E27FC236}">
                <a16:creationId xmlns:a16="http://schemas.microsoft.com/office/drawing/2014/main" id="{BEF8A033-9BEB-425D-8BD4-26A7E2ED7B49}"/>
              </a:ext>
            </a:extLst>
          </p:cNvPr>
          <p:cNvSpPr>
            <a:spLocks noGrp="1"/>
          </p:cNvSpPr>
          <p:nvPr>
            <p:ph idx="1"/>
          </p:nvPr>
        </p:nvSpPr>
        <p:spPr>
          <a:xfrm>
            <a:off x="304800" y="1493838"/>
            <a:ext cx="8229600" cy="4525962"/>
          </a:xfrm>
        </p:spPr>
        <p:txBody>
          <a:bodyPr/>
          <a:lstStyle/>
          <a:p>
            <a:pPr marL="57150" indent="0" algn="just" fontAlgn="base">
              <a:spcAft>
                <a:spcPct val="0"/>
              </a:spcAft>
            </a:pPr>
            <a:r>
              <a:rPr lang="en-US" sz="1300" dirty="0" err="1">
                <a:latin typeface="Courier New" panose="02070309020205020404" pitchFamily="49" charset="0"/>
                <a:cs typeface="Courier New" panose="02070309020205020404" pitchFamily="49" charset="0"/>
              </a:rPr>
              <a:t>BellmanFord</a:t>
            </a:r>
            <a:r>
              <a:rPr lang="en-US" sz="1300" dirty="0">
                <a:latin typeface="Courier New" panose="02070309020205020404" pitchFamily="49" charset="0"/>
                <a:cs typeface="Courier New" panose="02070309020205020404" pitchFamily="49" charset="0"/>
              </a:rPr>
              <a:t>(G)</a:t>
            </a:r>
          </a:p>
          <a:p>
            <a:pPr marL="57150" indent="0" algn="just" fontAlgn="base">
              <a:spcAft>
                <a:spcPct val="0"/>
              </a:spcAft>
            </a:pPr>
            <a:r>
              <a:rPr lang="en-US" sz="1300" b="1" dirty="0">
                <a:latin typeface="Courier New" panose="02070309020205020404" pitchFamily="49" charset="0"/>
                <a:cs typeface="Courier New" panose="02070309020205020404" pitchFamily="49" charset="0"/>
              </a:rPr>
              <a:t>for</a:t>
            </a:r>
            <a:r>
              <a:rPr lang="en-US" sz="1300" dirty="0">
                <a:latin typeface="Courier New" panose="02070309020205020404" pitchFamily="49" charset="0"/>
                <a:cs typeface="Courier New" panose="02070309020205020404" pitchFamily="49" charset="0"/>
              </a:rPr>
              <a:t> </a:t>
            </a:r>
            <a:r>
              <a:rPr lang="en-US" sz="1300" dirty="0" err="1">
                <a:latin typeface="Courier New" panose="02070309020205020404" pitchFamily="49" charset="0"/>
                <a:cs typeface="Courier New" panose="02070309020205020404" pitchFamily="49" charset="0"/>
              </a:rPr>
              <a:t>i</a:t>
            </a:r>
            <a:r>
              <a:rPr lang="en-US" sz="1300" dirty="0">
                <a:latin typeface="Courier New" panose="02070309020205020404" pitchFamily="49" charset="0"/>
                <a:cs typeface="Courier New" panose="02070309020205020404" pitchFamily="49" charset="0"/>
              </a:rPr>
              <a:t> = 1 to |V| </a:t>
            </a:r>
            <a:r>
              <a:rPr lang="en-US" sz="1300" b="1" dirty="0">
                <a:latin typeface="Courier New" panose="02070309020205020404" pitchFamily="49" charset="0"/>
                <a:cs typeface="Courier New" panose="02070309020205020404" pitchFamily="49" charset="0"/>
              </a:rPr>
              <a:t>do</a:t>
            </a:r>
          </a:p>
          <a:p>
            <a:pPr marL="57150" indent="0" algn="just" fontAlgn="base">
              <a:spcAft>
                <a:spcPct val="0"/>
              </a:spcAft>
            </a:pPr>
            <a:r>
              <a:rPr lang="en-US" sz="1300" dirty="0">
                <a:latin typeface="Courier New" panose="02070309020205020404" pitchFamily="49" charset="0"/>
                <a:cs typeface="Courier New" panose="02070309020205020404" pitchFamily="49" charset="0"/>
              </a:rPr>
              <a:t>	</a:t>
            </a:r>
            <a:r>
              <a:rPr lang="en-US" sz="1300" dirty="0" err="1">
                <a:latin typeface="Courier New" panose="02070309020205020404" pitchFamily="49" charset="0"/>
                <a:cs typeface="Courier New" panose="02070309020205020404" pitchFamily="49" charset="0"/>
              </a:rPr>
              <a:t>dist</a:t>
            </a:r>
            <a:r>
              <a:rPr lang="en-US" sz="1300" dirty="0">
                <a:latin typeface="Courier New" panose="02070309020205020404" pitchFamily="49" charset="0"/>
                <a:cs typeface="Courier New" panose="02070309020205020404" pitchFamily="49" charset="0"/>
              </a:rPr>
              <a:t>[</a:t>
            </a:r>
            <a:r>
              <a:rPr lang="en-US" sz="1300" dirty="0" err="1">
                <a:latin typeface="Courier New" panose="02070309020205020404" pitchFamily="49" charset="0"/>
                <a:cs typeface="Courier New" panose="02070309020205020404" pitchFamily="49" charset="0"/>
              </a:rPr>
              <a:t>i</a:t>
            </a:r>
            <a:r>
              <a:rPr lang="en-US" sz="1300" dirty="0">
                <a:latin typeface="Courier New" panose="02070309020205020404" pitchFamily="49" charset="0"/>
                <a:cs typeface="Courier New" panose="02070309020205020404" pitchFamily="49" charset="0"/>
              </a:rPr>
              <a:t>] = </a:t>
            </a:r>
            <a:r>
              <a:rPr lang="en-US" sz="1300" dirty="0" err="1">
                <a:latin typeface="Courier New" panose="02070309020205020404" pitchFamily="49" charset="0"/>
                <a:cs typeface="Courier New" panose="02070309020205020404" pitchFamily="49" charset="0"/>
              </a:rPr>
              <a:t>Integer.MAX_VALUE</a:t>
            </a:r>
            <a:r>
              <a:rPr lang="en-US" sz="1300" dirty="0">
                <a:latin typeface="Courier New" panose="02070309020205020404" pitchFamily="49" charset="0"/>
                <a:cs typeface="Courier New" panose="02070309020205020404" pitchFamily="49" charset="0"/>
              </a:rPr>
              <a:t>;</a:t>
            </a:r>
          </a:p>
          <a:p>
            <a:pPr marL="57150" indent="0" algn="just" fontAlgn="base">
              <a:spcAft>
                <a:spcPct val="0"/>
              </a:spcAft>
            </a:pPr>
            <a:r>
              <a:rPr lang="en-US" sz="1300" dirty="0">
                <a:latin typeface="Courier New" panose="02070309020205020404" pitchFamily="49" charset="0"/>
                <a:cs typeface="Courier New" panose="02070309020205020404" pitchFamily="49" charset="0"/>
              </a:rPr>
              <a:t>        	</a:t>
            </a:r>
            <a:r>
              <a:rPr lang="en-US" sz="1300" dirty="0" err="1">
                <a:latin typeface="Courier New" panose="02070309020205020404" pitchFamily="49" charset="0"/>
                <a:cs typeface="Courier New" panose="02070309020205020404" pitchFamily="49" charset="0"/>
              </a:rPr>
              <a:t>dist</a:t>
            </a:r>
            <a:r>
              <a:rPr lang="en-US" sz="1300" dirty="0">
                <a:latin typeface="Courier New" panose="02070309020205020404" pitchFamily="49" charset="0"/>
                <a:cs typeface="Courier New" panose="02070309020205020404" pitchFamily="49" charset="0"/>
              </a:rPr>
              <a:t>[</a:t>
            </a:r>
            <a:r>
              <a:rPr lang="en-US" sz="1300" dirty="0" err="1">
                <a:latin typeface="Courier New" panose="02070309020205020404" pitchFamily="49" charset="0"/>
                <a:cs typeface="Courier New" panose="02070309020205020404" pitchFamily="49" charset="0"/>
              </a:rPr>
              <a:t>src</a:t>
            </a:r>
            <a:r>
              <a:rPr lang="en-US" sz="1300" dirty="0">
                <a:latin typeface="Courier New" panose="02070309020205020404" pitchFamily="49" charset="0"/>
                <a:cs typeface="Courier New" panose="02070309020205020404" pitchFamily="49" charset="0"/>
              </a:rPr>
              <a:t>] = 0;</a:t>
            </a:r>
          </a:p>
          <a:p>
            <a:pPr marL="57150" indent="0" algn="just" fontAlgn="base">
              <a:spcAft>
                <a:spcPct val="0"/>
              </a:spcAft>
            </a:pPr>
            <a:r>
              <a:rPr lang="en-US" sz="1300" b="1" dirty="0">
                <a:latin typeface="Courier New" panose="02070309020205020404" pitchFamily="49" charset="0"/>
                <a:cs typeface="Courier New" panose="02070309020205020404" pitchFamily="49" charset="0"/>
              </a:rPr>
              <a:t>for</a:t>
            </a:r>
            <a:r>
              <a:rPr lang="en-US" sz="1300" dirty="0">
                <a:latin typeface="Courier New" panose="02070309020205020404" pitchFamily="49" charset="0"/>
                <a:cs typeface="Courier New" panose="02070309020205020404" pitchFamily="49" charset="0"/>
              </a:rPr>
              <a:t> </a:t>
            </a:r>
            <a:r>
              <a:rPr lang="en-US" sz="1300" dirty="0" err="1">
                <a:latin typeface="Courier New" panose="02070309020205020404" pitchFamily="49" charset="0"/>
                <a:cs typeface="Courier New" panose="02070309020205020404" pitchFamily="49" charset="0"/>
              </a:rPr>
              <a:t>i</a:t>
            </a:r>
            <a:r>
              <a:rPr lang="en-US" sz="1300" dirty="0">
                <a:latin typeface="Courier New" panose="02070309020205020404" pitchFamily="49" charset="0"/>
                <a:cs typeface="Courier New" panose="02070309020205020404" pitchFamily="49" charset="0"/>
              </a:rPr>
              <a:t> = 1 to |V|-1 </a:t>
            </a:r>
            <a:r>
              <a:rPr lang="en-US" sz="1300" b="1" dirty="0">
                <a:latin typeface="Courier New" panose="02070309020205020404" pitchFamily="49" charset="0"/>
                <a:cs typeface="Courier New" panose="02070309020205020404" pitchFamily="49" charset="0"/>
              </a:rPr>
              <a:t>do</a:t>
            </a:r>
          </a:p>
          <a:p>
            <a:pPr marL="57150" indent="0" algn="just" fontAlgn="base">
              <a:spcAft>
                <a:spcPct val="0"/>
              </a:spcAft>
            </a:pPr>
            <a:r>
              <a:rPr lang="en-US" sz="1300" dirty="0">
                <a:latin typeface="Courier New" panose="02070309020205020404" pitchFamily="49" charset="0"/>
                <a:cs typeface="Courier New" panose="02070309020205020404" pitchFamily="49" charset="0"/>
              </a:rPr>
              <a:t>	</a:t>
            </a:r>
            <a:r>
              <a:rPr lang="en-US" sz="1300" b="1" dirty="0">
                <a:latin typeface="Courier New" panose="02070309020205020404" pitchFamily="49" charset="0"/>
                <a:cs typeface="Courier New" panose="02070309020205020404" pitchFamily="49" charset="0"/>
              </a:rPr>
              <a:t>for</a:t>
            </a:r>
            <a:r>
              <a:rPr lang="en-US" sz="1300" dirty="0">
                <a:latin typeface="Courier New" panose="02070309020205020404" pitchFamily="49" charset="0"/>
                <a:cs typeface="Courier New" panose="02070309020205020404" pitchFamily="49" charset="0"/>
              </a:rPr>
              <a:t> j = 1 to |E| </a:t>
            </a:r>
            <a:r>
              <a:rPr lang="en-US" sz="1300" b="1" dirty="0">
                <a:latin typeface="Courier New" panose="02070309020205020404" pitchFamily="49" charset="0"/>
                <a:cs typeface="Courier New" panose="02070309020205020404" pitchFamily="49" charset="0"/>
              </a:rPr>
              <a:t>do</a:t>
            </a:r>
          </a:p>
          <a:p>
            <a:pPr marL="57150" indent="0" algn="just" fontAlgn="base">
              <a:spcAft>
                <a:spcPct val="0"/>
              </a:spcAft>
            </a:pPr>
            <a:r>
              <a:rPr lang="en-US" sz="1300" dirty="0">
                <a:latin typeface="Courier New" panose="02070309020205020404" pitchFamily="49" charset="0"/>
                <a:cs typeface="Courier New" panose="02070309020205020404" pitchFamily="49" charset="0"/>
              </a:rPr>
              <a:t>                u </a:t>
            </a:r>
            <a:r>
              <a:rPr lang="en-US" sz="1300" dirty="0">
                <a:latin typeface="Courier New" panose="02070309020205020404" pitchFamily="49" charset="0"/>
                <a:cs typeface="Courier New" panose="02070309020205020404" pitchFamily="49" charset="0"/>
                <a:sym typeface="Wingdings" panose="05000000000000000000" pitchFamily="2" charset="2"/>
              </a:rPr>
              <a:t></a:t>
            </a:r>
            <a:r>
              <a:rPr lang="en-US" sz="1300" dirty="0">
                <a:latin typeface="Courier New" panose="02070309020205020404" pitchFamily="49" charset="0"/>
                <a:cs typeface="Courier New" panose="02070309020205020404" pitchFamily="49" charset="0"/>
              </a:rPr>
              <a:t> E[j].</a:t>
            </a:r>
            <a:r>
              <a:rPr lang="en-US" sz="1300" dirty="0" err="1">
                <a:latin typeface="Courier New" panose="02070309020205020404" pitchFamily="49" charset="0"/>
                <a:cs typeface="Courier New" panose="02070309020205020404" pitchFamily="49" charset="0"/>
              </a:rPr>
              <a:t>src</a:t>
            </a:r>
            <a:r>
              <a:rPr lang="en-US" sz="1300" dirty="0">
                <a:latin typeface="Courier New" panose="02070309020205020404" pitchFamily="49" charset="0"/>
                <a:cs typeface="Courier New" panose="02070309020205020404" pitchFamily="49" charset="0"/>
              </a:rPr>
              <a:t>;</a:t>
            </a:r>
          </a:p>
          <a:p>
            <a:pPr marL="57150" indent="0" algn="just" fontAlgn="base">
              <a:spcAft>
                <a:spcPct val="0"/>
              </a:spcAft>
            </a:pPr>
            <a:r>
              <a:rPr lang="en-US" sz="1300" dirty="0">
                <a:latin typeface="Courier New" panose="02070309020205020404" pitchFamily="49" charset="0"/>
                <a:cs typeface="Courier New" panose="02070309020205020404" pitchFamily="49" charset="0"/>
              </a:rPr>
              <a:t>                v </a:t>
            </a:r>
            <a:r>
              <a:rPr lang="en-US" sz="1300" dirty="0">
                <a:latin typeface="Courier New" panose="02070309020205020404" pitchFamily="49" charset="0"/>
                <a:cs typeface="Courier New" panose="02070309020205020404" pitchFamily="49" charset="0"/>
                <a:sym typeface="Wingdings" panose="05000000000000000000" pitchFamily="2" charset="2"/>
              </a:rPr>
              <a:t></a:t>
            </a:r>
            <a:r>
              <a:rPr lang="en-US" sz="1300" dirty="0">
                <a:latin typeface="Courier New" panose="02070309020205020404" pitchFamily="49" charset="0"/>
                <a:cs typeface="Courier New" panose="02070309020205020404" pitchFamily="49" charset="0"/>
              </a:rPr>
              <a:t> E[j].</a:t>
            </a:r>
            <a:r>
              <a:rPr lang="en-US" sz="1300" dirty="0" err="1">
                <a:latin typeface="Courier New" panose="02070309020205020404" pitchFamily="49" charset="0"/>
                <a:cs typeface="Courier New" panose="02070309020205020404" pitchFamily="49" charset="0"/>
              </a:rPr>
              <a:t>dest</a:t>
            </a:r>
            <a:r>
              <a:rPr lang="en-US" sz="1300" dirty="0">
                <a:latin typeface="Courier New" panose="02070309020205020404" pitchFamily="49" charset="0"/>
                <a:cs typeface="Courier New" panose="02070309020205020404" pitchFamily="49" charset="0"/>
              </a:rPr>
              <a:t>;</a:t>
            </a:r>
          </a:p>
          <a:p>
            <a:pPr marL="57150" indent="0" algn="just" fontAlgn="base">
              <a:spcAft>
                <a:spcPct val="0"/>
              </a:spcAft>
            </a:pPr>
            <a:r>
              <a:rPr lang="en-US" sz="1300" dirty="0">
                <a:latin typeface="Courier New" panose="02070309020205020404" pitchFamily="49" charset="0"/>
                <a:cs typeface="Courier New" panose="02070309020205020404" pitchFamily="49" charset="0"/>
              </a:rPr>
              <a:t>                weight </a:t>
            </a:r>
            <a:r>
              <a:rPr lang="en-US" sz="1300" dirty="0">
                <a:latin typeface="Courier New" panose="02070309020205020404" pitchFamily="49" charset="0"/>
                <a:cs typeface="Courier New" panose="02070309020205020404" pitchFamily="49" charset="0"/>
                <a:sym typeface="Wingdings" panose="05000000000000000000" pitchFamily="2" charset="2"/>
              </a:rPr>
              <a:t></a:t>
            </a:r>
            <a:r>
              <a:rPr lang="en-US" sz="1300" dirty="0">
                <a:latin typeface="Courier New" panose="02070309020205020404" pitchFamily="49" charset="0"/>
                <a:cs typeface="Courier New" panose="02070309020205020404" pitchFamily="49" charset="0"/>
              </a:rPr>
              <a:t> E[j].weight;</a:t>
            </a:r>
          </a:p>
          <a:p>
            <a:pPr marL="57150" indent="0" algn="just" fontAlgn="base">
              <a:spcAft>
                <a:spcPct val="0"/>
              </a:spcAft>
            </a:pPr>
            <a:r>
              <a:rPr lang="en-US" sz="1300" dirty="0">
                <a:latin typeface="Courier New" panose="02070309020205020404" pitchFamily="49" charset="0"/>
                <a:cs typeface="Courier New" panose="02070309020205020404" pitchFamily="49" charset="0"/>
              </a:rPr>
              <a:t>                </a:t>
            </a:r>
            <a:r>
              <a:rPr lang="en-US" sz="1300" b="1" dirty="0">
                <a:latin typeface="Courier New" panose="02070309020205020404" pitchFamily="49" charset="0"/>
                <a:cs typeface="Courier New" panose="02070309020205020404" pitchFamily="49" charset="0"/>
              </a:rPr>
              <a:t>if</a:t>
            </a:r>
            <a:r>
              <a:rPr lang="en-US" sz="1300" dirty="0">
                <a:latin typeface="Courier New" panose="02070309020205020404" pitchFamily="49" charset="0"/>
                <a:cs typeface="Courier New" panose="02070309020205020404" pitchFamily="49" charset="0"/>
              </a:rPr>
              <a:t> ((</a:t>
            </a:r>
            <a:r>
              <a:rPr lang="en-US" sz="1300" dirty="0" err="1">
                <a:latin typeface="Courier New" panose="02070309020205020404" pitchFamily="49" charset="0"/>
                <a:cs typeface="Courier New" panose="02070309020205020404" pitchFamily="49" charset="0"/>
              </a:rPr>
              <a:t>dist</a:t>
            </a:r>
            <a:r>
              <a:rPr lang="en-US" sz="1300" dirty="0">
                <a:latin typeface="Courier New" panose="02070309020205020404" pitchFamily="49" charset="0"/>
                <a:cs typeface="Courier New" panose="02070309020205020404" pitchFamily="49" charset="0"/>
              </a:rPr>
              <a:t>[u] + weight) &lt; </a:t>
            </a:r>
            <a:r>
              <a:rPr lang="en-US" sz="1300" dirty="0" err="1">
                <a:latin typeface="Courier New" panose="02070309020205020404" pitchFamily="49" charset="0"/>
                <a:cs typeface="Courier New" panose="02070309020205020404" pitchFamily="49" charset="0"/>
              </a:rPr>
              <a:t>dist</a:t>
            </a:r>
            <a:r>
              <a:rPr lang="en-US" sz="1300" dirty="0">
                <a:latin typeface="Courier New" panose="02070309020205020404" pitchFamily="49" charset="0"/>
                <a:cs typeface="Courier New" panose="02070309020205020404" pitchFamily="49" charset="0"/>
              </a:rPr>
              <a:t>[v]) </a:t>
            </a:r>
            <a:r>
              <a:rPr lang="en-US" sz="1300" b="1" dirty="0">
                <a:latin typeface="Courier New" panose="02070309020205020404" pitchFamily="49" charset="0"/>
                <a:cs typeface="Courier New" panose="02070309020205020404" pitchFamily="49" charset="0"/>
              </a:rPr>
              <a:t>then</a:t>
            </a:r>
            <a:r>
              <a:rPr lang="en-US" sz="1300" dirty="0">
                <a:latin typeface="Courier New" panose="02070309020205020404" pitchFamily="49" charset="0"/>
                <a:cs typeface="Courier New" panose="02070309020205020404" pitchFamily="49" charset="0"/>
              </a:rPr>
              <a:t> </a:t>
            </a:r>
          </a:p>
          <a:p>
            <a:pPr marL="57150" indent="0" algn="just" fontAlgn="base">
              <a:spcAft>
                <a:spcPct val="0"/>
              </a:spcAft>
            </a:pPr>
            <a:r>
              <a:rPr lang="en-US" sz="1300" dirty="0">
                <a:latin typeface="Courier New" panose="02070309020205020404" pitchFamily="49" charset="0"/>
                <a:cs typeface="Courier New" panose="02070309020205020404" pitchFamily="49" charset="0"/>
              </a:rPr>
              <a:t>			</a:t>
            </a:r>
            <a:r>
              <a:rPr lang="en-US" sz="1300" dirty="0" err="1">
                <a:latin typeface="Courier New" panose="02070309020205020404" pitchFamily="49" charset="0"/>
                <a:cs typeface="Courier New" panose="02070309020205020404" pitchFamily="49" charset="0"/>
              </a:rPr>
              <a:t>dist</a:t>
            </a:r>
            <a:r>
              <a:rPr lang="en-US" sz="1300" dirty="0">
                <a:latin typeface="Courier New" panose="02070309020205020404" pitchFamily="49" charset="0"/>
                <a:cs typeface="Courier New" panose="02070309020205020404" pitchFamily="49" charset="0"/>
              </a:rPr>
              <a:t>[v] </a:t>
            </a:r>
            <a:r>
              <a:rPr lang="en-US" sz="1300" dirty="0">
                <a:latin typeface="Courier New" panose="02070309020205020404" pitchFamily="49" charset="0"/>
                <a:cs typeface="Courier New" panose="02070309020205020404" pitchFamily="49" charset="0"/>
                <a:sym typeface="Wingdings" panose="05000000000000000000" pitchFamily="2" charset="2"/>
              </a:rPr>
              <a:t></a:t>
            </a:r>
            <a:r>
              <a:rPr lang="en-US" sz="1300" dirty="0">
                <a:latin typeface="Courier New" panose="02070309020205020404" pitchFamily="49" charset="0"/>
                <a:cs typeface="Courier New" panose="02070309020205020404" pitchFamily="49" charset="0"/>
              </a:rPr>
              <a:t> </a:t>
            </a:r>
            <a:r>
              <a:rPr lang="en-US" sz="1300" dirty="0" err="1">
                <a:latin typeface="Courier New" panose="02070309020205020404" pitchFamily="49" charset="0"/>
                <a:cs typeface="Courier New" panose="02070309020205020404" pitchFamily="49" charset="0"/>
              </a:rPr>
              <a:t>dist</a:t>
            </a:r>
            <a:r>
              <a:rPr lang="en-US" sz="1300" dirty="0">
                <a:latin typeface="Courier New" panose="02070309020205020404" pitchFamily="49" charset="0"/>
                <a:cs typeface="Courier New" panose="02070309020205020404" pitchFamily="49" charset="0"/>
              </a:rPr>
              <a:t>[u] + weight</a:t>
            </a:r>
          </a:p>
          <a:p>
            <a:pPr marL="57150" indent="0" algn="just" fontAlgn="base">
              <a:spcAft>
                <a:spcPct val="0"/>
              </a:spcAft>
            </a:pPr>
            <a:r>
              <a:rPr lang="en-US" sz="1300" b="1" dirty="0">
                <a:latin typeface="Courier New" panose="02070309020205020404" pitchFamily="49" charset="0"/>
                <a:cs typeface="Courier New" panose="02070309020205020404" pitchFamily="49" charset="0"/>
              </a:rPr>
              <a:t>for</a:t>
            </a:r>
            <a:r>
              <a:rPr lang="en-US" sz="1300" dirty="0">
                <a:latin typeface="Courier New" panose="02070309020205020404" pitchFamily="49" charset="0"/>
                <a:cs typeface="Courier New" panose="02070309020205020404" pitchFamily="49" charset="0"/>
              </a:rPr>
              <a:t> j = 1 to |E| </a:t>
            </a:r>
            <a:r>
              <a:rPr lang="en-US" sz="1300" b="1" dirty="0">
                <a:latin typeface="Courier New" panose="02070309020205020404" pitchFamily="49" charset="0"/>
                <a:cs typeface="Courier New" panose="02070309020205020404" pitchFamily="49" charset="0"/>
              </a:rPr>
              <a:t>do</a:t>
            </a:r>
          </a:p>
          <a:p>
            <a:pPr marL="57150" indent="0" algn="just" fontAlgn="base">
              <a:spcAft>
                <a:spcPct val="0"/>
              </a:spcAft>
            </a:pPr>
            <a:r>
              <a:rPr lang="en-US" sz="1300" dirty="0">
                <a:latin typeface="Courier New" panose="02070309020205020404" pitchFamily="49" charset="0"/>
                <a:cs typeface="Courier New" panose="02070309020205020404" pitchFamily="49" charset="0"/>
              </a:rPr>
              <a:t>                u </a:t>
            </a:r>
            <a:r>
              <a:rPr lang="en-US" sz="1300" dirty="0">
                <a:latin typeface="Courier New" panose="02070309020205020404" pitchFamily="49" charset="0"/>
                <a:cs typeface="Courier New" panose="02070309020205020404" pitchFamily="49" charset="0"/>
                <a:sym typeface="Wingdings" panose="05000000000000000000" pitchFamily="2" charset="2"/>
              </a:rPr>
              <a:t></a:t>
            </a:r>
            <a:r>
              <a:rPr lang="en-US" sz="1300" dirty="0">
                <a:latin typeface="Courier New" panose="02070309020205020404" pitchFamily="49" charset="0"/>
                <a:cs typeface="Courier New" panose="02070309020205020404" pitchFamily="49" charset="0"/>
              </a:rPr>
              <a:t> E[j].</a:t>
            </a:r>
            <a:r>
              <a:rPr lang="en-US" sz="1300" dirty="0" err="1">
                <a:latin typeface="Courier New" panose="02070309020205020404" pitchFamily="49" charset="0"/>
                <a:cs typeface="Courier New" panose="02070309020205020404" pitchFamily="49" charset="0"/>
              </a:rPr>
              <a:t>src</a:t>
            </a:r>
            <a:r>
              <a:rPr lang="en-US" sz="1300" dirty="0">
                <a:latin typeface="Courier New" panose="02070309020205020404" pitchFamily="49" charset="0"/>
                <a:cs typeface="Courier New" panose="02070309020205020404" pitchFamily="49" charset="0"/>
              </a:rPr>
              <a:t>;</a:t>
            </a:r>
          </a:p>
          <a:p>
            <a:pPr marL="57150" indent="0" algn="just" fontAlgn="base">
              <a:spcAft>
                <a:spcPct val="0"/>
              </a:spcAft>
            </a:pPr>
            <a:r>
              <a:rPr lang="en-US" sz="1300" dirty="0">
                <a:latin typeface="Courier New" panose="02070309020205020404" pitchFamily="49" charset="0"/>
                <a:cs typeface="Courier New" panose="02070309020205020404" pitchFamily="49" charset="0"/>
              </a:rPr>
              <a:t>                v </a:t>
            </a:r>
            <a:r>
              <a:rPr lang="en-US" sz="1300" dirty="0">
                <a:latin typeface="Courier New" panose="02070309020205020404" pitchFamily="49" charset="0"/>
                <a:cs typeface="Courier New" panose="02070309020205020404" pitchFamily="49" charset="0"/>
                <a:sym typeface="Wingdings" panose="05000000000000000000" pitchFamily="2" charset="2"/>
              </a:rPr>
              <a:t></a:t>
            </a:r>
            <a:r>
              <a:rPr lang="en-US" sz="1300" dirty="0">
                <a:latin typeface="Courier New" panose="02070309020205020404" pitchFamily="49" charset="0"/>
                <a:cs typeface="Courier New" panose="02070309020205020404" pitchFamily="49" charset="0"/>
              </a:rPr>
              <a:t> E[j].</a:t>
            </a:r>
            <a:r>
              <a:rPr lang="en-US" sz="1300" dirty="0" err="1">
                <a:latin typeface="Courier New" panose="02070309020205020404" pitchFamily="49" charset="0"/>
                <a:cs typeface="Courier New" panose="02070309020205020404" pitchFamily="49" charset="0"/>
              </a:rPr>
              <a:t>dest</a:t>
            </a:r>
            <a:r>
              <a:rPr lang="en-US" sz="1300" dirty="0">
                <a:latin typeface="Courier New" panose="02070309020205020404" pitchFamily="49" charset="0"/>
                <a:cs typeface="Courier New" panose="02070309020205020404" pitchFamily="49" charset="0"/>
              </a:rPr>
              <a:t>;</a:t>
            </a:r>
          </a:p>
          <a:p>
            <a:pPr marL="57150" indent="0" algn="just" fontAlgn="base">
              <a:spcAft>
                <a:spcPct val="0"/>
              </a:spcAft>
            </a:pPr>
            <a:r>
              <a:rPr lang="en-US" sz="1300" dirty="0">
                <a:latin typeface="Courier New" panose="02070309020205020404" pitchFamily="49" charset="0"/>
                <a:cs typeface="Courier New" panose="02070309020205020404" pitchFamily="49" charset="0"/>
              </a:rPr>
              <a:t>                weight </a:t>
            </a:r>
            <a:r>
              <a:rPr lang="en-US" sz="1300" dirty="0">
                <a:latin typeface="Courier New" panose="02070309020205020404" pitchFamily="49" charset="0"/>
                <a:cs typeface="Courier New" panose="02070309020205020404" pitchFamily="49" charset="0"/>
                <a:sym typeface="Wingdings" panose="05000000000000000000" pitchFamily="2" charset="2"/>
              </a:rPr>
              <a:t></a:t>
            </a:r>
            <a:r>
              <a:rPr lang="en-US" sz="1300" dirty="0">
                <a:latin typeface="Courier New" panose="02070309020205020404" pitchFamily="49" charset="0"/>
                <a:cs typeface="Courier New" panose="02070309020205020404" pitchFamily="49" charset="0"/>
              </a:rPr>
              <a:t> E[j].weight;</a:t>
            </a:r>
          </a:p>
          <a:p>
            <a:pPr marL="57150" indent="0" algn="just" fontAlgn="base">
              <a:spcAft>
                <a:spcPct val="0"/>
              </a:spcAft>
            </a:pPr>
            <a:r>
              <a:rPr lang="en-US" sz="1300" dirty="0">
                <a:latin typeface="Courier New" panose="02070309020205020404" pitchFamily="49" charset="0"/>
                <a:cs typeface="Courier New" panose="02070309020205020404" pitchFamily="49" charset="0"/>
              </a:rPr>
              <a:t>                </a:t>
            </a:r>
            <a:r>
              <a:rPr lang="en-US" sz="1300" b="1" dirty="0">
                <a:latin typeface="Courier New" panose="02070309020205020404" pitchFamily="49" charset="0"/>
                <a:cs typeface="Courier New" panose="02070309020205020404" pitchFamily="49" charset="0"/>
              </a:rPr>
              <a:t>if</a:t>
            </a:r>
            <a:r>
              <a:rPr lang="en-US" sz="1300" dirty="0">
                <a:latin typeface="Courier New" panose="02070309020205020404" pitchFamily="49" charset="0"/>
                <a:cs typeface="Courier New" panose="02070309020205020404" pitchFamily="49" charset="0"/>
              </a:rPr>
              <a:t> ((</a:t>
            </a:r>
            <a:r>
              <a:rPr lang="en-US" sz="1300" dirty="0" err="1">
                <a:latin typeface="Courier New" panose="02070309020205020404" pitchFamily="49" charset="0"/>
                <a:cs typeface="Courier New" panose="02070309020205020404" pitchFamily="49" charset="0"/>
              </a:rPr>
              <a:t>dist</a:t>
            </a:r>
            <a:r>
              <a:rPr lang="en-US" sz="1300" dirty="0">
                <a:latin typeface="Courier New" panose="02070309020205020404" pitchFamily="49" charset="0"/>
                <a:cs typeface="Courier New" panose="02070309020205020404" pitchFamily="49" charset="0"/>
              </a:rPr>
              <a:t>[u] + weight) &lt; </a:t>
            </a:r>
            <a:r>
              <a:rPr lang="en-US" sz="1300" dirty="0" err="1">
                <a:latin typeface="Courier New" panose="02070309020205020404" pitchFamily="49" charset="0"/>
                <a:cs typeface="Courier New" panose="02070309020205020404" pitchFamily="49" charset="0"/>
              </a:rPr>
              <a:t>dist</a:t>
            </a:r>
            <a:r>
              <a:rPr lang="en-US" sz="1300" dirty="0">
                <a:latin typeface="Courier New" panose="02070309020205020404" pitchFamily="49" charset="0"/>
                <a:cs typeface="Courier New" panose="02070309020205020404" pitchFamily="49" charset="0"/>
              </a:rPr>
              <a:t>[v]) </a:t>
            </a:r>
            <a:r>
              <a:rPr lang="en-US" sz="1300" b="1" dirty="0">
                <a:latin typeface="Courier New" panose="02070309020205020404" pitchFamily="49" charset="0"/>
                <a:cs typeface="Courier New" panose="02070309020205020404" pitchFamily="49" charset="0"/>
              </a:rPr>
              <a:t>then</a:t>
            </a:r>
            <a:r>
              <a:rPr lang="en-US" sz="1300" dirty="0">
                <a:latin typeface="Courier New" panose="02070309020205020404" pitchFamily="49" charset="0"/>
                <a:cs typeface="Courier New" panose="02070309020205020404" pitchFamily="49" charset="0"/>
              </a:rPr>
              <a:t> </a:t>
            </a:r>
          </a:p>
          <a:p>
            <a:pPr marL="57150" indent="0" algn="just" fontAlgn="base">
              <a:spcAft>
                <a:spcPct val="0"/>
              </a:spcAft>
            </a:pPr>
            <a:r>
              <a:rPr lang="en-US" sz="1300" dirty="0">
                <a:latin typeface="Courier New" panose="02070309020205020404" pitchFamily="49" charset="0"/>
                <a:cs typeface="Courier New" panose="02070309020205020404" pitchFamily="49" charset="0"/>
              </a:rPr>
              <a:t>			print "Graph contains negative weight cycle"</a:t>
            </a:r>
          </a:p>
          <a:p>
            <a:pPr marL="57150" indent="0" algn="just" fontAlgn="base">
              <a:spcAft>
                <a:spcPct val="0"/>
              </a:spcAft>
            </a:pPr>
            <a:r>
              <a:rPr lang="en-US" sz="1300" dirty="0">
                <a:latin typeface="Courier New" panose="02070309020205020404" pitchFamily="49" charset="0"/>
                <a:cs typeface="Courier New" panose="02070309020205020404" pitchFamily="49" charset="0"/>
              </a:rPr>
              <a:t>			Exit</a:t>
            </a:r>
          </a:p>
          <a:p>
            <a:pPr marL="57150" indent="0" algn="just" fontAlgn="base">
              <a:spcAft>
                <a:spcPct val="0"/>
              </a:spcAft>
            </a:pPr>
            <a:r>
              <a:rPr lang="en-US" sz="1300" dirty="0">
                <a:latin typeface="Courier New" panose="02070309020205020404" pitchFamily="49" charset="0"/>
                <a:cs typeface="Courier New" panose="02070309020205020404" pitchFamily="49" charset="0"/>
              </a:rPr>
              <a:t>Return </a:t>
            </a:r>
            <a:r>
              <a:rPr lang="en-US" sz="1300" dirty="0" err="1">
                <a:latin typeface="Courier New" panose="02070309020205020404" pitchFamily="49" charset="0"/>
                <a:cs typeface="Courier New" panose="02070309020205020404" pitchFamily="49" charset="0"/>
              </a:rPr>
              <a:t>dist</a:t>
            </a:r>
            <a:endParaRPr lang="en-US" sz="1300" dirty="0">
              <a:latin typeface="Courier New" panose="02070309020205020404" pitchFamily="49" charset="0"/>
              <a:cs typeface="Courier New" panose="02070309020205020404" pitchFamily="49" charset="0"/>
            </a:endParaRPr>
          </a:p>
        </p:txBody>
      </p:sp>
      <p:sp>
        <p:nvSpPr>
          <p:cNvPr id="4" name="Content Placeholder 3">
            <a:extLst>
              <a:ext uri="{FF2B5EF4-FFF2-40B4-BE49-F238E27FC236}">
                <a16:creationId xmlns:a16="http://schemas.microsoft.com/office/drawing/2014/main" id="{34B17C67-4D7A-4EF2-AC38-E8D5F700E17C}"/>
              </a:ext>
            </a:extLst>
          </p:cNvPr>
          <p:cNvSpPr>
            <a:spLocks noGrp="1"/>
          </p:cNvSpPr>
          <p:nvPr>
            <p:ph sz="quarter" idx="10"/>
          </p:nvPr>
        </p:nvSpPr>
        <p:spPr/>
        <p:txBody>
          <a:bodyPr rtlCol="0"/>
          <a:lstStyle/>
          <a:p>
            <a:pPr eaLnBrk="1" fontAlgn="auto" hangingPunct="1">
              <a:spcAft>
                <a:spcPts val="0"/>
              </a:spcAft>
              <a:defRPr/>
            </a:pPr>
            <a:r>
              <a:rPr lang="en-US" dirty="0">
                <a:latin typeface="Times New Roman" panose="02020603050405020304" pitchFamily="18" charset="0"/>
                <a:cs typeface="Times New Roman" panose="02020603050405020304" pitchFamily="18" charset="0"/>
              </a:rPr>
              <a:t>Bellman Ford Algorithm </a:t>
            </a:r>
            <a:r>
              <a:rPr lang="en-US" sz="2800" dirty="0">
                <a:latin typeface="Times New Roman" panose="02020603050405020304" pitchFamily="18" charset="0"/>
                <a:cs typeface="Times New Roman" panose="02020603050405020304" pitchFamily="18" charset="0"/>
              </a:rPr>
              <a:t>(Dynamic Algorithms)</a:t>
            </a:r>
            <a:endParaRPr lang="en-US" dirty="0"/>
          </a:p>
        </p:txBody>
      </p:sp>
      <p:sp>
        <p:nvSpPr>
          <p:cNvPr id="2" name="Rectangle 1">
            <a:extLst>
              <a:ext uri="{FF2B5EF4-FFF2-40B4-BE49-F238E27FC236}">
                <a16:creationId xmlns:a16="http://schemas.microsoft.com/office/drawing/2014/main" id="{B681D303-3DE7-4A01-ACA8-3A55F7B43690}"/>
              </a:ext>
            </a:extLst>
          </p:cNvPr>
          <p:cNvSpPr/>
          <p:nvPr/>
        </p:nvSpPr>
        <p:spPr>
          <a:xfrm>
            <a:off x="5715000" y="1828800"/>
            <a:ext cx="2318263" cy="523220"/>
          </a:xfrm>
          <a:prstGeom prst="rect">
            <a:avLst/>
          </a:prstGeom>
        </p:spPr>
        <p:txBody>
          <a:bodyPr wrap="none">
            <a:spAutoFit/>
          </a:bodyPr>
          <a:lstStyle/>
          <a:p>
            <a:r>
              <a:rPr lang="en-IN" sz="2800" dirty="0">
                <a:solidFill>
                  <a:srgbClr val="FF0000"/>
                </a:solidFill>
                <a:latin typeface="Comic Sans MS" panose="030F0702030302020204" pitchFamily="66" charset="0"/>
              </a:rPr>
              <a:t>O(|V-1|x|E|)</a:t>
            </a:r>
          </a:p>
        </p:txBody>
      </p:sp>
    </p:spTree>
    <p:extLst>
      <p:ext uri="{BB962C8B-B14F-4D97-AF65-F5344CB8AC3E}">
        <p14:creationId xmlns:p14="http://schemas.microsoft.com/office/powerpoint/2010/main" val="1470355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34B17C67-4D7A-4EF2-AC38-E8D5F700E17C}"/>
              </a:ext>
            </a:extLst>
          </p:cNvPr>
          <p:cNvSpPr>
            <a:spLocks noGrp="1"/>
          </p:cNvSpPr>
          <p:nvPr>
            <p:ph sz="quarter" idx="10"/>
          </p:nvPr>
        </p:nvSpPr>
        <p:spPr/>
        <p:txBody>
          <a:bodyPr rtlCol="0"/>
          <a:lstStyle/>
          <a:p>
            <a:pPr eaLnBrk="1" fontAlgn="auto" hangingPunct="1">
              <a:spcAft>
                <a:spcPts val="0"/>
              </a:spcAft>
              <a:defRPr/>
            </a:pPr>
            <a:r>
              <a:rPr lang="en-US" dirty="0">
                <a:latin typeface="Times New Roman" panose="02020603050405020304" pitchFamily="18" charset="0"/>
                <a:cs typeface="Times New Roman" panose="02020603050405020304" pitchFamily="18" charset="0"/>
              </a:rPr>
              <a:t>Floyd </a:t>
            </a:r>
            <a:r>
              <a:rPr lang="en-US" dirty="0" err="1">
                <a:latin typeface="Times New Roman" panose="02020603050405020304" pitchFamily="18" charset="0"/>
                <a:cs typeface="Times New Roman" panose="02020603050405020304" pitchFamily="18" charset="0"/>
              </a:rPr>
              <a:t>Warshall</a:t>
            </a:r>
            <a:r>
              <a:rPr lang="en-US" dirty="0">
                <a:latin typeface="Times New Roman" panose="02020603050405020304" pitchFamily="18" charset="0"/>
                <a:cs typeface="Times New Roman" panose="02020603050405020304" pitchFamily="18" charset="0"/>
              </a:rPr>
              <a:t> Algorithm </a:t>
            </a:r>
            <a:r>
              <a:rPr lang="en-US" sz="2800" dirty="0">
                <a:latin typeface="Times New Roman" panose="02020603050405020304" pitchFamily="18" charset="0"/>
                <a:cs typeface="Times New Roman" panose="02020603050405020304" pitchFamily="18" charset="0"/>
              </a:rPr>
              <a:t>(Greedy Algorithms)</a:t>
            </a:r>
            <a:endParaRPr lang="en-US" dirty="0"/>
          </a:p>
        </p:txBody>
      </p:sp>
      <p:sp>
        <p:nvSpPr>
          <p:cNvPr id="3" name="Rectangle 2">
            <a:extLst>
              <a:ext uri="{FF2B5EF4-FFF2-40B4-BE49-F238E27FC236}">
                <a16:creationId xmlns:a16="http://schemas.microsoft.com/office/drawing/2014/main" id="{E69ABB7C-DBE2-43D1-A23D-35B88C468E2B}"/>
              </a:ext>
            </a:extLst>
          </p:cNvPr>
          <p:cNvSpPr/>
          <p:nvPr/>
        </p:nvSpPr>
        <p:spPr>
          <a:xfrm>
            <a:off x="228600" y="1510605"/>
            <a:ext cx="8458200" cy="4231799"/>
          </a:xfrm>
          <a:prstGeom prst="rect">
            <a:avLst/>
          </a:prstGeom>
        </p:spPr>
        <p:txBody>
          <a:bodyPr wrap="square">
            <a:spAutoFit/>
          </a:bodyPr>
          <a:lstStyle/>
          <a:p>
            <a:pPr marL="285750" indent="-285750" algn="just">
              <a:lnSpc>
                <a:spcPct val="200000"/>
              </a:lnSpc>
              <a:buFont typeface="Arial" panose="020B0604020202020204" pitchFamily="34" charset="0"/>
              <a:buChar char="•"/>
            </a:pPr>
            <a:r>
              <a:rPr lang="en-US" sz="2300" dirty="0">
                <a:latin typeface="Times New Roman" panose="02020603050405020304" pitchFamily="18" charset="0"/>
                <a:cs typeface="Times New Roman" panose="02020603050405020304" pitchFamily="18" charset="0"/>
              </a:rPr>
              <a:t>It is an algorithm for finding shortest paths in a directed weighted graph with positive or negative edge weights (but with no negative cycles).</a:t>
            </a:r>
          </a:p>
          <a:p>
            <a:pPr marL="285750" indent="-285750" algn="just">
              <a:lnSpc>
                <a:spcPct val="200000"/>
              </a:lnSpc>
              <a:buFont typeface="Arial" panose="020B0604020202020204" pitchFamily="34" charset="0"/>
              <a:buChar char="•"/>
            </a:pPr>
            <a:r>
              <a:rPr lang="en-US" sz="2300" dirty="0">
                <a:latin typeface="Times New Roman" panose="02020603050405020304" pitchFamily="18" charset="0"/>
                <a:cs typeface="Times New Roman" panose="02020603050405020304" pitchFamily="18" charset="0"/>
              </a:rPr>
              <a:t>Although it does not return details of the paths themselves, it is possible to reconstruct the paths with simple modifications to the algorithm.</a:t>
            </a:r>
            <a:endParaRPr lang="en-IN" sz="23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1659407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34B17C67-4D7A-4EF2-AC38-E8D5F700E17C}"/>
              </a:ext>
            </a:extLst>
          </p:cNvPr>
          <p:cNvSpPr>
            <a:spLocks noGrp="1"/>
          </p:cNvSpPr>
          <p:nvPr>
            <p:ph sz="quarter" idx="10"/>
          </p:nvPr>
        </p:nvSpPr>
        <p:spPr/>
        <p:txBody>
          <a:bodyPr rtlCol="0"/>
          <a:lstStyle/>
          <a:p>
            <a:pPr eaLnBrk="1" fontAlgn="auto" hangingPunct="1">
              <a:spcAft>
                <a:spcPts val="0"/>
              </a:spcAft>
              <a:defRPr/>
            </a:pPr>
            <a:r>
              <a:rPr lang="en-US" dirty="0">
                <a:latin typeface="Times New Roman" panose="02020603050405020304" pitchFamily="18" charset="0"/>
                <a:cs typeface="Times New Roman" panose="02020603050405020304" pitchFamily="18" charset="0"/>
              </a:rPr>
              <a:t>Floyd </a:t>
            </a:r>
            <a:r>
              <a:rPr lang="en-US" dirty="0" err="1">
                <a:latin typeface="Times New Roman" panose="02020603050405020304" pitchFamily="18" charset="0"/>
                <a:cs typeface="Times New Roman" panose="02020603050405020304" pitchFamily="18" charset="0"/>
              </a:rPr>
              <a:t>Warshall</a:t>
            </a:r>
            <a:r>
              <a:rPr lang="en-US" dirty="0">
                <a:latin typeface="Times New Roman" panose="02020603050405020304" pitchFamily="18" charset="0"/>
                <a:cs typeface="Times New Roman" panose="02020603050405020304" pitchFamily="18" charset="0"/>
              </a:rPr>
              <a:t> Algorithm </a:t>
            </a:r>
            <a:r>
              <a:rPr lang="en-US" sz="2800" dirty="0">
                <a:latin typeface="Times New Roman" panose="02020603050405020304" pitchFamily="18" charset="0"/>
                <a:cs typeface="Times New Roman" panose="02020603050405020304" pitchFamily="18" charset="0"/>
              </a:rPr>
              <a:t>(Dynamic Algorithms)</a:t>
            </a:r>
            <a:endParaRPr lang="en-US" dirty="0"/>
          </a:p>
        </p:txBody>
      </p:sp>
      <p:pic>
        <p:nvPicPr>
          <p:cNvPr id="1026" name="Picture 2" descr="Lightbox">
            <a:extLst>
              <a:ext uri="{FF2B5EF4-FFF2-40B4-BE49-F238E27FC236}">
                <a16:creationId xmlns:a16="http://schemas.microsoft.com/office/drawing/2014/main" id="{06AAABA8-0EBE-4913-B90A-C25440BDE6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65130" y="1600200"/>
            <a:ext cx="5013739"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030237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34B17C67-4D7A-4EF2-AC38-E8D5F700E17C}"/>
              </a:ext>
            </a:extLst>
          </p:cNvPr>
          <p:cNvSpPr>
            <a:spLocks noGrp="1"/>
          </p:cNvSpPr>
          <p:nvPr>
            <p:ph sz="quarter" idx="10"/>
          </p:nvPr>
        </p:nvSpPr>
        <p:spPr/>
        <p:txBody>
          <a:bodyPr rtlCol="0"/>
          <a:lstStyle/>
          <a:p>
            <a:pPr eaLnBrk="1" fontAlgn="auto" hangingPunct="1">
              <a:spcAft>
                <a:spcPts val="0"/>
              </a:spcAft>
              <a:defRPr/>
            </a:pPr>
            <a:r>
              <a:rPr lang="en-US" dirty="0">
                <a:latin typeface="Times New Roman" panose="02020603050405020304" pitchFamily="18" charset="0"/>
                <a:cs typeface="Times New Roman" panose="02020603050405020304" pitchFamily="18" charset="0"/>
              </a:rPr>
              <a:t>Floyd </a:t>
            </a:r>
            <a:r>
              <a:rPr lang="en-US" dirty="0" err="1">
                <a:latin typeface="Times New Roman" panose="02020603050405020304" pitchFamily="18" charset="0"/>
                <a:cs typeface="Times New Roman" panose="02020603050405020304" pitchFamily="18" charset="0"/>
              </a:rPr>
              <a:t>Warshall</a:t>
            </a:r>
            <a:r>
              <a:rPr lang="en-US" dirty="0">
                <a:latin typeface="Times New Roman" panose="02020603050405020304" pitchFamily="18" charset="0"/>
                <a:cs typeface="Times New Roman" panose="02020603050405020304" pitchFamily="18" charset="0"/>
              </a:rPr>
              <a:t> Algorithm </a:t>
            </a:r>
            <a:r>
              <a:rPr lang="en-US" sz="2800" dirty="0">
                <a:latin typeface="Times New Roman" panose="02020603050405020304" pitchFamily="18" charset="0"/>
                <a:cs typeface="Times New Roman" panose="02020603050405020304" pitchFamily="18" charset="0"/>
              </a:rPr>
              <a:t>(Dynamic Algorithms)</a:t>
            </a:r>
            <a:endParaRPr lang="en-US" dirty="0"/>
          </a:p>
        </p:txBody>
      </p:sp>
      <p:pic>
        <p:nvPicPr>
          <p:cNvPr id="2052" name="Picture 4" descr="Lightbox">
            <a:extLst>
              <a:ext uri="{FF2B5EF4-FFF2-40B4-BE49-F238E27FC236}">
                <a16:creationId xmlns:a16="http://schemas.microsoft.com/office/drawing/2014/main" id="{E1F911E2-2F6A-4FDA-A486-61040BAAE1F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62400" y="2971800"/>
            <a:ext cx="4962525" cy="343852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Lightbox">
            <a:extLst>
              <a:ext uri="{FF2B5EF4-FFF2-40B4-BE49-F238E27FC236}">
                <a16:creationId xmlns:a16="http://schemas.microsoft.com/office/drawing/2014/main" id="{EED393A3-B15D-49E5-A07F-428719C11C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075" y="1600200"/>
            <a:ext cx="3514725" cy="32050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205045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34B17C67-4D7A-4EF2-AC38-E8D5F700E17C}"/>
              </a:ext>
            </a:extLst>
          </p:cNvPr>
          <p:cNvSpPr>
            <a:spLocks noGrp="1"/>
          </p:cNvSpPr>
          <p:nvPr>
            <p:ph sz="quarter" idx="10"/>
          </p:nvPr>
        </p:nvSpPr>
        <p:spPr/>
        <p:txBody>
          <a:bodyPr rtlCol="0"/>
          <a:lstStyle/>
          <a:p>
            <a:pPr eaLnBrk="1" fontAlgn="auto" hangingPunct="1">
              <a:spcAft>
                <a:spcPts val="0"/>
              </a:spcAft>
              <a:defRPr/>
            </a:pPr>
            <a:r>
              <a:rPr lang="en-US" dirty="0">
                <a:latin typeface="Times New Roman" panose="02020603050405020304" pitchFamily="18" charset="0"/>
                <a:cs typeface="Times New Roman" panose="02020603050405020304" pitchFamily="18" charset="0"/>
              </a:rPr>
              <a:t>Floyd </a:t>
            </a:r>
            <a:r>
              <a:rPr lang="en-US" dirty="0" err="1">
                <a:latin typeface="Times New Roman" panose="02020603050405020304" pitchFamily="18" charset="0"/>
                <a:cs typeface="Times New Roman" panose="02020603050405020304" pitchFamily="18" charset="0"/>
              </a:rPr>
              <a:t>Warshall</a:t>
            </a:r>
            <a:r>
              <a:rPr lang="en-US" dirty="0">
                <a:latin typeface="Times New Roman" panose="02020603050405020304" pitchFamily="18" charset="0"/>
                <a:cs typeface="Times New Roman" panose="02020603050405020304" pitchFamily="18" charset="0"/>
              </a:rPr>
              <a:t> Algorithm </a:t>
            </a:r>
            <a:r>
              <a:rPr lang="en-US" sz="2800" dirty="0">
                <a:latin typeface="Times New Roman" panose="02020603050405020304" pitchFamily="18" charset="0"/>
                <a:cs typeface="Times New Roman" panose="02020603050405020304" pitchFamily="18" charset="0"/>
              </a:rPr>
              <a:t>(Dynamic Algorithms)</a:t>
            </a:r>
            <a:endParaRPr lang="en-US" dirty="0"/>
          </a:p>
        </p:txBody>
      </p:sp>
      <p:pic>
        <p:nvPicPr>
          <p:cNvPr id="3074" name="Picture 2" descr="Lightbox">
            <a:extLst>
              <a:ext uri="{FF2B5EF4-FFF2-40B4-BE49-F238E27FC236}">
                <a16:creationId xmlns:a16="http://schemas.microsoft.com/office/drawing/2014/main" id="{B943E11A-0D15-4F8D-839C-A9E3478D7B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29000" y="2743200"/>
            <a:ext cx="5468443" cy="362902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Lightbox">
            <a:extLst>
              <a:ext uri="{FF2B5EF4-FFF2-40B4-BE49-F238E27FC236}">
                <a16:creationId xmlns:a16="http://schemas.microsoft.com/office/drawing/2014/main" id="{EB5B1855-A103-4088-9DB6-D70847F641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075" y="1600200"/>
            <a:ext cx="3057525" cy="27881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044600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34B17C67-4D7A-4EF2-AC38-E8D5F700E17C}"/>
              </a:ext>
            </a:extLst>
          </p:cNvPr>
          <p:cNvSpPr>
            <a:spLocks noGrp="1"/>
          </p:cNvSpPr>
          <p:nvPr>
            <p:ph sz="quarter" idx="10"/>
          </p:nvPr>
        </p:nvSpPr>
        <p:spPr/>
        <p:txBody>
          <a:bodyPr rtlCol="0"/>
          <a:lstStyle/>
          <a:p>
            <a:pPr eaLnBrk="1" fontAlgn="auto" hangingPunct="1">
              <a:spcAft>
                <a:spcPts val="0"/>
              </a:spcAft>
              <a:defRPr/>
            </a:pPr>
            <a:r>
              <a:rPr lang="en-US" dirty="0">
                <a:latin typeface="Times New Roman" panose="02020603050405020304" pitchFamily="18" charset="0"/>
                <a:cs typeface="Times New Roman" panose="02020603050405020304" pitchFamily="18" charset="0"/>
              </a:rPr>
              <a:t>Floyd </a:t>
            </a:r>
            <a:r>
              <a:rPr lang="en-US" dirty="0" err="1">
                <a:latin typeface="Times New Roman" panose="02020603050405020304" pitchFamily="18" charset="0"/>
                <a:cs typeface="Times New Roman" panose="02020603050405020304" pitchFamily="18" charset="0"/>
              </a:rPr>
              <a:t>Warshall</a:t>
            </a:r>
            <a:r>
              <a:rPr lang="en-US" dirty="0">
                <a:latin typeface="Times New Roman" panose="02020603050405020304" pitchFamily="18" charset="0"/>
                <a:cs typeface="Times New Roman" panose="02020603050405020304" pitchFamily="18" charset="0"/>
              </a:rPr>
              <a:t> Algorithm </a:t>
            </a:r>
            <a:r>
              <a:rPr lang="en-US" sz="2800" dirty="0">
                <a:latin typeface="Times New Roman" panose="02020603050405020304" pitchFamily="18" charset="0"/>
                <a:cs typeface="Times New Roman" panose="02020603050405020304" pitchFamily="18" charset="0"/>
              </a:rPr>
              <a:t>(Dynamic Algorithms)</a:t>
            </a:r>
            <a:endParaRPr lang="en-US" dirty="0"/>
          </a:p>
        </p:txBody>
      </p:sp>
      <p:pic>
        <p:nvPicPr>
          <p:cNvPr id="3074" name="Picture 2">
            <a:extLst>
              <a:ext uri="{FF2B5EF4-FFF2-40B4-BE49-F238E27FC236}">
                <a16:creationId xmlns:a16="http://schemas.microsoft.com/office/drawing/2014/main" id="{B943E11A-0D15-4F8D-839C-A9E3478D7BBE}"/>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429000" y="3112860"/>
            <a:ext cx="5468443" cy="321174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Lightbox">
            <a:extLst>
              <a:ext uri="{FF2B5EF4-FFF2-40B4-BE49-F238E27FC236}">
                <a16:creationId xmlns:a16="http://schemas.microsoft.com/office/drawing/2014/main" id="{EB5B1855-A103-4088-9DB6-D70847F641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075" y="1600200"/>
            <a:ext cx="3057525" cy="27881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392158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34B17C67-4D7A-4EF2-AC38-E8D5F700E17C}"/>
              </a:ext>
            </a:extLst>
          </p:cNvPr>
          <p:cNvSpPr>
            <a:spLocks noGrp="1"/>
          </p:cNvSpPr>
          <p:nvPr>
            <p:ph sz="quarter" idx="10"/>
          </p:nvPr>
        </p:nvSpPr>
        <p:spPr/>
        <p:txBody>
          <a:bodyPr rtlCol="0"/>
          <a:lstStyle/>
          <a:p>
            <a:pPr eaLnBrk="1" fontAlgn="auto" hangingPunct="1">
              <a:spcAft>
                <a:spcPts val="0"/>
              </a:spcAft>
              <a:defRPr/>
            </a:pPr>
            <a:r>
              <a:rPr lang="en-US" dirty="0">
                <a:latin typeface="Times New Roman" panose="02020603050405020304" pitchFamily="18" charset="0"/>
                <a:cs typeface="Times New Roman" panose="02020603050405020304" pitchFamily="18" charset="0"/>
              </a:rPr>
              <a:t>Floyd </a:t>
            </a:r>
            <a:r>
              <a:rPr lang="en-US" dirty="0" err="1">
                <a:latin typeface="Times New Roman" panose="02020603050405020304" pitchFamily="18" charset="0"/>
                <a:cs typeface="Times New Roman" panose="02020603050405020304" pitchFamily="18" charset="0"/>
              </a:rPr>
              <a:t>Warshall</a:t>
            </a:r>
            <a:r>
              <a:rPr lang="en-US" dirty="0">
                <a:latin typeface="Times New Roman" panose="02020603050405020304" pitchFamily="18" charset="0"/>
                <a:cs typeface="Times New Roman" panose="02020603050405020304" pitchFamily="18" charset="0"/>
              </a:rPr>
              <a:t> Algorithm </a:t>
            </a:r>
            <a:r>
              <a:rPr lang="en-US" sz="2800" dirty="0">
                <a:latin typeface="Times New Roman" panose="02020603050405020304" pitchFamily="18" charset="0"/>
                <a:cs typeface="Times New Roman" panose="02020603050405020304" pitchFamily="18" charset="0"/>
              </a:rPr>
              <a:t>(Dynamic Algorithms)</a:t>
            </a:r>
            <a:endParaRPr lang="en-US" dirty="0"/>
          </a:p>
        </p:txBody>
      </p:sp>
      <p:pic>
        <p:nvPicPr>
          <p:cNvPr id="3074" name="Picture 2">
            <a:extLst>
              <a:ext uri="{FF2B5EF4-FFF2-40B4-BE49-F238E27FC236}">
                <a16:creationId xmlns:a16="http://schemas.microsoft.com/office/drawing/2014/main" id="{B943E11A-0D15-4F8D-839C-A9E3478D7BBE}"/>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429000" y="3273878"/>
            <a:ext cx="5468443" cy="288970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Lightbox">
            <a:extLst>
              <a:ext uri="{FF2B5EF4-FFF2-40B4-BE49-F238E27FC236}">
                <a16:creationId xmlns:a16="http://schemas.microsoft.com/office/drawing/2014/main" id="{EB5B1855-A103-4088-9DB6-D70847F641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075" y="1600200"/>
            <a:ext cx="3057525" cy="27881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256558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34B17C67-4D7A-4EF2-AC38-E8D5F700E17C}"/>
              </a:ext>
            </a:extLst>
          </p:cNvPr>
          <p:cNvSpPr>
            <a:spLocks noGrp="1"/>
          </p:cNvSpPr>
          <p:nvPr>
            <p:ph sz="quarter" idx="10"/>
          </p:nvPr>
        </p:nvSpPr>
        <p:spPr/>
        <p:txBody>
          <a:bodyPr rtlCol="0"/>
          <a:lstStyle/>
          <a:p>
            <a:pPr eaLnBrk="1" fontAlgn="auto" hangingPunct="1">
              <a:spcAft>
                <a:spcPts val="0"/>
              </a:spcAft>
              <a:defRPr/>
            </a:pPr>
            <a:r>
              <a:rPr lang="en-US" dirty="0">
                <a:latin typeface="Times New Roman" panose="02020603050405020304" pitchFamily="18" charset="0"/>
                <a:cs typeface="Times New Roman" panose="02020603050405020304" pitchFamily="18" charset="0"/>
              </a:rPr>
              <a:t>Floyd </a:t>
            </a:r>
            <a:r>
              <a:rPr lang="en-US" dirty="0" err="1">
                <a:latin typeface="Times New Roman" panose="02020603050405020304" pitchFamily="18" charset="0"/>
                <a:cs typeface="Times New Roman" panose="02020603050405020304" pitchFamily="18" charset="0"/>
              </a:rPr>
              <a:t>Warshall</a:t>
            </a:r>
            <a:r>
              <a:rPr lang="en-US" dirty="0">
                <a:latin typeface="Times New Roman" panose="02020603050405020304" pitchFamily="18" charset="0"/>
                <a:cs typeface="Times New Roman" panose="02020603050405020304" pitchFamily="18" charset="0"/>
              </a:rPr>
              <a:t> Algorithm </a:t>
            </a:r>
            <a:r>
              <a:rPr lang="en-US" sz="2800" dirty="0">
                <a:latin typeface="Times New Roman" panose="02020603050405020304" pitchFamily="18" charset="0"/>
                <a:cs typeface="Times New Roman" panose="02020603050405020304" pitchFamily="18" charset="0"/>
              </a:rPr>
              <a:t>(Dynamic Algorithms)</a:t>
            </a:r>
            <a:endParaRPr lang="en-US" dirty="0"/>
          </a:p>
        </p:txBody>
      </p:sp>
      <p:pic>
        <p:nvPicPr>
          <p:cNvPr id="3074" name="Picture 2">
            <a:extLst>
              <a:ext uri="{FF2B5EF4-FFF2-40B4-BE49-F238E27FC236}">
                <a16:creationId xmlns:a16="http://schemas.microsoft.com/office/drawing/2014/main" id="{B943E11A-0D15-4F8D-839C-A9E3478D7BBE}"/>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429000" y="3273878"/>
            <a:ext cx="5468442" cy="288970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Lightbox">
            <a:extLst>
              <a:ext uri="{FF2B5EF4-FFF2-40B4-BE49-F238E27FC236}">
                <a16:creationId xmlns:a16="http://schemas.microsoft.com/office/drawing/2014/main" id="{EB5B1855-A103-4088-9DB6-D70847F641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075" y="1600200"/>
            <a:ext cx="3057525" cy="27881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60817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Content Placeholder 2">
            <a:extLst>
              <a:ext uri="{FF2B5EF4-FFF2-40B4-BE49-F238E27FC236}">
                <a16:creationId xmlns:a16="http://schemas.microsoft.com/office/drawing/2014/main" id="{BEF8A033-9BEB-425D-8BD4-26A7E2ED7B49}"/>
              </a:ext>
            </a:extLst>
          </p:cNvPr>
          <p:cNvSpPr>
            <a:spLocks noGrp="1"/>
          </p:cNvSpPr>
          <p:nvPr>
            <p:ph idx="1"/>
          </p:nvPr>
        </p:nvSpPr>
        <p:spPr>
          <a:xfrm>
            <a:off x="304800" y="1493838"/>
            <a:ext cx="8229600" cy="4525962"/>
          </a:xfrm>
        </p:spPr>
        <p:txBody>
          <a:bodyPr/>
          <a:lstStyle/>
          <a:p>
            <a:pPr marL="514350" indent="-457200" algn="just" fontAlgn="base">
              <a:spcAft>
                <a:spcPct val="0"/>
              </a:spcAft>
              <a:buFont typeface="Arial" pitchFamily="34" charset="0"/>
              <a:buChar char="•"/>
            </a:pPr>
            <a:r>
              <a:rPr lang="en-US" altLang="en-US" sz="2700" i="1" dirty="0">
                <a:latin typeface="Times New Roman" panose="02020603050405020304" pitchFamily="18" charset="0"/>
                <a:cs typeface="Times New Roman" panose="02020603050405020304" pitchFamily="18" charset="0"/>
              </a:rPr>
              <a:t>u</a:t>
            </a:r>
            <a:r>
              <a:rPr lang="en-US" altLang="en-US" sz="2700" dirty="0">
                <a:latin typeface="Times New Roman" panose="02020603050405020304" pitchFamily="18" charset="0"/>
                <a:cs typeface="Times New Roman" panose="02020603050405020304" pitchFamily="18" charset="0"/>
              </a:rPr>
              <a:t>  is adjacent to </a:t>
            </a:r>
            <a:r>
              <a:rPr lang="en-US" altLang="en-US" sz="2700" i="1" dirty="0">
                <a:latin typeface="Times New Roman" panose="02020603050405020304" pitchFamily="18" charset="0"/>
                <a:cs typeface="Times New Roman" panose="02020603050405020304" pitchFamily="18" charset="0"/>
              </a:rPr>
              <a:t>v</a:t>
            </a:r>
            <a:r>
              <a:rPr lang="en-US" altLang="en-US" sz="2700" dirty="0">
                <a:latin typeface="Times New Roman" panose="02020603050405020304" pitchFamily="18" charset="0"/>
                <a:cs typeface="Times New Roman" panose="02020603050405020304" pitchFamily="18" charset="0"/>
              </a:rPr>
              <a:t> if there exist an edge from </a:t>
            </a:r>
            <a:r>
              <a:rPr lang="en-US" altLang="en-US" sz="2700" i="1" dirty="0">
                <a:latin typeface="Times New Roman" panose="02020603050405020304" pitchFamily="18" charset="0"/>
                <a:cs typeface="Times New Roman" panose="02020603050405020304" pitchFamily="18" charset="0"/>
              </a:rPr>
              <a:t>u</a:t>
            </a:r>
            <a:r>
              <a:rPr lang="en-US" altLang="en-US" sz="2700" dirty="0">
                <a:latin typeface="Times New Roman" panose="02020603050405020304" pitchFamily="18" charset="0"/>
                <a:cs typeface="Times New Roman" panose="02020603050405020304" pitchFamily="18" charset="0"/>
              </a:rPr>
              <a:t> to </a:t>
            </a:r>
            <a:r>
              <a:rPr lang="en-US" altLang="en-US" sz="2700" i="1" dirty="0">
                <a:latin typeface="Times New Roman" panose="02020603050405020304" pitchFamily="18" charset="0"/>
                <a:cs typeface="Times New Roman" panose="02020603050405020304" pitchFamily="18" charset="0"/>
              </a:rPr>
              <a:t>v</a:t>
            </a:r>
            <a:r>
              <a:rPr lang="en-US" altLang="en-US" sz="2700" dirty="0">
                <a:latin typeface="Times New Roman" panose="02020603050405020304" pitchFamily="18" charset="0"/>
                <a:cs typeface="Times New Roman" panose="02020603050405020304" pitchFamily="18" charset="0"/>
              </a:rPr>
              <a:t>.</a:t>
            </a:r>
          </a:p>
          <a:p>
            <a:pPr marL="57150" indent="0" algn="just" fontAlgn="base">
              <a:spcAft>
                <a:spcPct val="0"/>
              </a:spcAft>
            </a:pPr>
            <a:endParaRPr lang="en-US" altLang="en-US" sz="2700" dirty="0">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34B17C67-4D7A-4EF2-AC38-E8D5F700E17C}"/>
              </a:ext>
            </a:extLst>
          </p:cNvPr>
          <p:cNvSpPr>
            <a:spLocks noGrp="1"/>
          </p:cNvSpPr>
          <p:nvPr>
            <p:ph sz="quarter" idx="10"/>
          </p:nvPr>
        </p:nvSpPr>
        <p:spPr/>
        <p:txBody>
          <a:bodyPr rtlCol="0"/>
          <a:lstStyle/>
          <a:p>
            <a:pPr eaLnBrk="1" fontAlgn="auto" hangingPunct="1">
              <a:spcAft>
                <a:spcPts val="0"/>
              </a:spcAft>
              <a:defRPr/>
            </a:pPr>
            <a:r>
              <a:rPr lang="en-US" dirty="0">
                <a:latin typeface="Times New Roman" panose="02020603050405020304" pitchFamily="18" charset="0"/>
                <a:cs typeface="Times New Roman" panose="02020603050405020304" pitchFamily="18" charset="0"/>
              </a:rPr>
              <a:t>Adjacency</a:t>
            </a:r>
            <a:endParaRPr lang="en-US" dirty="0"/>
          </a:p>
        </p:txBody>
      </p:sp>
      <p:pic>
        <p:nvPicPr>
          <p:cNvPr id="3" name="Picture 2">
            <a:extLst>
              <a:ext uri="{FF2B5EF4-FFF2-40B4-BE49-F238E27FC236}">
                <a16:creationId xmlns:a16="http://schemas.microsoft.com/office/drawing/2014/main" id="{7F078616-7761-4E22-B40E-AEF633B3594F}"/>
              </a:ext>
            </a:extLst>
          </p:cNvPr>
          <p:cNvPicPr>
            <a:picLocks noChangeAspect="1"/>
          </p:cNvPicPr>
          <p:nvPr/>
        </p:nvPicPr>
        <p:blipFill>
          <a:blip r:embed="rId2"/>
          <a:stretch>
            <a:fillRect/>
          </a:stretch>
        </p:blipFill>
        <p:spPr>
          <a:xfrm>
            <a:off x="381000" y="2057397"/>
            <a:ext cx="2362203" cy="2590803"/>
          </a:xfrm>
          <a:prstGeom prst="rect">
            <a:avLst/>
          </a:prstGeom>
        </p:spPr>
      </p:pic>
      <p:sp>
        <p:nvSpPr>
          <p:cNvPr id="5" name="TextBox 4">
            <a:extLst>
              <a:ext uri="{FF2B5EF4-FFF2-40B4-BE49-F238E27FC236}">
                <a16:creationId xmlns:a16="http://schemas.microsoft.com/office/drawing/2014/main" id="{FDCEFEA1-F67C-4162-B7FB-731690BA0EA7}"/>
              </a:ext>
            </a:extLst>
          </p:cNvPr>
          <p:cNvSpPr txBox="1"/>
          <p:nvPr/>
        </p:nvSpPr>
        <p:spPr>
          <a:xfrm>
            <a:off x="3771898" y="2556490"/>
            <a:ext cx="5105400" cy="830997"/>
          </a:xfrm>
          <a:prstGeom prst="rect">
            <a:avLst/>
          </a:prstGeom>
          <a:noFill/>
        </p:spPr>
        <p:txBody>
          <a:bodyPr wrap="square" rtlCol="0">
            <a:spAutoFit/>
          </a:bodyPr>
          <a:lstStyle/>
          <a:p>
            <a:r>
              <a:rPr lang="en-IN" sz="2400" i="1" dirty="0">
                <a:latin typeface="Times New Roman" panose="02020603050405020304" pitchFamily="18" charset="0"/>
                <a:ea typeface="Tahoma" panose="020B0604030504040204" pitchFamily="34" charset="0"/>
                <a:cs typeface="Times New Roman" panose="02020603050405020304" pitchFamily="18" charset="0"/>
              </a:rPr>
              <a:t>1 is adjacent to 2. 2 is adjacent to 1.</a:t>
            </a:r>
          </a:p>
          <a:p>
            <a:r>
              <a:rPr lang="en-US" sz="2400" i="1" dirty="0">
                <a:latin typeface="Times New Roman" panose="02020603050405020304" pitchFamily="18" charset="0"/>
                <a:ea typeface="Tahoma" panose="020B0604030504040204" pitchFamily="34" charset="0"/>
                <a:cs typeface="Times New Roman" panose="02020603050405020304" pitchFamily="18" charset="0"/>
              </a:rPr>
              <a:t>1 is adjacent to 3. 3 is adjacent to 1.</a:t>
            </a:r>
            <a:endParaRPr lang="en-IN" sz="2400" dirty="0">
              <a:latin typeface="Times New Roman" panose="02020603050405020304" pitchFamily="18" charset="0"/>
              <a:ea typeface="Tahoma" panose="020B0604030504040204" pitchFamily="34" charset="0"/>
              <a:cs typeface="Times New Roman" panose="02020603050405020304" pitchFamily="18" charset="0"/>
            </a:endParaRPr>
          </a:p>
        </p:txBody>
      </p:sp>
      <p:pic>
        <p:nvPicPr>
          <p:cNvPr id="6" name="Picture 5">
            <a:extLst>
              <a:ext uri="{FF2B5EF4-FFF2-40B4-BE49-F238E27FC236}">
                <a16:creationId xmlns:a16="http://schemas.microsoft.com/office/drawing/2014/main" id="{7F5B6CBC-8A7C-4C79-B30E-D9A9D4EB7E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3492" y="4648200"/>
            <a:ext cx="2667003" cy="1766889"/>
          </a:xfrm>
          <a:prstGeom prst="rect">
            <a:avLst/>
          </a:prstGeom>
        </p:spPr>
      </p:pic>
      <p:sp>
        <p:nvSpPr>
          <p:cNvPr id="7" name="TextBox 6">
            <a:extLst>
              <a:ext uri="{FF2B5EF4-FFF2-40B4-BE49-F238E27FC236}">
                <a16:creationId xmlns:a16="http://schemas.microsoft.com/office/drawing/2014/main" id="{CFCD3533-E101-42A2-BD91-9A4DCB22CDE9}"/>
              </a:ext>
            </a:extLst>
          </p:cNvPr>
          <p:cNvSpPr txBox="1"/>
          <p:nvPr/>
        </p:nvSpPr>
        <p:spPr>
          <a:xfrm>
            <a:off x="3771898" y="4948663"/>
            <a:ext cx="5105400" cy="830997"/>
          </a:xfrm>
          <a:prstGeom prst="rect">
            <a:avLst/>
          </a:prstGeom>
          <a:noFill/>
        </p:spPr>
        <p:txBody>
          <a:bodyPr wrap="square" rtlCol="0">
            <a:spAutoFit/>
          </a:bodyPr>
          <a:lstStyle/>
          <a:p>
            <a:r>
              <a:rPr lang="en-IN" sz="2400" i="1" dirty="0">
                <a:latin typeface="Times New Roman" panose="02020603050405020304" pitchFamily="18" charset="0"/>
                <a:ea typeface="Tahoma" panose="020B0604030504040204" pitchFamily="34" charset="0"/>
                <a:cs typeface="Times New Roman" panose="02020603050405020304" pitchFamily="18" charset="0"/>
              </a:rPr>
              <a:t>1 is adjacent to 2. 2 is not adjacent to 1.</a:t>
            </a:r>
          </a:p>
          <a:p>
            <a:r>
              <a:rPr lang="en-US" sz="2400" i="1" dirty="0">
                <a:latin typeface="Times New Roman" panose="02020603050405020304" pitchFamily="18" charset="0"/>
                <a:ea typeface="Tahoma" panose="020B0604030504040204" pitchFamily="34" charset="0"/>
                <a:cs typeface="Times New Roman" panose="02020603050405020304" pitchFamily="18" charset="0"/>
              </a:rPr>
              <a:t>1 is adjacent to 3. 3 is not adjacent to 1.</a:t>
            </a:r>
            <a:endParaRPr lang="en-IN" sz="2400" dirty="0">
              <a:latin typeface="Times New Roman" panose="02020603050405020304" pitchFamily="18" charset="0"/>
              <a:ea typeface="Tahoma" panose="020B0604030504040204" pitchFamily="34" charset="0"/>
              <a:cs typeface="Times New Roman" panose="02020603050405020304" pitchFamily="18" charset="0"/>
            </a:endParaRPr>
          </a:p>
        </p:txBody>
      </p:sp>
    </p:spTree>
    <p:extLst>
      <p:ext uri="{BB962C8B-B14F-4D97-AF65-F5344CB8AC3E}">
        <p14:creationId xmlns:p14="http://schemas.microsoft.com/office/powerpoint/2010/main" val="2839691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34B17C67-4D7A-4EF2-AC38-E8D5F700E17C}"/>
              </a:ext>
            </a:extLst>
          </p:cNvPr>
          <p:cNvSpPr>
            <a:spLocks noGrp="1"/>
          </p:cNvSpPr>
          <p:nvPr>
            <p:ph sz="quarter" idx="10"/>
          </p:nvPr>
        </p:nvSpPr>
        <p:spPr/>
        <p:txBody>
          <a:bodyPr rtlCol="0"/>
          <a:lstStyle/>
          <a:p>
            <a:pPr eaLnBrk="1" fontAlgn="auto" hangingPunct="1">
              <a:spcAft>
                <a:spcPts val="0"/>
              </a:spcAft>
              <a:defRPr/>
            </a:pPr>
            <a:r>
              <a:rPr lang="en-US" dirty="0">
                <a:latin typeface="Times New Roman" panose="02020603050405020304" pitchFamily="18" charset="0"/>
                <a:cs typeface="Times New Roman" panose="02020603050405020304" pitchFamily="18" charset="0"/>
              </a:rPr>
              <a:t>Floyd </a:t>
            </a:r>
            <a:r>
              <a:rPr lang="en-US" dirty="0" err="1">
                <a:latin typeface="Times New Roman" panose="02020603050405020304" pitchFamily="18" charset="0"/>
                <a:cs typeface="Times New Roman" panose="02020603050405020304" pitchFamily="18" charset="0"/>
              </a:rPr>
              <a:t>Warshall</a:t>
            </a:r>
            <a:r>
              <a:rPr lang="en-US" dirty="0">
                <a:latin typeface="Times New Roman" panose="02020603050405020304" pitchFamily="18" charset="0"/>
                <a:cs typeface="Times New Roman" panose="02020603050405020304" pitchFamily="18" charset="0"/>
              </a:rPr>
              <a:t> Algorithm </a:t>
            </a:r>
            <a:r>
              <a:rPr lang="en-US" sz="2800" dirty="0">
                <a:latin typeface="Times New Roman" panose="02020603050405020304" pitchFamily="18" charset="0"/>
                <a:cs typeface="Times New Roman" panose="02020603050405020304" pitchFamily="18" charset="0"/>
              </a:rPr>
              <a:t>(Dynamic Algorithms)</a:t>
            </a:r>
            <a:endParaRPr lang="en-US" dirty="0"/>
          </a:p>
        </p:txBody>
      </p:sp>
      <p:pic>
        <p:nvPicPr>
          <p:cNvPr id="3074" name="Picture 2">
            <a:extLst>
              <a:ext uri="{FF2B5EF4-FFF2-40B4-BE49-F238E27FC236}">
                <a16:creationId xmlns:a16="http://schemas.microsoft.com/office/drawing/2014/main" id="{B943E11A-0D15-4F8D-839C-A9E3478D7BBE}"/>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429000" y="3273878"/>
            <a:ext cx="5468442" cy="288970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Lightbox">
            <a:extLst>
              <a:ext uri="{FF2B5EF4-FFF2-40B4-BE49-F238E27FC236}">
                <a16:creationId xmlns:a16="http://schemas.microsoft.com/office/drawing/2014/main" id="{EB5B1855-A103-4088-9DB6-D70847F641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075" y="1600200"/>
            <a:ext cx="3057525" cy="27881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813225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Content Placeholder 2">
            <a:extLst>
              <a:ext uri="{FF2B5EF4-FFF2-40B4-BE49-F238E27FC236}">
                <a16:creationId xmlns:a16="http://schemas.microsoft.com/office/drawing/2014/main" id="{BEF8A033-9BEB-425D-8BD4-26A7E2ED7B49}"/>
              </a:ext>
            </a:extLst>
          </p:cNvPr>
          <p:cNvSpPr>
            <a:spLocks noGrp="1"/>
          </p:cNvSpPr>
          <p:nvPr>
            <p:ph idx="1"/>
          </p:nvPr>
        </p:nvSpPr>
        <p:spPr>
          <a:xfrm>
            <a:off x="304800" y="1493838"/>
            <a:ext cx="8229600" cy="4525962"/>
          </a:xfrm>
        </p:spPr>
        <p:txBody>
          <a:bodyPr/>
          <a:lstStyle/>
          <a:p>
            <a:pPr marL="57150" indent="0" algn="just" fontAlgn="base">
              <a:spcAft>
                <a:spcPct val="0"/>
              </a:spcAft>
            </a:pPr>
            <a:r>
              <a:rPr lang="en-US" sz="1800" dirty="0">
                <a:latin typeface="Courier New" panose="02070309020205020404" pitchFamily="49" charset="0"/>
                <a:cs typeface="Courier New" panose="02070309020205020404" pitchFamily="49" charset="0"/>
              </a:rPr>
              <a:t>Algorithm(G)</a:t>
            </a:r>
          </a:p>
          <a:p>
            <a:pPr marL="57150" indent="0" algn="just" fontAlgn="base">
              <a:spcAft>
                <a:spcPct val="0"/>
              </a:spcAft>
            </a:pPr>
            <a:r>
              <a:rPr lang="en-US" sz="1800" b="1" dirty="0">
                <a:latin typeface="Courier New" panose="02070309020205020404" pitchFamily="49" charset="0"/>
                <a:cs typeface="Courier New" panose="02070309020205020404" pitchFamily="49" charset="0"/>
              </a:rPr>
              <a:t>for</a:t>
            </a:r>
            <a:r>
              <a:rPr lang="en-US" sz="1800" dirty="0">
                <a:latin typeface="Courier New" panose="02070309020205020404" pitchFamily="49" charset="0"/>
                <a:cs typeface="Courier New" panose="02070309020205020404" pitchFamily="49" charset="0"/>
              </a:rPr>
              <a:t> k = 1 to |V| </a:t>
            </a:r>
            <a:r>
              <a:rPr lang="en-US" sz="1800" b="1" dirty="0">
                <a:latin typeface="Courier New" panose="02070309020205020404" pitchFamily="49" charset="0"/>
                <a:cs typeface="Courier New" panose="02070309020205020404" pitchFamily="49" charset="0"/>
              </a:rPr>
              <a:t>do</a:t>
            </a:r>
          </a:p>
          <a:p>
            <a:pPr marL="57150" indent="0" algn="just" fontAlgn="base">
              <a:spcAft>
                <a:spcPct val="0"/>
              </a:spcAft>
            </a:pPr>
            <a:r>
              <a:rPr lang="en-US" sz="1800" dirty="0">
                <a:latin typeface="Courier New" panose="02070309020205020404" pitchFamily="49" charset="0"/>
                <a:cs typeface="Courier New" panose="02070309020205020404" pitchFamily="49" charset="0"/>
              </a:rPr>
              <a:t>// Pick all vertices as source one by one</a:t>
            </a:r>
          </a:p>
          <a:p>
            <a:pPr marL="57150" indent="0" algn="just" fontAlgn="base">
              <a:spcAft>
                <a:spcPct val="0"/>
              </a:spcAft>
            </a:pPr>
            <a:r>
              <a:rPr lang="en-US" sz="1800" dirty="0">
                <a:latin typeface="Courier New" panose="02070309020205020404" pitchFamily="49" charset="0"/>
                <a:cs typeface="Courier New" panose="02070309020205020404" pitchFamily="49" charset="0"/>
              </a:rPr>
              <a:t>  </a:t>
            </a:r>
            <a:r>
              <a:rPr lang="en-US" sz="1800" b="1" dirty="0">
                <a:latin typeface="Courier New" panose="02070309020205020404" pitchFamily="49" charset="0"/>
                <a:cs typeface="Courier New" panose="02070309020205020404" pitchFamily="49" charset="0"/>
              </a:rPr>
              <a:t>for</a:t>
            </a:r>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i</a:t>
            </a:r>
            <a:r>
              <a:rPr lang="en-US" sz="1800" dirty="0">
                <a:latin typeface="Courier New" panose="02070309020205020404" pitchFamily="49" charset="0"/>
                <a:cs typeface="Courier New" panose="02070309020205020404" pitchFamily="49" charset="0"/>
              </a:rPr>
              <a:t> = 1  to |V| </a:t>
            </a:r>
            <a:r>
              <a:rPr lang="en-US" sz="1800" b="1" dirty="0">
                <a:latin typeface="Courier New" panose="02070309020205020404" pitchFamily="49" charset="0"/>
                <a:cs typeface="Courier New" panose="02070309020205020404" pitchFamily="49" charset="0"/>
              </a:rPr>
              <a:t>do</a:t>
            </a:r>
          </a:p>
          <a:p>
            <a:pPr marL="57150" indent="0" algn="just" fontAlgn="base">
              <a:spcAft>
                <a:spcPct val="0"/>
              </a:spcAft>
            </a:pPr>
            <a:r>
              <a:rPr lang="en-US" sz="1800" dirty="0">
                <a:latin typeface="Courier New" panose="02070309020205020404" pitchFamily="49" charset="0"/>
                <a:cs typeface="Courier New" panose="02070309020205020404" pitchFamily="49" charset="0"/>
              </a:rPr>
              <a:t>   // Pick all vertices as destination for the above picked source</a:t>
            </a:r>
          </a:p>
          <a:p>
            <a:pPr marL="57150" indent="0" algn="just" fontAlgn="base">
              <a:spcAft>
                <a:spcPct val="0"/>
              </a:spcAft>
            </a:pPr>
            <a:r>
              <a:rPr lang="en-US" sz="1800" dirty="0">
                <a:latin typeface="Courier New" panose="02070309020205020404" pitchFamily="49" charset="0"/>
                <a:cs typeface="Courier New" panose="02070309020205020404" pitchFamily="49" charset="0"/>
              </a:rPr>
              <a:t>    </a:t>
            </a:r>
            <a:r>
              <a:rPr lang="en-US" sz="1800" b="1" dirty="0">
                <a:latin typeface="Courier New" panose="02070309020205020404" pitchFamily="49" charset="0"/>
                <a:cs typeface="Courier New" panose="02070309020205020404" pitchFamily="49" charset="0"/>
              </a:rPr>
              <a:t>for</a:t>
            </a:r>
            <a:r>
              <a:rPr lang="en-US" sz="1800" dirty="0">
                <a:latin typeface="Courier New" panose="02070309020205020404" pitchFamily="49" charset="0"/>
                <a:cs typeface="Courier New" panose="02070309020205020404" pitchFamily="49" charset="0"/>
              </a:rPr>
              <a:t> j = 1 to |V| </a:t>
            </a:r>
            <a:r>
              <a:rPr lang="en-US" sz="1800" b="1" dirty="0">
                <a:latin typeface="Courier New" panose="02070309020205020404" pitchFamily="49" charset="0"/>
                <a:cs typeface="Courier New" panose="02070309020205020404" pitchFamily="49" charset="0"/>
              </a:rPr>
              <a:t>do</a:t>
            </a:r>
          </a:p>
          <a:p>
            <a:pPr marL="57150" indent="0" algn="just" fontAlgn="base">
              <a:spcAft>
                <a:spcPct val="0"/>
              </a:spcAft>
            </a:pPr>
            <a:r>
              <a:rPr lang="en-US" sz="1800" dirty="0">
                <a:latin typeface="Courier New" panose="02070309020205020404" pitchFamily="49" charset="0"/>
                <a:cs typeface="Courier New" panose="02070309020205020404" pitchFamily="49" charset="0"/>
              </a:rPr>
              <a:t>    // If vertex k is on the shortest path from </a:t>
            </a:r>
            <a:r>
              <a:rPr lang="en-US" sz="1800" dirty="0" err="1">
                <a:latin typeface="Courier New" panose="02070309020205020404" pitchFamily="49" charset="0"/>
                <a:cs typeface="Courier New" panose="02070309020205020404" pitchFamily="49" charset="0"/>
              </a:rPr>
              <a:t>i</a:t>
            </a:r>
            <a:r>
              <a:rPr lang="en-US" sz="1800" dirty="0">
                <a:latin typeface="Courier New" panose="02070309020205020404" pitchFamily="49" charset="0"/>
                <a:cs typeface="Courier New" panose="02070309020205020404" pitchFamily="49" charset="0"/>
              </a:rPr>
              <a:t> to j, then update the value of </a:t>
            </a:r>
            <a:r>
              <a:rPr lang="en-US" sz="1800" dirty="0" err="1">
                <a:latin typeface="Courier New" panose="02070309020205020404" pitchFamily="49" charset="0"/>
                <a:cs typeface="Courier New" panose="02070309020205020404" pitchFamily="49" charset="0"/>
              </a:rPr>
              <a:t>dist</a:t>
            </a:r>
            <a:r>
              <a:rPr lang="en-US" sz="1800" dirty="0">
                <a:latin typeface="Courier New" panose="02070309020205020404" pitchFamily="49" charset="0"/>
                <a:cs typeface="Courier New" panose="02070309020205020404" pitchFamily="49" charset="0"/>
              </a:rPr>
              <a:t>[</a:t>
            </a:r>
            <a:r>
              <a:rPr lang="en-US" sz="1800" dirty="0" err="1">
                <a:latin typeface="Courier New" panose="02070309020205020404" pitchFamily="49" charset="0"/>
                <a:cs typeface="Courier New" panose="02070309020205020404" pitchFamily="49" charset="0"/>
              </a:rPr>
              <a:t>i</a:t>
            </a:r>
            <a:r>
              <a:rPr lang="en-US" sz="1800" dirty="0">
                <a:latin typeface="Courier New" panose="02070309020205020404" pitchFamily="49" charset="0"/>
                <a:cs typeface="Courier New" panose="02070309020205020404" pitchFamily="49" charset="0"/>
              </a:rPr>
              <a:t>][j]</a:t>
            </a:r>
          </a:p>
          <a:p>
            <a:pPr marL="57150" indent="0" algn="just" fontAlgn="base">
              <a:spcAft>
                <a:spcPct val="0"/>
              </a:spcAft>
            </a:pPr>
            <a:r>
              <a:rPr lang="en-US" sz="1800" dirty="0">
                <a:latin typeface="Courier New" panose="02070309020205020404" pitchFamily="49" charset="0"/>
                <a:cs typeface="Courier New" panose="02070309020205020404" pitchFamily="49" charset="0"/>
              </a:rPr>
              <a:t>      </a:t>
            </a:r>
            <a:r>
              <a:rPr lang="en-US" sz="1800" b="1" dirty="0">
                <a:latin typeface="Courier New" panose="02070309020205020404" pitchFamily="49" charset="0"/>
                <a:cs typeface="Courier New" panose="02070309020205020404" pitchFamily="49" charset="0"/>
              </a:rPr>
              <a:t>if</a:t>
            </a:r>
            <a:r>
              <a:rPr lang="en-US" sz="1800" dirty="0">
                <a:latin typeface="Courier New" panose="02070309020205020404" pitchFamily="49" charset="0"/>
                <a:cs typeface="Courier New" panose="02070309020205020404" pitchFamily="49" charset="0"/>
              </a:rPr>
              <a:t>(</a:t>
            </a:r>
            <a:r>
              <a:rPr lang="en-US" sz="1800" dirty="0" err="1">
                <a:latin typeface="Courier New" panose="02070309020205020404" pitchFamily="49" charset="0"/>
                <a:cs typeface="Courier New" panose="02070309020205020404" pitchFamily="49" charset="0"/>
              </a:rPr>
              <a:t>dist</a:t>
            </a:r>
            <a:r>
              <a:rPr lang="en-US" sz="1800" dirty="0">
                <a:latin typeface="Courier New" panose="02070309020205020404" pitchFamily="49" charset="0"/>
                <a:cs typeface="Courier New" panose="02070309020205020404" pitchFamily="49" charset="0"/>
              </a:rPr>
              <a:t>[</a:t>
            </a:r>
            <a:r>
              <a:rPr lang="en-US" sz="1800" dirty="0" err="1">
                <a:latin typeface="Courier New" panose="02070309020205020404" pitchFamily="49" charset="0"/>
                <a:cs typeface="Courier New" panose="02070309020205020404" pitchFamily="49" charset="0"/>
              </a:rPr>
              <a:t>i</a:t>
            </a:r>
            <a:r>
              <a:rPr lang="en-US" sz="1800" dirty="0">
                <a:latin typeface="Courier New" panose="02070309020205020404" pitchFamily="49" charset="0"/>
                <a:cs typeface="Courier New" panose="02070309020205020404" pitchFamily="49" charset="0"/>
              </a:rPr>
              <a:t>][k] + </a:t>
            </a:r>
            <a:r>
              <a:rPr lang="en-US" sz="1800" dirty="0" err="1">
                <a:latin typeface="Courier New" panose="02070309020205020404" pitchFamily="49" charset="0"/>
                <a:cs typeface="Courier New" panose="02070309020205020404" pitchFamily="49" charset="0"/>
              </a:rPr>
              <a:t>dist</a:t>
            </a:r>
            <a:r>
              <a:rPr lang="en-US" sz="1800" dirty="0">
                <a:latin typeface="Courier New" panose="02070309020205020404" pitchFamily="49" charset="0"/>
                <a:cs typeface="Courier New" panose="02070309020205020404" pitchFamily="49" charset="0"/>
              </a:rPr>
              <a:t>[k][j] &lt; </a:t>
            </a:r>
            <a:r>
              <a:rPr lang="en-US" sz="1800" dirty="0" err="1">
                <a:latin typeface="Courier New" panose="02070309020205020404" pitchFamily="49" charset="0"/>
                <a:cs typeface="Courier New" panose="02070309020205020404" pitchFamily="49" charset="0"/>
              </a:rPr>
              <a:t>dist</a:t>
            </a:r>
            <a:r>
              <a:rPr lang="en-US" sz="1800" dirty="0">
                <a:latin typeface="Courier New" panose="02070309020205020404" pitchFamily="49" charset="0"/>
                <a:cs typeface="Courier New" panose="02070309020205020404" pitchFamily="49" charset="0"/>
              </a:rPr>
              <a:t>[</a:t>
            </a:r>
            <a:r>
              <a:rPr lang="en-US" sz="1800" dirty="0" err="1">
                <a:latin typeface="Courier New" panose="02070309020205020404" pitchFamily="49" charset="0"/>
                <a:cs typeface="Courier New" panose="02070309020205020404" pitchFamily="49" charset="0"/>
              </a:rPr>
              <a:t>i</a:t>
            </a:r>
            <a:r>
              <a:rPr lang="en-US" sz="1800" dirty="0">
                <a:latin typeface="Courier New" panose="02070309020205020404" pitchFamily="49" charset="0"/>
                <a:cs typeface="Courier New" panose="02070309020205020404" pitchFamily="49" charset="0"/>
              </a:rPr>
              <a:t>][j]) </a:t>
            </a:r>
            <a:r>
              <a:rPr lang="en-US" sz="1800" b="1" dirty="0">
                <a:latin typeface="Courier New" panose="02070309020205020404" pitchFamily="49" charset="0"/>
                <a:cs typeface="Courier New" panose="02070309020205020404" pitchFamily="49" charset="0"/>
              </a:rPr>
              <a:t>then</a:t>
            </a:r>
          </a:p>
          <a:p>
            <a:pPr marL="57150" indent="0" algn="just" fontAlgn="base">
              <a:spcAft>
                <a:spcPct val="0"/>
              </a:spcAft>
            </a:pPr>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dist</a:t>
            </a:r>
            <a:r>
              <a:rPr lang="en-US" sz="1800" dirty="0">
                <a:latin typeface="Courier New" panose="02070309020205020404" pitchFamily="49" charset="0"/>
                <a:cs typeface="Courier New" panose="02070309020205020404" pitchFamily="49" charset="0"/>
              </a:rPr>
              <a:t>[</a:t>
            </a:r>
            <a:r>
              <a:rPr lang="en-US" sz="1800" dirty="0" err="1">
                <a:latin typeface="Courier New" panose="02070309020205020404" pitchFamily="49" charset="0"/>
                <a:cs typeface="Courier New" panose="02070309020205020404" pitchFamily="49" charset="0"/>
              </a:rPr>
              <a:t>i</a:t>
            </a:r>
            <a:r>
              <a:rPr lang="en-US" sz="1800" dirty="0">
                <a:latin typeface="Courier New" panose="02070309020205020404" pitchFamily="49" charset="0"/>
                <a:cs typeface="Courier New" panose="02070309020205020404" pitchFamily="49" charset="0"/>
              </a:rPr>
              <a:t>][j] = </a:t>
            </a:r>
          </a:p>
          <a:p>
            <a:pPr marL="57150" indent="0" algn="just" fontAlgn="base">
              <a:spcAft>
                <a:spcPct val="0"/>
              </a:spcAft>
            </a:pPr>
            <a:r>
              <a:rPr lang="en-US" sz="1800" dirty="0">
                <a:latin typeface="Courier New" panose="02070309020205020404" pitchFamily="49" charset="0"/>
                <a:cs typeface="Courier New" panose="02070309020205020404" pitchFamily="49" charset="0"/>
              </a:rPr>
              <a:t>           min(</a:t>
            </a:r>
            <a:r>
              <a:rPr lang="en-US" sz="1800" dirty="0" err="1">
                <a:latin typeface="Courier New" panose="02070309020205020404" pitchFamily="49" charset="0"/>
                <a:cs typeface="Courier New" panose="02070309020205020404" pitchFamily="49" charset="0"/>
              </a:rPr>
              <a:t>dist</a:t>
            </a:r>
            <a:r>
              <a:rPr lang="en-US" sz="1800" dirty="0">
                <a:latin typeface="Courier New" panose="02070309020205020404" pitchFamily="49" charset="0"/>
                <a:cs typeface="Courier New" panose="02070309020205020404" pitchFamily="49" charset="0"/>
              </a:rPr>
              <a:t>[</a:t>
            </a:r>
            <a:r>
              <a:rPr lang="en-US" sz="1800" dirty="0" err="1">
                <a:latin typeface="Courier New" panose="02070309020205020404" pitchFamily="49" charset="0"/>
                <a:cs typeface="Courier New" panose="02070309020205020404" pitchFamily="49" charset="0"/>
              </a:rPr>
              <a:t>i</a:t>
            </a:r>
            <a:r>
              <a:rPr lang="en-US" sz="1800" dirty="0">
                <a:latin typeface="Courier New" panose="02070309020205020404" pitchFamily="49" charset="0"/>
                <a:cs typeface="Courier New" panose="02070309020205020404" pitchFamily="49" charset="0"/>
              </a:rPr>
              <a:t>][j], (</a:t>
            </a:r>
            <a:r>
              <a:rPr lang="en-US" sz="1800" dirty="0" err="1">
                <a:latin typeface="Courier New" panose="02070309020205020404" pitchFamily="49" charset="0"/>
                <a:cs typeface="Courier New" panose="02070309020205020404" pitchFamily="49" charset="0"/>
              </a:rPr>
              <a:t>dist</a:t>
            </a:r>
            <a:r>
              <a:rPr lang="en-US" sz="1800" dirty="0">
                <a:latin typeface="Courier New" panose="02070309020205020404" pitchFamily="49" charset="0"/>
                <a:cs typeface="Courier New" panose="02070309020205020404" pitchFamily="49" charset="0"/>
              </a:rPr>
              <a:t>[</a:t>
            </a:r>
            <a:r>
              <a:rPr lang="en-US" sz="1800" dirty="0" err="1">
                <a:latin typeface="Courier New" panose="02070309020205020404" pitchFamily="49" charset="0"/>
                <a:cs typeface="Courier New" panose="02070309020205020404" pitchFamily="49" charset="0"/>
              </a:rPr>
              <a:t>i</a:t>
            </a:r>
            <a:r>
              <a:rPr lang="en-US" sz="1800" dirty="0">
                <a:latin typeface="Courier New" panose="02070309020205020404" pitchFamily="49" charset="0"/>
                <a:cs typeface="Courier New" panose="02070309020205020404" pitchFamily="49" charset="0"/>
              </a:rPr>
              <a:t>][k] + </a:t>
            </a:r>
            <a:r>
              <a:rPr lang="en-US" sz="1800" dirty="0" err="1">
                <a:latin typeface="Courier New" panose="02070309020205020404" pitchFamily="49" charset="0"/>
                <a:cs typeface="Courier New" panose="02070309020205020404" pitchFamily="49" charset="0"/>
              </a:rPr>
              <a:t>dist</a:t>
            </a:r>
            <a:r>
              <a:rPr lang="en-US" sz="1800" dirty="0">
                <a:latin typeface="Courier New" panose="02070309020205020404" pitchFamily="49" charset="0"/>
                <a:cs typeface="Courier New" panose="02070309020205020404" pitchFamily="49" charset="0"/>
              </a:rPr>
              <a:t>[k][j]))</a:t>
            </a:r>
          </a:p>
        </p:txBody>
      </p:sp>
      <p:sp>
        <p:nvSpPr>
          <p:cNvPr id="4" name="Content Placeholder 3">
            <a:extLst>
              <a:ext uri="{FF2B5EF4-FFF2-40B4-BE49-F238E27FC236}">
                <a16:creationId xmlns:a16="http://schemas.microsoft.com/office/drawing/2014/main" id="{34B17C67-4D7A-4EF2-AC38-E8D5F700E17C}"/>
              </a:ext>
            </a:extLst>
          </p:cNvPr>
          <p:cNvSpPr>
            <a:spLocks noGrp="1"/>
          </p:cNvSpPr>
          <p:nvPr>
            <p:ph sz="quarter" idx="10"/>
          </p:nvPr>
        </p:nvSpPr>
        <p:spPr/>
        <p:txBody>
          <a:bodyPr rtlCol="0"/>
          <a:lstStyle/>
          <a:p>
            <a:pPr eaLnBrk="1" fontAlgn="auto" hangingPunct="1">
              <a:spcAft>
                <a:spcPts val="0"/>
              </a:spcAft>
              <a:defRPr/>
            </a:pPr>
            <a:r>
              <a:rPr lang="en-US" dirty="0">
                <a:latin typeface="Times New Roman" panose="02020603050405020304" pitchFamily="18" charset="0"/>
                <a:cs typeface="Times New Roman" panose="02020603050405020304" pitchFamily="18" charset="0"/>
              </a:rPr>
              <a:t>Floyd </a:t>
            </a:r>
            <a:r>
              <a:rPr lang="en-US" dirty="0" err="1">
                <a:latin typeface="Times New Roman" panose="02020603050405020304" pitchFamily="18" charset="0"/>
                <a:cs typeface="Times New Roman" panose="02020603050405020304" pitchFamily="18" charset="0"/>
              </a:rPr>
              <a:t>Warshall</a:t>
            </a:r>
            <a:r>
              <a:rPr lang="en-US" dirty="0">
                <a:latin typeface="Times New Roman" panose="02020603050405020304" pitchFamily="18" charset="0"/>
                <a:cs typeface="Times New Roman" panose="02020603050405020304" pitchFamily="18" charset="0"/>
              </a:rPr>
              <a:t> Algorithm </a:t>
            </a:r>
            <a:r>
              <a:rPr lang="en-US" sz="2800" dirty="0">
                <a:latin typeface="Times New Roman" panose="02020603050405020304" pitchFamily="18" charset="0"/>
                <a:cs typeface="Times New Roman" panose="02020603050405020304" pitchFamily="18" charset="0"/>
              </a:rPr>
              <a:t>(Dynamic Algorithms)</a:t>
            </a:r>
            <a:endParaRPr lang="en-US" dirty="0"/>
          </a:p>
        </p:txBody>
      </p:sp>
      <p:sp>
        <p:nvSpPr>
          <p:cNvPr id="5" name="Rectangle 4">
            <a:extLst>
              <a:ext uri="{FF2B5EF4-FFF2-40B4-BE49-F238E27FC236}">
                <a16:creationId xmlns:a16="http://schemas.microsoft.com/office/drawing/2014/main" id="{F93CCF20-5351-4A59-8653-DC5C3ABA651C}"/>
              </a:ext>
            </a:extLst>
          </p:cNvPr>
          <p:cNvSpPr/>
          <p:nvPr/>
        </p:nvSpPr>
        <p:spPr>
          <a:xfrm>
            <a:off x="6096000" y="1517572"/>
            <a:ext cx="2763898" cy="523220"/>
          </a:xfrm>
          <a:prstGeom prst="rect">
            <a:avLst/>
          </a:prstGeom>
        </p:spPr>
        <p:txBody>
          <a:bodyPr wrap="none">
            <a:spAutoFit/>
          </a:bodyPr>
          <a:lstStyle/>
          <a:p>
            <a:r>
              <a:rPr lang="en-IN" sz="2800" dirty="0">
                <a:solidFill>
                  <a:srgbClr val="FF0000"/>
                </a:solidFill>
                <a:latin typeface="Comic Sans MS" panose="030F0702030302020204" pitchFamily="66" charset="0"/>
              </a:rPr>
              <a:t>O(|</a:t>
            </a:r>
            <a:r>
              <a:rPr lang="en-IN" sz="2800" dirty="0" err="1">
                <a:solidFill>
                  <a:srgbClr val="FF0000"/>
                </a:solidFill>
                <a:latin typeface="Comic Sans MS" panose="030F0702030302020204" pitchFamily="66" charset="0"/>
              </a:rPr>
              <a:t>V|x|V|x|V</a:t>
            </a:r>
            <a:r>
              <a:rPr lang="en-IN" sz="2800" dirty="0">
                <a:solidFill>
                  <a:srgbClr val="FF0000"/>
                </a:solidFill>
                <a:latin typeface="Comic Sans MS" panose="030F0702030302020204" pitchFamily="66" charset="0"/>
              </a:rPr>
              <a:t>|)</a:t>
            </a:r>
          </a:p>
        </p:txBody>
      </p:sp>
    </p:spTree>
    <p:extLst>
      <p:ext uri="{BB962C8B-B14F-4D97-AF65-F5344CB8AC3E}">
        <p14:creationId xmlns:p14="http://schemas.microsoft.com/office/powerpoint/2010/main" val="2914681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Content Placeholder 2">
            <a:extLst>
              <a:ext uri="{FF2B5EF4-FFF2-40B4-BE49-F238E27FC236}">
                <a16:creationId xmlns:a16="http://schemas.microsoft.com/office/drawing/2014/main" id="{2A3D963F-BD70-43E2-A1CC-907E0382AE1A}"/>
              </a:ext>
            </a:extLst>
          </p:cNvPr>
          <p:cNvSpPr>
            <a:spLocks noGrp="1"/>
          </p:cNvSpPr>
          <p:nvPr>
            <p:ph idx="1"/>
          </p:nvPr>
        </p:nvSpPr>
        <p:spPr>
          <a:xfrm>
            <a:off x="304800" y="1493838"/>
            <a:ext cx="8229600" cy="4525962"/>
          </a:xfrm>
        </p:spPr>
        <p:txBody>
          <a:bodyPr/>
          <a:lstStyle/>
          <a:p>
            <a:pPr marL="800100" lvl="1" indent="-342900" algn="just" fontAlgn="base">
              <a:spcAft>
                <a:spcPct val="0"/>
              </a:spcAft>
              <a:buFont typeface="Calibri" panose="020F0502020204030204" pitchFamily="34" charset="0"/>
              <a:buAutoNum type="arabicPeriod"/>
            </a:pPr>
            <a:r>
              <a:rPr lang="en-US" altLang="en-US" sz="1900">
                <a:latin typeface="Times New Roman" panose="02020603050405020304" pitchFamily="18" charset="0"/>
                <a:cs typeface="Times New Roman" panose="02020603050405020304" pitchFamily="18" charset="0"/>
              </a:rPr>
              <a:t>Algorithms Design: Foundations, Analysis and Internet Examples Michael T. Goodrich, Roberto Tamassia, 2006, Wiley (Students Edition)</a:t>
            </a:r>
          </a:p>
          <a:p>
            <a:pPr marL="800100" lvl="1" indent="-342900" algn="just" fontAlgn="base">
              <a:spcAft>
                <a:spcPct val="0"/>
              </a:spcAft>
              <a:buFont typeface="Calibri" panose="020F0502020204030204" pitchFamily="34" charset="0"/>
              <a:buAutoNum type="arabicPeriod"/>
            </a:pPr>
            <a:r>
              <a:rPr lang="en-US" altLang="en-US" sz="1900">
                <a:latin typeface="Times New Roman" panose="02020603050405020304" pitchFamily="18" charset="0"/>
                <a:cs typeface="Times New Roman" panose="02020603050405020304" pitchFamily="18" charset="0"/>
              </a:rPr>
              <a:t>Data Structures, Algorithms and Applications in C++, Sartaj Sahni, Second Ed, 2005, Universities Press</a:t>
            </a:r>
          </a:p>
          <a:p>
            <a:pPr marL="800100" lvl="1" indent="-342900" algn="just" fontAlgn="base">
              <a:spcAft>
                <a:spcPct val="0"/>
              </a:spcAft>
              <a:buFont typeface="Calibri" panose="020F0502020204030204" pitchFamily="34" charset="0"/>
              <a:buAutoNum type="arabicPeriod"/>
            </a:pPr>
            <a:r>
              <a:rPr lang="en-US" altLang="en-US" sz="1900">
                <a:latin typeface="Times New Roman" panose="02020603050405020304" pitchFamily="18" charset="0"/>
                <a:cs typeface="Times New Roman" panose="02020603050405020304" pitchFamily="18" charset="0"/>
              </a:rPr>
              <a:t>Introduction to Algorithms, TH Cormen, CE Leiserson, RL Rivest, C Stein, Third Ed, 2009, PHI</a:t>
            </a:r>
          </a:p>
          <a:p>
            <a:pPr marL="800100" lvl="1" indent="-342900" algn="just" fontAlgn="base">
              <a:spcAft>
                <a:spcPct val="0"/>
              </a:spcAft>
              <a:buFont typeface="Calibri" panose="020F0502020204030204" pitchFamily="34" charset="0"/>
              <a:buAutoNum type="arabicPeriod"/>
            </a:pPr>
            <a:endParaRPr lang="en-US" altLang="en-US" sz="1900">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34B17C67-4D7A-4EF2-AC38-E8D5F700E17C}"/>
              </a:ext>
            </a:extLst>
          </p:cNvPr>
          <p:cNvSpPr>
            <a:spLocks noGrp="1"/>
          </p:cNvSpPr>
          <p:nvPr>
            <p:ph sz="quarter" idx="10"/>
          </p:nvPr>
        </p:nvSpPr>
        <p:spPr/>
        <p:txBody>
          <a:bodyPr rtlCol="0"/>
          <a:lstStyle/>
          <a:p>
            <a:pPr eaLnBrk="1" fontAlgn="auto" hangingPunct="1">
              <a:spcAft>
                <a:spcPts val="0"/>
              </a:spcAft>
              <a:defRPr/>
            </a:pPr>
            <a:r>
              <a:rPr lang="en-US" dirty="0"/>
              <a:t>References</a:t>
            </a:r>
          </a:p>
        </p:txBody>
      </p:sp>
    </p:spTree>
    <p:extLst>
      <p:ext uri="{BB962C8B-B14F-4D97-AF65-F5344CB8AC3E}">
        <p14:creationId xmlns:p14="http://schemas.microsoft.com/office/powerpoint/2010/main" val="268099950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34B17C67-4D7A-4EF2-AC38-E8D5F700E17C}"/>
              </a:ext>
            </a:extLst>
          </p:cNvPr>
          <p:cNvSpPr>
            <a:spLocks noGrp="1"/>
          </p:cNvSpPr>
          <p:nvPr>
            <p:ph sz="quarter" idx="10"/>
          </p:nvPr>
        </p:nvSpPr>
        <p:spPr/>
        <p:txBody>
          <a:bodyPr rtlCol="0"/>
          <a:lstStyle/>
          <a:p>
            <a:pPr eaLnBrk="1" fontAlgn="auto" hangingPunct="1">
              <a:spcAft>
                <a:spcPts val="0"/>
              </a:spcAft>
              <a:defRPr/>
            </a:pPr>
            <a:r>
              <a:rPr lang="en-US" dirty="0"/>
              <a:t>Any Question!!</a:t>
            </a:r>
          </a:p>
        </p:txBody>
      </p:sp>
    </p:spTree>
    <p:extLst>
      <p:ext uri="{BB962C8B-B14F-4D97-AF65-F5344CB8AC3E}">
        <p14:creationId xmlns:p14="http://schemas.microsoft.com/office/powerpoint/2010/main" val="2826839624"/>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AAC9D8-0F15-4B42-A136-5E260B3A6309}"/>
              </a:ext>
            </a:extLst>
          </p:cNvPr>
          <p:cNvSpPr>
            <a:spLocks noGrp="1"/>
          </p:cNvSpPr>
          <p:nvPr>
            <p:ph type="title"/>
          </p:nvPr>
        </p:nvSpPr>
        <p:spPr/>
        <p:txBody>
          <a:bodyPr/>
          <a:lstStyle/>
          <a:p>
            <a:r>
              <a:rPr lang="en-US" dirty="0"/>
              <a:t>Thank you!!</a:t>
            </a:r>
            <a:endParaRPr lang="en-IN" dirty="0"/>
          </a:p>
        </p:txBody>
      </p:sp>
    </p:spTree>
    <p:extLst>
      <p:ext uri="{BB962C8B-B14F-4D97-AF65-F5344CB8AC3E}">
        <p14:creationId xmlns:p14="http://schemas.microsoft.com/office/powerpoint/2010/main" val="24802008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Content Placeholder 2">
            <a:extLst>
              <a:ext uri="{FF2B5EF4-FFF2-40B4-BE49-F238E27FC236}">
                <a16:creationId xmlns:a16="http://schemas.microsoft.com/office/drawing/2014/main" id="{BEF8A033-9BEB-425D-8BD4-26A7E2ED7B49}"/>
              </a:ext>
            </a:extLst>
          </p:cNvPr>
          <p:cNvSpPr>
            <a:spLocks noGrp="1"/>
          </p:cNvSpPr>
          <p:nvPr>
            <p:ph idx="1"/>
          </p:nvPr>
        </p:nvSpPr>
        <p:spPr>
          <a:xfrm>
            <a:off x="304800" y="1493838"/>
            <a:ext cx="8229600" cy="4525962"/>
          </a:xfrm>
        </p:spPr>
        <p:txBody>
          <a:bodyPr/>
          <a:lstStyle/>
          <a:p>
            <a:pPr marL="514350" indent="-457200" algn="just" fontAlgn="base">
              <a:spcAft>
                <a:spcPct val="0"/>
              </a:spcAft>
              <a:buFont typeface="Arial" pitchFamily="34" charset="0"/>
              <a:buChar char="•"/>
            </a:pPr>
            <a:r>
              <a:rPr lang="en-US" altLang="en-US" sz="2700" dirty="0">
                <a:latin typeface="Times New Roman" panose="02020603050405020304" pitchFamily="18" charset="0"/>
                <a:cs typeface="Times New Roman" panose="02020603050405020304" pitchFamily="18" charset="0"/>
              </a:rPr>
              <a:t>A </a:t>
            </a:r>
            <a:r>
              <a:rPr lang="en-US" altLang="en-US" sz="2700" i="1" dirty="0">
                <a:latin typeface="Times New Roman" panose="02020603050405020304" pitchFamily="18" charset="0"/>
                <a:cs typeface="Times New Roman" panose="02020603050405020304" pitchFamily="18" charset="0"/>
              </a:rPr>
              <a:t>graph G</a:t>
            </a:r>
            <a:r>
              <a:rPr lang="en-US" altLang="en-US" sz="2700" dirty="0">
                <a:latin typeface="Times New Roman" panose="02020603050405020304" pitchFamily="18" charset="0"/>
                <a:cs typeface="Times New Roman" panose="02020603050405020304" pitchFamily="18" charset="0"/>
              </a:rPr>
              <a:t> consists of two sets:</a:t>
            </a:r>
          </a:p>
          <a:p>
            <a:pPr marL="914400" lvl="1" indent="-457200" algn="just" fontAlgn="base">
              <a:spcAft>
                <a:spcPct val="0"/>
              </a:spcAft>
              <a:buFont typeface="Arial" pitchFamily="34" charset="0"/>
              <a:buChar char="•"/>
            </a:pPr>
            <a:r>
              <a:rPr lang="en-US" altLang="en-US" sz="2700" i="1" dirty="0">
                <a:latin typeface="Times New Roman" panose="02020603050405020304" pitchFamily="18" charset="0"/>
                <a:cs typeface="Times New Roman" panose="02020603050405020304" pitchFamily="18" charset="0"/>
              </a:rPr>
              <a:t>Set V</a:t>
            </a:r>
            <a:r>
              <a:rPr lang="en-US" altLang="en-US" sz="2700" dirty="0">
                <a:latin typeface="Times New Roman" panose="02020603050405020304" pitchFamily="18" charset="0"/>
                <a:cs typeface="Times New Roman" panose="02020603050405020304" pitchFamily="18" charset="0"/>
              </a:rPr>
              <a:t>, set of all vertices </a:t>
            </a:r>
          </a:p>
          <a:p>
            <a:pPr marL="914400" lvl="1" indent="-457200" algn="just" fontAlgn="base">
              <a:spcAft>
                <a:spcPct val="0"/>
              </a:spcAft>
              <a:buFont typeface="Arial" pitchFamily="34" charset="0"/>
              <a:buChar char="•"/>
            </a:pPr>
            <a:r>
              <a:rPr lang="en-US" altLang="en-US" sz="2700" i="1" dirty="0">
                <a:latin typeface="Times New Roman" panose="02020603050405020304" pitchFamily="18" charset="0"/>
                <a:cs typeface="Times New Roman" panose="02020603050405020304" pitchFamily="18" charset="0"/>
              </a:rPr>
              <a:t>Set E</a:t>
            </a:r>
            <a:r>
              <a:rPr lang="en-US" altLang="en-US" sz="2700" dirty="0">
                <a:latin typeface="Times New Roman" panose="02020603050405020304" pitchFamily="18" charset="0"/>
                <a:cs typeface="Times New Roman" panose="02020603050405020304" pitchFamily="18" charset="0"/>
              </a:rPr>
              <a:t>, set of all edges with weight </a:t>
            </a:r>
          </a:p>
          <a:p>
            <a:pPr marL="457200" lvl="1" indent="0" algn="just" fontAlgn="base">
              <a:spcAft>
                <a:spcPct val="0"/>
              </a:spcAft>
              <a:buNone/>
            </a:pPr>
            <a:r>
              <a:rPr lang="en-US" altLang="en-US" sz="2700" dirty="0">
                <a:latin typeface="Times New Roman" panose="02020603050405020304" pitchFamily="18" charset="0"/>
                <a:cs typeface="Times New Roman" panose="02020603050405020304" pitchFamily="18" charset="0"/>
              </a:rPr>
              <a:t>     (</a:t>
            </a:r>
            <a:r>
              <a:rPr lang="en-US" altLang="en-US" sz="2700" dirty="0" err="1">
                <a:latin typeface="Times New Roman" panose="02020603050405020304" pitchFamily="18" charset="0"/>
                <a:cs typeface="Times New Roman" panose="02020603050405020304" pitchFamily="18" charset="0"/>
              </a:rPr>
              <a:t>startnode</a:t>
            </a:r>
            <a:r>
              <a:rPr lang="en-US" altLang="en-US" sz="2700" dirty="0">
                <a:latin typeface="Times New Roman" panose="02020603050405020304" pitchFamily="18" charset="0"/>
                <a:cs typeface="Times New Roman" panose="02020603050405020304" pitchFamily="18" charset="0"/>
              </a:rPr>
              <a:t>, </a:t>
            </a:r>
            <a:r>
              <a:rPr lang="en-US" altLang="en-US" sz="2700" dirty="0" err="1">
                <a:latin typeface="Times New Roman" panose="02020603050405020304" pitchFamily="18" charset="0"/>
                <a:cs typeface="Times New Roman" panose="02020603050405020304" pitchFamily="18" charset="0"/>
              </a:rPr>
              <a:t>endnode</a:t>
            </a:r>
            <a:r>
              <a:rPr lang="en-US" altLang="en-US" sz="2700" dirty="0">
                <a:latin typeface="Times New Roman" panose="02020603050405020304" pitchFamily="18" charset="0"/>
                <a:cs typeface="Times New Roman" panose="02020603050405020304" pitchFamily="18" charset="0"/>
              </a:rPr>
              <a:t>, weight)</a:t>
            </a:r>
          </a:p>
          <a:p>
            <a:pPr marL="57150" indent="0" algn="just" fontAlgn="base">
              <a:spcAft>
                <a:spcPct val="0"/>
              </a:spcAft>
            </a:pPr>
            <a:endParaRPr lang="en-US" altLang="en-US" sz="2700" dirty="0">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34B17C67-4D7A-4EF2-AC38-E8D5F700E17C}"/>
              </a:ext>
            </a:extLst>
          </p:cNvPr>
          <p:cNvSpPr>
            <a:spLocks noGrp="1"/>
          </p:cNvSpPr>
          <p:nvPr>
            <p:ph sz="quarter" idx="10"/>
          </p:nvPr>
        </p:nvSpPr>
        <p:spPr/>
        <p:txBody>
          <a:bodyPr rtlCol="0"/>
          <a:lstStyle/>
          <a:p>
            <a:pPr eaLnBrk="1" fontAlgn="auto" hangingPunct="1">
              <a:spcAft>
                <a:spcPts val="0"/>
              </a:spcAft>
              <a:defRPr/>
            </a:pPr>
            <a:r>
              <a:rPr lang="en-US" dirty="0">
                <a:latin typeface="Times New Roman" panose="02020603050405020304" pitchFamily="18" charset="0"/>
                <a:cs typeface="Times New Roman" panose="02020603050405020304" pitchFamily="18" charset="0"/>
              </a:rPr>
              <a:t>Weighted graph</a:t>
            </a:r>
            <a:endParaRPr lang="en-US" dirty="0"/>
          </a:p>
        </p:txBody>
      </p:sp>
      <p:pic>
        <p:nvPicPr>
          <p:cNvPr id="3" name="Picture 2">
            <a:extLst>
              <a:ext uri="{FF2B5EF4-FFF2-40B4-BE49-F238E27FC236}">
                <a16:creationId xmlns:a16="http://schemas.microsoft.com/office/drawing/2014/main" id="{7F078616-7761-4E22-B40E-AEF633B359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6876" y="3756819"/>
            <a:ext cx="2362203" cy="2061685"/>
          </a:xfrm>
          <a:prstGeom prst="rect">
            <a:avLst/>
          </a:prstGeom>
        </p:spPr>
      </p:pic>
      <p:sp>
        <p:nvSpPr>
          <p:cNvPr id="5" name="TextBox 4">
            <a:extLst>
              <a:ext uri="{FF2B5EF4-FFF2-40B4-BE49-F238E27FC236}">
                <a16:creationId xmlns:a16="http://schemas.microsoft.com/office/drawing/2014/main" id="{FDCEFEA1-F67C-4162-B7FB-731690BA0EA7}"/>
              </a:ext>
            </a:extLst>
          </p:cNvPr>
          <p:cNvSpPr txBox="1"/>
          <p:nvPr/>
        </p:nvSpPr>
        <p:spPr>
          <a:xfrm>
            <a:off x="3581400" y="3756819"/>
            <a:ext cx="5257800" cy="1200329"/>
          </a:xfrm>
          <a:prstGeom prst="rect">
            <a:avLst/>
          </a:prstGeom>
          <a:noFill/>
        </p:spPr>
        <p:txBody>
          <a:bodyPr wrap="square" rtlCol="0">
            <a:spAutoFit/>
          </a:bodyPr>
          <a:lstStyle/>
          <a:p>
            <a:r>
              <a:rPr lang="en-IN" sz="2400" i="1" dirty="0">
                <a:latin typeface="Times New Roman" panose="02020603050405020304" pitchFamily="18" charset="0"/>
                <a:ea typeface="Tahoma" panose="020B0604030504040204" pitchFamily="34" charset="0"/>
                <a:cs typeface="Times New Roman" panose="02020603050405020304" pitchFamily="18" charset="0"/>
              </a:rPr>
              <a:t>V </a:t>
            </a:r>
            <a:r>
              <a:rPr lang="en-IN" sz="2400" dirty="0">
                <a:latin typeface="Times New Roman" panose="02020603050405020304" pitchFamily="18" charset="0"/>
                <a:ea typeface="Tahoma" panose="020B0604030504040204" pitchFamily="34" charset="0"/>
                <a:cs typeface="Times New Roman" panose="02020603050405020304" pitchFamily="18" charset="0"/>
              </a:rPr>
              <a:t>= {1, 2, 3, 4}</a:t>
            </a:r>
          </a:p>
          <a:p>
            <a:r>
              <a:rPr lang="en-IN" sz="2400" i="1" dirty="0">
                <a:latin typeface="Times New Roman" panose="02020603050405020304" pitchFamily="18" charset="0"/>
                <a:ea typeface="Tahoma" panose="020B0604030504040204" pitchFamily="34" charset="0"/>
                <a:cs typeface="Times New Roman" panose="02020603050405020304" pitchFamily="18" charset="0"/>
              </a:rPr>
              <a:t>E = </a:t>
            </a:r>
          </a:p>
          <a:p>
            <a:r>
              <a:rPr lang="en-IN" sz="2400" dirty="0">
                <a:latin typeface="Times New Roman" panose="02020603050405020304" pitchFamily="18" charset="0"/>
                <a:ea typeface="Tahoma" panose="020B0604030504040204" pitchFamily="34" charset="0"/>
                <a:cs typeface="Times New Roman" panose="02020603050405020304" pitchFamily="18" charset="0"/>
              </a:rPr>
              <a:t>{(1,2,1), (1,3,1), (1,4,3), (2,3,2), (3,4,2)}</a:t>
            </a:r>
          </a:p>
        </p:txBody>
      </p:sp>
    </p:spTree>
    <p:extLst>
      <p:ext uri="{BB962C8B-B14F-4D97-AF65-F5344CB8AC3E}">
        <p14:creationId xmlns:p14="http://schemas.microsoft.com/office/powerpoint/2010/main" val="41049673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Content Placeholder 2">
            <a:extLst>
              <a:ext uri="{FF2B5EF4-FFF2-40B4-BE49-F238E27FC236}">
                <a16:creationId xmlns:a16="http://schemas.microsoft.com/office/drawing/2014/main" id="{BEF8A033-9BEB-425D-8BD4-26A7E2ED7B49}"/>
              </a:ext>
            </a:extLst>
          </p:cNvPr>
          <p:cNvSpPr>
            <a:spLocks noGrp="1"/>
          </p:cNvSpPr>
          <p:nvPr>
            <p:ph idx="1"/>
          </p:nvPr>
        </p:nvSpPr>
        <p:spPr>
          <a:xfrm>
            <a:off x="304800" y="1493838"/>
            <a:ext cx="8229600" cy="1401762"/>
          </a:xfrm>
        </p:spPr>
        <p:txBody>
          <a:bodyPr/>
          <a:lstStyle/>
          <a:p>
            <a:pPr marL="514350" indent="-457200" algn="just" fontAlgn="base">
              <a:spcAft>
                <a:spcPct val="0"/>
              </a:spcAft>
              <a:buFont typeface="Arial" pitchFamily="34" charset="0"/>
              <a:buChar char="•"/>
            </a:pPr>
            <a:r>
              <a:rPr lang="en-US" altLang="en-US" sz="2700" dirty="0">
                <a:latin typeface="Times New Roman" panose="02020603050405020304" pitchFamily="18" charset="0"/>
                <a:cs typeface="Times New Roman" panose="02020603050405020304" pitchFamily="18" charset="0"/>
              </a:rPr>
              <a:t>A simple graph is a graph having no loops and multiple edges.</a:t>
            </a:r>
          </a:p>
        </p:txBody>
      </p:sp>
      <p:sp>
        <p:nvSpPr>
          <p:cNvPr id="4" name="Content Placeholder 3">
            <a:extLst>
              <a:ext uri="{FF2B5EF4-FFF2-40B4-BE49-F238E27FC236}">
                <a16:creationId xmlns:a16="http://schemas.microsoft.com/office/drawing/2014/main" id="{34B17C67-4D7A-4EF2-AC38-E8D5F700E17C}"/>
              </a:ext>
            </a:extLst>
          </p:cNvPr>
          <p:cNvSpPr>
            <a:spLocks noGrp="1"/>
          </p:cNvSpPr>
          <p:nvPr>
            <p:ph sz="quarter" idx="10"/>
          </p:nvPr>
        </p:nvSpPr>
        <p:spPr/>
        <p:txBody>
          <a:bodyPr rtlCol="0"/>
          <a:lstStyle/>
          <a:p>
            <a:pPr eaLnBrk="1" fontAlgn="auto" hangingPunct="1">
              <a:spcAft>
                <a:spcPts val="0"/>
              </a:spcAft>
              <a:defRPr/>
            </a:pPr>
            <a:r>
              <a:rPr lang="en-US" dirty="0">
                <a:latin typeface="Times New Roman" panose="02020603050405020304" pitchFamily="18" charset="0"/>
                <a:cs typeface="Times New Roman" panose="02020603050405020304" pitchFamily="18" charset="0"/>
              </a:rPr>
              <a:t>Simple graph</a:t>
            </a:r>
            <a:endParaRPr lang="en-US" dirty="0"/>
          </a:p>
        </p:txBody>
      </p:sp>
      <p:pic>
        <p:nvPicPr>
          <p:cNvPr id="7" name="Picture 6">
            <a:extLst>
              <a:ext uri="{FF2B5EF4-FFF2-40B4-BE49-F238E27FC236}">
                <a16:creationId xmlns:a16="http://schemas.microsoft.com/office/drawing/2014/main" id="{5CDE9385-3420-46A5-8EEE-61F4428EEA16}"/>
              </a:ext>
            </a:extLst>
          </p:cNvPr>
          <p:cNvPicPr>
            <a:picLocks noChangeAspect="1"/>
          </p:cNvPicPr>
          <p:nvPr/>
        </p:nvPicPr>
        <p:blipFill>
          <a:blip r:embed="rId2"/>
          <a:stretch>
            <a:fillRect/>
          </a:stretch>
        </p:blipFill>
        <p:spPr>
          <a:xfrm>
            <a:off x="4571998" y="0"/>
            <a:ext cx="4" cy="6858000"/>
          </a:xfrm>
          <a:prstGeom prst="rect">
            <a:avLst/>
          </a:prstGeom>
        </p:spPr>
      </p:pic>
      <p:pic>
        <p:nvPicPr>
          <p:cNvPr id="1026" name="Picture 2" descr="Lightbox">
            <a:extLst>
              <a:ext uri="{FF2B5EF4-FFF2-40B4-BE49-F238E27FC236}">
                <a16:creationId xmlns:a16="http://schemas.microsoft.com/office/drawing/2014/main" id="{0F6A6C5F-3651-4472-995B-E67CDEDDBC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4437" y="3200400"/>
            <a:ext cx="6715125" cy="2686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53463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Content Placeholder 2">
            <a:extLst>
              <a:ext uri="{FF2B5EF4-FFF2-40B4-BE49-F238E27FC236}">
                <a16:creationId xmlns:a16="http://schemas.microsoft.com/office/drawing/2014/main" id="{BEF8A033-9BEB-425D-8BD4-26A7E2ED7B49}"/>
              </a:ext>
            </a:extLst>
          </p:cNvPr>
          <p:cNvSpPr>
            <a:spLocks noGrp="1"/>
          </p:cNvSpPr>
          <p:nvPr>
            <p:ph idx="1"/>
          </p:nvPr>
        </p:nvSpPr>
        <p:spPr>
          <a:xfrm>
            <a:off x="304800" y="1493838"/>
            <a:ext cx="8229600" cy="4525962"/>
          </a:xfrm>
        </p:spPr>
        <p:txBody>
          <a:bodyPr/>
          <a:lstStyle/>
          <a:p>
            <a:pPr marL="514350" indent="-457200" algn="just" fontAlgn="base">
              <a:spcAft>
                <a:spcPct val="0"/>
              </a:spcAft>
              <a:buFont typeface="Arial" pitchFamily="34" charset="0"/>
              <a:buChar char="•"/>
            </a:pPr>
            <a:r>
              <a:rPr lang="en-US" altLang="en-US" sz="2700" dirty="0">
                <a:latin typeface="Times New Roman" panose="02020603050405020304" pitchFamily="18" charset="0"/>
                <a:cs typeface="Times New Roman" panose="02020603050405020304" pitchFamily="18" charset="0"/>
              </a:rPr>
              <a:t>A loop (also called a self-loop or a buckle) is an edge that connects a vertex to itself. </a:t>
            </a:r>
          </a:p>
          <a:p>
            <a:pPr marL="57150" indent="0" algn="just" fontAlgn="base">
              <a:spcAft>
                <a:spcPct val="0"/>
              </a:spcAft>
            </a:pPr>
            <a:endParaRPr lang="en-US" altLang="en-US" sz="2700" dirty="0">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34B17C67-4D7A-4EF2-AC38-E8D5F700E17C}"/>
              </a:ext>
            </a:extLst>
          </p:cNvPr>
          <p:cNvSpPr>
            <a:spLocks noGrp="1"/>
          </p:cNvSpPr>
          <p:nvPr>
            <p:ph sz="quarter" idx="10"/>
          </p:nvPr>
        </p:nvSpPr>
        <p:spPr/>
        <p:txBody>
          <a:bodyPr rtlCol="0"/>
          <a:lstStyle/>
          <a:p>
            <a:pPr eaLnBrk="1" fontAlgn="auto" hangingPunct="1">
              <a:spcAft>
                <a:spcPts val="0"/>
              </a:spcAft>
              <a:defRPr/>
            </a:pPr>
            <a:r>
              <a:rPr lang="en-US" dirty="0">
                <a:latin typeface="Times New Roman" panose="02020603050405020304" pitchFamily="18" charset="0"/>
                <a:cs typeface="Times New Roman" panose="02020603050405020304" pitchFamily="18" charset="0"/>
              </a:rPr>
              <a:t>Loop in graph</a:t>
            </a:r>
            <a:endParaRPr lang="en-US" dirty="0"/>
          </a:p>
        </p:txBody>
      </p:sp>
      <p:pic>
        <p:nvPicPr>
          <p:cNvPr id="1026" name="Picture 2" descr="undefined">
            <a:extLst>
              <a:ext uri="{FF2B5EF4-FFF2-40B4-BE49-F238E27FC236}">
                <a16:creationId xmlns:a16="http://schemas.microsoft.com/office/drawing/2014/main" id="{5F3797C3-70EF-44EC-8071-00DB94B2C59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47433" y="2525661"/>
            <a:ext cx="3344333" cy="3657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38193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Content Placeholder 2">
            <a:extLst>
              <a:ext uri="{FF2B5EF4-FFF2-40B4-BE49-F238E27FC236}">
                <a16:creationId xmlns:a16="http://schemas.microsoft.com/office/drawing/2014/main" id="{BEF8A033-9BEB-425D-8BD4-26A7E2ED7B49}"/>
              </a:ext>
            </a:extLst>
          </p:cNvPr>
          <p:cNvSpPr>
            <a:spLocks noGrp="1"/>
          </p:cNvSpPr>
          <p:nvPr>
            <p:ph idx="1"/>
          </p:nvPr>
        </p:nvSpPr>
        <p:spPr>
          <a:xfrm>
            <a:off x="304800" y="1493838"/>
            <a:ext cx="8229600" cy="4525962"/>
          </a:xfrm>
        </p:spPr>
        <p:txBody>
          <a:bodyPr/>
          <a:lstStyle/>
          <a:p>
            <a:pPr marL="514350" indent="-457200" algn="just" fontAlgn="base">
              <a:spcAft>
                <a:spcPct val="0"/>
              </a:spcAft>
              <a:buFont typeface="Arial" pitchFamily="34" charset="0"/>
              <a:buChar char="•"/>
            </a:pPr>
            <a:r>
              <a:rPr lang="en-US" altLang="en-US" sz="2700" dirty="0">
                <a:latin typeface="Times New Roman" panose="02020603050405020304" pitchFamily="18" charset="0"/>
                <a:cs typeface="Times New Roman" panose="02020603050405020304" pitchFamily="18" charset="0"/>
              </a:rPr>
              <a:t>Multiple edges/Parallel edges are, in an undirected graph, two or more edges that are incident to the same two vertices, or in a directed graph, two or more edges with both the same tail vertex and the same head vertex.</a:t>
            </a:r>
          </a:p>
        </p:txBody>
      </p:sp>
      <p:sp>
        <p:nvSpPr>
          <p:cNvPr id="4" name="Content Placeholder 3">
            <a:extLst>
              <a:ext uri="{FF2B5EF4-FFF2-40B4-BE49-F238E27FC236}">
                <a16:creationId xmlns:a16="http://schemas.microsoft.com/office/drawing/2014/main" id="{34B17C67-4D7A-4EF2-AC38-E8D5F700E17C}"/>
              </a:ext>
            </a:extLst>
          </p:cNvPr>
          <p:cNvSpPr>
            <a:spLocks noGrp="1"/>
          </p:cNvSpPr>
          <p:nvPr>
            <p:ph sz="quarter" idx="10"/>
          </p:nvPr>
        </p:nvSpPr>
        <p:spPr/>
        <p:txBody>
          <a:bodyPr rtlCol="0"/>
          <a:lstStyle/>
          <a:p>
            <a:pPr eaLnBrk="1" fontAlgn="auto" hangingPunct="1">
              <a:spcAft>
                <a:spcPts val="0"/>
              </a:spcAft>
              <a:defRPr/>
            </a:pPr>
            <a:r>
              <a:rPr lang="en-US" dirty="0">
                <a:latin typeface="Times New Roman" panose="02020603050405020304" pitchFamily="18" charset="0"/>
                <a:cs typeface="Times New Roman" panose="02020603050405020304" pitchFamily="18" charset="0"/>
              </a:rPr>
              <a:t>Multiple edges in graph</a:t>
            </a:r>
            <a:endParaRPr lang="en-US" dirty="0"/>
          </a:p>
        </p:txBody>
      </p:sp>
      <p:pic>
        <p:nvPicPr>
          <p:cNvPr id="2052" name="Picture 4" descr="java - How can i draw a graph with multiple edges on a single vertex (e.g.  allowing loops)? - Stack Overflow">
            <a:extLst>
              <a:ext uri="{FF2B5EF4-FFF2-40B4-BE49-F238E27FC236}">
                <a16:creationId xmlns:a16="http://schemas.microsoft.com/office/drawing/2014/main" id="{5C2E8109-9DC1-45E2-B034-CEA98C95B8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92252" y="3810000"/>
            <a:ext cx="5359496" cy="19745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32110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Content Placeholder 2">
            <a:extLst>
              <a:ext uri="{FF2B5EF4-FFF2-40B4-BE49-F238E27FC236}">
                <a16:creationId xmlns:a16="http://schemas.microsoft.com/office/drawing/2014/main" id="{BEF8A033-9BEB-425D-8BD4-26A7E2ED7B49}"/>
              </a:ext>
            </a:extLst>
          </p:cNvPr>
          <p:cNvSpPr>
            <a:spLocks noGrp="1"/>
          </p:cNvSpPr>
          <p:nvPr>
            <p:ph idx="1"/>
          </p:nvPr>
        </p:nvSpPr>
        <p:spPr>
          <a:xfrm>
            <a:off x="304800" y="1493838"/>
            <a:ext cx="8229600" cy="1401762"/>
          </a:xfrm>
        </p:spPr>
        <p:txBody>
          <a:bodyPr/>
          <a:lstStyle/>
          <a:p>
            <a:pPr marL="514350" indent="-457200" algn="just" fontAlgn="base">
              <a:spcAft>
                <a:spcPct val="0"/>
              </a:spcAft>
              <a:buFont typeface="Arial" pitchFamily="34" charset="0"/>
              <a:buChar char="•"/>
            </a:pPr>
            <a:r>
              <a:rPr lang="en-US" altLang="en-US" sz="2700" dirty="0">
                <a:latin typeface="Times New Roman" panose="02020603050405020304" pitchFamily="18" charset="0"/>
                <a:cs typeface="Times New Roman" panose="02020603050405020304" pitchFamily="18" charset="0"/>
              </a:rPr>
              <a:t>A null graph is a graph having no vertices and no edges.</a:t>
            </a:r>
          </a:p>
          <a:p>
            <a:pPr marL="57150" indent="0" algn="just" fontAlgn="base">
              <a:spcAft>
                <a:spcPct val="0"/>
              </a:spcAft>
            </a:pPr>
            <a:r>
              <a:rPr lang="en-US" altLang="en-US" sz="2700" dirty="0">
                <a:latin typeface="Times New Roman" panose="02020603050405020304" pitchFamily="18" charset="0"/>
                <a:cs typeface="Times New Roman" panose="02020603050405020304" pitchFamily="18" charset="0"/>
              </a:rPr>
              <a:t>V = {}</a:t>
            </a:r>
          </a:p>
          <a:p>
            <a:pPr marL="57150" indent="0" algn="just" fontAlgn="base">
              <a:spcAft>
                <a:spcPct val="0"/>
              </a:spcAft>
            </a:pPr>
            <a:r>
              <a:rPr lang="en-US" altLang="en-US" sz="2700" dirty="0">
                <a:latin typeface="Times New Roman" panose="02020603050405020304" pitchFamily="18" charset="0"/>
                <a:cs typeface="Times New Roman" panose="02020603050405020304" pitchFamily="18" charset="0"/>
              </a:rPr>
              <a:t>E = {}</a:t>
            </a:r>
          </a:p>
        </p:txBody>
      </p:sp>
      <p:sp>
        <p:nvSpPr>
          <p:cNvPr id="4" name="Content Placeholder 3">
            <a:extLst>
              <a:ext uri="{FF2B5EF4-FFF2-40B4-BE49-F238E27FC236}">
                <a16:creationId xmlns:a16="http://schemas.microsoft.com/office/drawing/2014/main" id="{34B17C67-4D7A-4EF2-AC38-E8D5F700E17C}"/>
              </a:ext>
            </a:extLst>
          </p:cNvPr>
          <p:cNvSpPr>
            <a:spLocks noGrp="1"/>
          </p:cNvSpPr>
          <p:nvPr>
            <p:ph sz="quarter" idx="10"/>
          </p:nvPr>
        </p:nvSpPr>
        <p:spPr/>
        <p:txBody>
          <a:bodyPr rtlCol="0"/>
          <a:lstStyle/>
          <a:p>
            <a:pPr eaLnBrk="1" fontAlgn="auto" hangingPunct="1">
              <a:spcAft>
                <a:spcPts val="0"/>
              </a:spcAft>
              <a:defRPr/>
            </a:pPr>
            <a:r>
              <a:rPr lang="en-US" dirty="0">
                <a:latin typeface="Times New Roman" panose="02020603050405020304" pitchFamily="18" charset="0"/>
                <a:cs typeface="Times New Roman" panose="02020603050405020304" pitchFamily="18" charset="0"/>
              </a:rPr>
              <a:t>Null graph</a:t>
            </a:r>
            <a:endParaRPr lang="en-US" dirty="0"/>
          </a:p>
        </p:txBody>
      </p:sp>
      <p:pic>
        <p:nvPicPr>
          <p:cNvPr id="7" name="Picture 6">
            <a:extLst>
              <a:ext uri="{FF2B5EF4-FFF2-40B4-BE49-F238E27FC236}">
                <a16:creationId xmlns:a16="http://schemas.microsoft.com/office/drawing/2014/main" id="{5CDE9385-3420-46A5-8EEE-61F4428EEA16}"/>
              </a:ext>
            </a:extLst>
          </p:cNvPr>
          <p:cNvPicPr>
            <a:picLocks noChangeAspect="1"/>
          </p:cNvPicPr>
          <p:nvPr/>
        </p:nvPicPr>
        <p:blipFill>
          <a:blip r:embed="rId2"/>
          <a:stretch>
            <a:fillRect/>
          </a:stretch>
        </p:blipFill>
        <p:spPr>
          <a:xfrm>
            <a:off x="4571998" y="0"/>
            <a:ext cx="4" cy="6858000"/>
          </a:xfrm>
          <a:prstGeom prst="rect">
            <a:avLst/>
          </a:prstGeom>
        </p:spPr>
      </p:pic>
    </p:spTree>
    <p:extLst>
      <p:ext uri="{BB962C8B-B14F-4D97-AF65-F5344CB8AC3E}">
        <p14:creationId xmlns:p14="http://schemas.microsoft.com/office/powerpoint/2010/main" val="38330643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Content Placeholder 2">
            <a:extLst>
              <a:ext uri="{FF2B5EF4-FFF2-40B4-BE49-F238E27FC236}">
                <a16:creationId xmlns:a16="http://schemas.microsoft.com/office/drawing/2014/main" id="{BEF8A033-9BEB-425D-8BD4-26A7E2ED7B49}"/>
              </a:ext>
            </a:extLst>
          </p:cNvPr>
          <p:cNvSpPr>
            <a:spLocks noGrp="1"/>
          </p:cNvSpPr>
          <p:nvPr>
            <p:ph idx="1"/>
          </p:nvPr>
        </p:nvSpPr>
        <p:spPr>
          <a:xfrm>
            <a:off x="304800" y="1493838"/>
            <a:ext cx="8229600" cy="1401762"/>
          </a:xfrm>
        </p:spPr>
        <p:txBody>
          <a:bodyPr/>
          <a:lstStyle/>
          <a:p>
            <a:pPr marL="514350" indent="-457200" algn="just" fontAlgn="base">
              <a:spcAft>
                <a:spcPct val="0"/>
              </a:spcAft>
              <a:buFont typeface="Arial" pitchFamily="34" charset="0"/>
              <a:buChar char="•"/>
            </a:pPr>
            <a:r>
              <a:rPr lang="en-US" altLang="en-US" sz="2700" dirty="0">
                <a:latin typeface="Times New Roman" panose="02020603050405020304" pitchFamily="18" charset="0"/>
                <a:cs typeface="Times New Roman" panose="02020603050405020304" pitchFamily="18" charset="0"/>
              </a:rPr>
              <a:t>A complete graph is a simple undirected graph in which every pair of distinct vertices is connected by a unique edge.</a:t>
            </a:r>
          </a:p>
          <a:p>
            <a:pPr marL="57150" indent="0" algn="just" fontAlgn="base">
              <a:spcAft>
                <a:spcPct val="0"/>
              </a:spcAft>
            </a:pPr>
            <a:endParaRPr lang="en-US" altLang="en-US" sz="2700" dirty="0">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34B17C67-4D7A-4EF2-AC38-E8D5F700E17C}"/>
              </a:ext>
            </a:extLst>
          </p:cNvPr>
          <p:cNvSpPr>
            <a:spLocks noGrp="1"/>
          </p:cNvSpPr>
          <p:nvPr>
            <p:ph sz="quarter" idx="10"/>
          </p:nvPr>
        </p:nvSpPr>
        <p:spPr/>
        <p:txBody>
          <a:bodyPr rtlCol="0"/>
          <a:lstStyle/>
          <a:p>
            <a:pPr eaLnBrk="1" fontAlgn="auto" hangingPunct="1">
              <a:spcAft>
                <a:spcPts val="0"/>
              </a:spcAft>
              <a:defRPr/>
            </a:pPr>
            <a:r>
              <a:rPr lang="en-US" dirty="0">
                <a:latin typeface="Times New Roman" panose="02020603050405020304" pitchFamily="18" charset="0"/>
                <a:cs typeface="Times New Roman" panose="02020603050405020304" pitchFamily="18" charset="0"/>
              </a:rPr>
              <a:t>Complete graph</a:t>
            </a:r>
            <a:endParaRPr lang="en-US" dirty="0"/>
          </a:p>
        </p:txBody>
      </p:sp>
      <p:pic>
        <p:nvPicPr>
          <p:cNvPr id="7" name="Picture 6">
            <a:extLst>
              <a:ext uri="{FF2B5EF4-FFF2-40B4-BE49-F238E27FC236}">
                <a16:creationId xmlns:a16="http://schemas.microsoft.com/office/drawing/2014/main" id="{5CDE9385-3420-46A5-8EEE-61F4428EEA16}"/>
              </a:ext>
            </a:extLst>
          </p:cNvPr>
          <p:cNvPicPr>
            <a:picLocks noChangeAspect="1"/>
          </p:cNvPicPr>
          <p:nvPr/>
        </p:nvPicPr>
        <p:blipFill>
          <a:blip r:embed="rId2"/>
          <a:stretch>
            <a:fillRect/>
          </a:stretch>
        </p:blipFill>
        <p:spPr>
          <a:xfrm>
            <a:off x="4571998" y="0"/>
            <a:ext cx="4" cy="6858000"/>
          </a:xfrm>
          <a:prstGeom prst="rect">
            <a:avLst/>
          </a:prstGeom>
        </p:spPr>
      </p:pic>
      <p:pic>
        <p:nvPicPr>
          <p:cNvPr id="10" name="Picture 9">
            <a:extLst>
              <a:ext uri="{FF2B5EF4-FFF2-40B4-BE49-F238E27FC236}">
                <a16:creationId xmlns:a16="http://schemas.microsoft.com/office/drawing/2014/main" id="{B0442939-181F-43AF-BACF-A4A06D16FA5F}"/>
              </a:ext>
            </a:extLst>
          </p:cNvPr>
          <p:cNvPicPr>
            <a:picLocks noChangeAspect="1"/>
          </p:cNvPicPr>
          <p:nvPr/>
        </p:nvPicPr>
        <p:blipFill>
          <a:blip r:embed="rId3"/>
          <a:stretch>
            <a:fillRect/>
          </a:stretch>
        </p:blipFill>
        <p:spPr>
          <a:xfrm>
            <a:off x="304808" y="3086543"/>
            <a:ext cx="8534384" cy="2535321"/>
          </a:xfrm>
          <a:prstGeom prst="rect">
            <a:avLst/>
          </a:prstGeom>
        </p:spPr>
      </p:pic>
    </p:spTree>
    <p:extLst>
      <p:ext uri="{BB962C8B-B14F-4D97-AF65-F5344CB8AC3E}">
        <p14:creationId xmlns:p14="http://schemas.microsoft.com/office/powerpoint/2010/main" val="12036086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7410" name="Content Placeholder 2">
                <a:extLst>
                  <a:ext uri="{FF2B5EF4-FFF2-40B4-BE49-F238E27FC236}">
                    <a16:creationId xmlns:a16="http://schemas.microsoft.com/office/drawing/2014/main" id="{BEF8A033-9BEB-425D-8BD4-26A7E2ED7B49}"/>
                  </a:ext>
                </a:extLst>
              </p:cNvPr>
              <p:cNvSpPr>
                <a:spLocks noGrp="1"/>
              </p:cNvSpPr>
              <p:nvPr>
                <p:ph idx="1"/>
              </p:nvPr>
            </p:nvSpPr>
            <p:spPr>
              <a:xfrm>
                <a:off x="304800" y="1493838"/>
                <a:ext cx="8229600" cy="1401762"/>
              </a:xfrm>
            </p:spPr>
            <p:txBody>
              <a:bodyPr/>
              <a:lstStyle/>
              <a:p>
                <a:pPr marL="514350" indent="-457200" algn="just" fontAlgn="base">
                  <a:spcAft>
                    <a:spcPct val="0"/>
                  </a:spcAft>
                  <a:buFont typeface="Arial" pitchFamily="34" charset="0"/>
                  <a:buChar char="•"/>
                </a:pPr>
                <a:r>
                  <a:rPr lang="en-US" altLang="en-US" sz="2700" dirty="0">
                    <a:latin typeface="Times New Roman" panose="02020603050405020304" pitchFamily="18" charset="0"/>
                    <a:cs typeface="Times New Roman" panose="02020603050405020304" pitchFamily="18" charset="0"/>
                  </a:rPr>
                  <a:t>A complete graph is a simple undirected graph in which every pair of distinct vertices is connected by a unique edge.</a:t>
                </a:r>
              </a:p>
              <a:p>
                <a:pPr marL="514350" indent="-457200" algn="just" fontAlgn="base">
                  <a:spcAft>
                    <a:spcPct val="0"/>
                  </a:spcAft>
                  <a:buFont typeface="Arial" pitchFamily="34" charset="0"/>
                  <a:buChar char="•"/>
                </a:pPr>
                <a:r>
                  <a:rPr lang="en-US" altLang="en-US" sz="2700" dirty="0">
                    <a:latin typeface="Times New Roman" panose="02020603050405020304" pitchFamily="18" charset="0"/>
                    <a:cs typeface="Times New Roman" panose="02020603050405020304" pitchFamily="18" charset="0"/>
                  </a:rPr>
                  <a:t>n vertices = _____ edges??</a:t>
                </a:r>
              </a:p>
              <a:p>
                <a:pPr marL="514350" indent="-457200" algn="just" fontAlgn="base">
                  <a:spcAft>
                    <a:spcPct val="0"/>
                  </a:spcAft>
                  <a:buFont typeface="Arial" pitchFamily="34" charset="0"/>
                  <a:buChar char="•"/>
                </a:pPr>
                <a:r>
                  <a:rPr lang="en-US" altLang="en-US" sz="2700" dirty="0">
                    <a:latin typeface="Times New Roman" panose="02020603050405020304" pitchFamily="18" charset="0"/>
                    <a:cs typeface="Times New Roman" panose="02020603050405020304" pitchFamily="18" charset="0"/>
                  </a:rPr>
                  <a:t>n vertices = </a:t>
                </a:r>
                <a14:m>
                  <m:oMath xmlns:m="http://schemas.openxmlformats.org/officeDocument/2006/math">
                    <m:f>
                      <m:fPr>
                        <m:ctrlPr>
                          <a:rPr lang="en-US" altLang="en-US" sz="2700" i="1" smtClean="0">
                            <a:latin typeface="Cambria Math" panose="02040503050406030204" pitchFamily="18" charset="0"/>
                            <a:cs typeface="Times New Roman" panose="02020603050405020304" pitchFamily="18" charset="0"/>
                          </a:rPr>
                        </m:ctrlPr>
                      </m:fPr>
                      <m:num>
                        <m:r>
                          <a:rPr lang="en-US" altLang="en-US" sz="2700" b="0" i="1" smtClean="0">
                            <a:latin typeface="Cambria Math" panose="02040503050406030204" pitchFamily="18" charset="0"/>
                            <a:cs typeface="Times New Roman" panose="02020603050405020304" pitchFamily="18" charset="0"/>
                          </a:rPr>
                          <m:t>𝑛</m:t>
                        </m:r>
                        <m:r>
                          <a:rPr lang="en-US" altLang="en-US" sz="2700" b="0" i="1" smtClean="0">
                            <a:latin typeface="Cambria Math" panose="02040503050406030204" pitchFamily="18" charset="0"/>
                            <a:cs typeface="Times New Roman" panose="02020603050405020304" pitchFamily="18" charset="0"/>
                          </a:rPr>
                          <m:t>(</m:t>
                        </m:r>
                        <m:r>
                          <a:rPr lang="en-US" altLang="en-US" sz="2700" b="0" i="1" smtClean="0">
                            <a:latin typeface="Cambria Math" panose="02040503050406030204" pitchFamily="18" charset="0"/>
                            <a:cs typeface="Times New Roman" panose="02020603050405020304" pitchFamily="18" charset="0"/>
                          </a:rPr>
                          <m:t>𝑛</m:t>
                        </m:r>
                        <m:r>
                          <a:rPr lang="en-US" altLang="en-US" sz="2700" b="0" i="1" smtClean="0">
                            <a:latin typeface="Cambria Math" panose="02040503050406030204" pitchFamily="18" charset="0"/>
                            <a:cs typeface="Times New Roman" panose="02020603050405020304" pitchFamily="18" charset="0"/>
                          </a:rPr>
                          <m:t>−1)</m:t>
                        </m:r>
                      </m:num>
                      <m:den>
                        <m:r>
                          <a:rPr lang="en-US" altLang="en-US" sz="2700" b="0" i="1" smtClean="0">
                            <a:latin typeface="Cambria Math" panose="02040503050406030204" pitchFamily="18" charset="0"/>
                            <a:cs typeface="Times New Roman" panose="02020603050405020304" pitchFamily="18" charset="0"/>
                          </a:rPr>
                          <m:t>2</m:t>
                        </m:r>
                      </m:den>
                    </m:f>
                  </m:oMath>
                </a14:m>
                <a:r>
                  <a:rPr lang="en-US" altLang="en-US" sz="2700" dirty="0">
                    <a:latin typeface="Times New Roman" panose="02020603050405020304" pitchFamily="18" charset="0"/>
                    <a:cs typeface="Times New Roman" panose="02020603050405020304" pitchFamily="18" charset="0"/>
                  </a:rPr>
                  <a:t> edges??</a:t>
                </a:r>
              </a:p>
              <a:p>
                <a:pPr marL="514350" indent="-457200" algn="just" fontAlgn="base">
                  <a:spcAft>
                    <a:spcPct val="0"/>
                  </a:spcAft>
                  <a:buFont typeface="Arial" pitchFamily="34" charset="0"/>
                  <a:buChar char="•"/>
                </a:pPr>
                <a:endParaRPr lang="en-US" altLang="en-US" sz="2700" dirty="0">
                  <a:latin typeface="Times New Roman" panose="02020603050405020304" pitchFamily="18" charset="0"/>
                  <a:cs typeface="Times New Roman" panose="02020603050405020304" pitchFamily="18" charset="0"/>
                </a:endParaRPr>
              </a:p>
              <a:p>
                <a:pPr marL="57150" indent="0" algn="just" fontAlgn="base">
                  <a:spcAft>
                    <a:spcPct val="0"/>
                  </a:spcAft>
                </a:pPr>
                <a:endParaRPr lang="en-US" altLang="en-US" sz="2700" dirty="0">
                  <a:latin typeface="Times New Roman" panose="02020603050405020304" pitchFamily="18" charset="0"/>
                  <a:cs typeface="Times New Roman" panose="02020603050405020304" pitchFamily="18" charset="0"/>
                </a:endParaRPr>
              </a:p>
            </p:txBody>
          </p:sp>
        </mc:Choice>
        <mc:Fallback xmlns="">
          <p:sp>
            <p:nvSpPr>
              <p:cNvPr id="17410" name="Content Placeholder 2">
                <a:extLst>
                  <a:ext uri="{FF2B5EF4-FFF2-40B4-BE49-F238E27FC236}">
                    <a16:creationId xmlns:a16="http://schemas.microsoft.com/office/drawing/2014/main" id="{BEF8A033-9BEB-425D-8BD4-26A7E2ED7B49}"/>
                  </a:ext>
                </a:extLst>
              </p:cNvPr>
              <p:cNvSpPr>
                <a:spLocks noGrp="1" noRot="1" noChangeAspect="1" noMove="1" noResize="1" noEditPoints="1" noAdjustHandles="1" noChangeArrowheads="1" noChangeShapeType="1" noTextEdit="1"/>
              </p:cNvSpPr>
              <p:nvPr>
                <p:ph idx="1"/>
              </p:nvPr>
            </p:nvSpPr>
            <p:spPr>
              <a:xfrm>
                <a:off x="304800" y="1493838"/>
                <a:ext cx="8229600" cy="1401762"/>
              </a:xfrm>
              <a:blipFill>
                <a:blip r:embed="rId2"/>
                <a:stretch>
                  <a:fillRect l="-593" t="-4348" r="-1407" b="-86087"/>
                </a:stretch>
              </a:blipFill>
            </p:spPr>
            <p:txBody>
              <a:bodyPr/>
              <a:lstStyle/>
              <a:p>
                <a:r>
                  <a:rPr lang="en-IN">
                    <a:noFill/>
                  </a:rPr>
                  <a:t> </a:t>
                </a:r>
              </a:p>
            </p:txBody>
          </p:sp>
        </mc:Fallback>
      </mc:AlternateContent>
      <p:sp>
        <p:nvSpPr>
          <p:cNvPr id="4" name="Content Placeholder 3">
            <a:extLst>
              <a:ext uri="{FF2B5EF4-FFF2-40B4-BE49-F238E27FC236}">
                <a16:creationId xmlns:a16="http://schemas.microsoft.com/office/drawing/2014/main" id="{34B17C67-4D7A-4EF2-AC38-E8D5F700E17C}"/>
              </a:ext>
            </a:extLst>
          </p:cNvPr>
          <p:cNvSpPr>
            <a:spLocks noGrp="1"/>
          </p:cNvSpPr>
          <p:nvPr>
            <p:ph sz="quarter" idx="10"/>
          </p:nvPr>
        </p:nvSpPr>
        <p:spPr/>
        <p:txBody>
          <a:bodyPr rtlCol="0"/>
          <a:lstStyle/>
          <a:p>
            <a:pPr eaLnBrk="1" fontAlgn="auto" hangingPunct="1">
              <a:spcAft>
                <a:spcPts val="0"/>
              </a:spcAft>
              <a:defRPr/>
            </a:pPr>
            <a:r>
              <a:rPr lang="en-US" dirty="0">
                <a:latin typeface="Times New Roman" panose="02020603050405020304" pitchFamily="18" charset="0"/>
                <a:cs typeface="Times New Roman" panose="02020603050405020304" pitchFamily="18" charset="0"/>
              </a:rPr>
              <a:t>Complete graph</a:t>
            </a:r>
            <a:endParaRPr lang="en-US" dirty="0"/>
          </a:p>
        </p:txBody>
      </p:sp>
      <p:pic>
        <p:nvPicPr>
          <p:cNvPr id="7" name="Picture 6">
            <a:extLst>
              <a:ext uri="{FF2B5EF4-FFF2-40B4-BE49-F238E27FC236}">
                <a16:creationId xmlns:a16="http://schemas.microsoft.com/office/drawing/2014/main" id="{5CDE9385-3420-46A5-8EEE-61F4428EEA16}"/>
              </a:ext>
            </a:extLst>
          </p:cNvPr>
          <p:cNvPicPr>
            <a:picLocks noChangeAspect="1"/>
          </p:cNvPicPr>
          <p:nvPr/>
        </p:nvPicPr>
        <p:blipFill>
          <a:blip r:embed="rId3"/>
          <a:stretch>
            <a:fillRect/>
          </a:stretch>
        </p:blipFill>
        <p:spPr>
          <a:xfrm>
            <a:off x="4571998" y="0"/>
            <a:ext cx="4" cy="6858000"/>
          </a:xfrm>
          <a:prstGeom prst="rect">
            <a:avLst/>
          </a:prstGeom>
        </p:spPr>
      </p:pic>
    </p:spTree>
    <p:extLst>
      <p:ext uri="{BB962C8B-B14F-4D97-AF65-F5344CB8AC3E}">
        <p14:creationId xmlns:p14="http://schemas.microsoft.com/office/powerpoint/2010/main" val="31412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41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61351A9-5288-4E70-99F1-DF679FF54536}"/>
              </a:ext>
            </a:extLst>
          </p:cNvPr>
          <p:cNvSpPr>
            <a:spLocks noGrp="1"/>
          </p:cNvSpPr>
          <p:nvPr>
            <p:ph sz="quarter" idx="10"/>
          </p:nvPr>
        </p:nvSpPr>
        <p:spPr/>
        <p:txBody>
          <a:bodyPr/>
          <a:lstStyle/>
          <a:p>
            <a:pPr algn="just" eaLnBrk="1" hangingPunct="1">
              <a:spcBef>
                <a:spcPct val="0"/>
              </a:spcBef>
              <a:defRPr/>
            </a:pPr>
            <a:r>
              <a:rPr lang="en-US" sz="3200" dirty="0">
                <a:latin typeface="Arial" charset="0"/>
                <a:cs typeface="Arial" charset="0"/>
              </a:rPr>
              <a:t>Data Structures and Algorithms Design (Merged-SEZG519/SSZG519)</a:t>
            </a:r>
          </a:p>
          <a:p>
            <a:pPr algn="just" eaLnBrk="1" hangingPunct="1">
              <a:spcBef>
                <a:spcPct val="0"/>
              </a:spcBef>
              <a:defRPr/>
            </a:pPr>
            <a:r>
              <a:rPr lang="en-US" sz="3200" dirty="0">
                <a:solidFill>
                  <a:schemeClr val="tx2"/>
                </a:solidFill>
                <a:latin typeface="Arial" charset="0"/>
                <a:cs typeface="Arial" charset="0"/>
              </a:rPr>
              <a:t>L5_Algorithm Design Techniques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Content Placeholder 2">
            <a:extLst>
              <a:ext uri="{FF2B5EF4-FFF2-40B4-BE49-F238E27FC236}">
                <a16:creationId xmlns:a16="http://schemas.microsoft.com/office/drawing/2014/main" id="{BEF8A033-9BEB-425D-8BD4-26A7E2ED7B49}"/>
              </a:ext>
            </a:extLst>
          </p:cNvPr>
          <p:cNvSpPr>
            <a:spLocks noGrp="1"/>
          </p:cNvSpPr>
          <p:nvPr>
            <p:ph idx="1"/>
          </p:nvPr>
        </p:nvSpPr>
        <p:spPr>
          <a:xfrm>
            <a:off x="304800" y="1493838"/>
            <a:ext cx="8229600" cy="4525962"/>
          </a:xfrm>
        </p:spPr>
        <p:txBody>
          <a:bodyPr/>
          <a:lstStyle/>
          <a:p>
            <a:pPr marL="514350" indent="-457200" algn="just" fontAlgn="base">
              <a:spcAft>
                <a:spcPct val="0"/>
              </a:spcAft>
              <a:buFont typeface="Arial" pitchFamily="34" charset="0"/>
              <a:buChar char="•"/>
            </a:pPr>
            <a:r>
              <a:rPr lang="en-US" altLang="en-US" sz="2700" dirty="0">
                <a:latin typeface="Times New Roman" panose="02020603050405020304" pitchFamily="18" charset="0"/>
                <a:cs typeface="Times New Roman" panose="02020603050405020304" pitchFamily="18" charset="0"/>
              </a:rPr>
              <a:t>A cyclic graph or circular graph is a graph that consists of a single cycle.</a:t>
            </a:r>
          </a:p>
        </p:txBody>
      </p:sp>
      <p:sp>
        <p:nvSpPr>
          <p:cNvPr id="4" name="Content Placeholder 3">
            <a:extLst>
              <a:ext uri="{FF2B5EF4-FFF2-40B4-BE49-F238E27FC236}">
                <a16:creationId xmlns:a16="http://schemas.microsoft.com/office/drawing/2014/main" id="{34B17C67-4D7A-4EF2-AC38-E8D5F700E17C}"/>
              </a:ext>
            </a:extLst>
          </p:cNvPr>
          <p:cNvSpPr>
            <a:spLocks noGrp="1"/>
          </p:cNvSpPr>
          <p:nvPr>
            <p:ph sz="quarter" idx="10"/>
          </p:nvPr>
        </p:nvSpPr>
        <p:spPr/>
        <p:txBody>
          <a:bodyPr rtlCol="0"/>
          <a:lstStyle/>
          <a:p>
            <a:pPr eaLnBrk="1" fontAlgn="auto" hangingPunct="1">
              <a:spcAft>
                <a:spcPts val="0"/>
              </a:spcAft>
              <a:defRPr/>
            </a:pPr>
            <a:r>
              <a:rPr lang="en-US" dirty="0">
                <a:latin typeface="Times New Roman" panose="02020603050405020304" pitchFamily="18" charset="0"/>
                <a:cs typeface="Times New Roman" panose="02020603050405020304" pitchFamily="18" charset="0"/>
              </a:rPr>
              <a:t>Cyclic graph</a:t>
            </a:r>
            <a:endParaRPr lang="en-US" dirty="0"/>
          </a:p>
        </p:txBody>
      </p:sp>
      <p:pic>
        <p:nvPicPr>
          <p:cNvPr id="1026" name="Picture 2" descr="Bike Cycling Sport - Free GIF on Pixabay - Pixabay">
            <a:extLst>
              <a:ext uri="{FF2B5EF4-FFF2-40B4-BE49-F238E27FC236}">
                <a16:creationId xmlns:a16="http://schemas.microsoft.com/office/drawing/2014/main" id="{6B1BC9EF-975B-4B03-A67B-BFE6AE4F9BC8}"/>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609600" y="2659062"/>
            <a:ext cx="4876800" cy="27051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promptreplies_nono | Cute gif, Cute cartoon images, Gif files">
            <a:extLst>
              <a:ext uri="{FF2B5EF4-FFF2-40B4-BE49-F238E27FC236}">
                <a16:creationId xmlns:a16="http://schemas.microsoft.com/office/drawing/2014/main" id="{426599A6-E7E2-4EE8-B5CF-1470260D90E1}"/>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5829300" y="2659062"/>
            <a:ext cx="2819400" cy="281940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4EBC9F4E-59CF-4083-B3AB-D37B931B8159}"/>
              </a:ext>
            </a:extLst>
          </p:cNvPr>
          <p:cNvSpPr/>
          <p:nvPr/>
        </p:nvSpPr>
        <p:spPr>
          <a:xfrm>
            <a:off x="845544" y="5497200"/>
            <a:ext cx="7148111" cy="923330"/>
          </a:xfrm>
          <a:prstGeom prst="rect">
            <a:avLst/>
          </a:prstGeom>
          <a:noFill/>
        </p:spPr>
        <p:txBody>
          <a:bodyPr wrap="none" lIns="91440" tIns="45720" rIns="91440" bIns="45720">
            <a:spAutoFit/>
          </a:bodyPr>
          <a:lstStyle/>
          <a:p>
            <a:pPr algn="ctr"/>
            <a:r>
              <a:rPr lang="en-IN" sz="5400" b="1" cap="none" spc="0" dirty="0">
                <a:ln w="6600">
                  <a:solidFill>
                    <a:schemeClr val="accent2"/>
                  </a:solidFill>
                  <a:prstDash val="solid"/>
                </a:ln>
                <a:solidFill>
                  <a:srgbClr val="FFFFFF"/>
                </a:solidFill>
                <a:effectLst>
                  <a:outerShdw dist="38100" dir="2700000" algn="tl" rotWithShape="0">
                    <a:schemeClr val="accent2"/>
                  </a:outerShdw>
                </a:effectLst>
              </a:rPr>
              <a:t>Then what is cycle??</a:t>
            </a:r>
          </a:p>
        </p:txBody>
      </p:sp>
    </p:spTree>
    <p:extLst>
      <p:ext uri="{BB962C8B-B14F-4D97-AF65-F5344CB8AC3E}">
        <p14:creationId xmlns:p14="http://schemas.microsoft.com/office/powerpoint/2010/main" val="3199251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Content Placeholder 2">
            <a:extLst>
              <a:ext uri="{FF2B5EF4-FFF2-40B4-BE49-F238E27FC236}">
                <a16:creationId xmlns:a16="http://schemas.microsoft.com/office/drawing/2014/main" id="{BEF8A033-9BEB-425D-8BD4-26A7E2ED7B49}"/>
              </a:ext>
            </a:extLst>
          </p:cNvPr>
          <p:cNvSpPr>
            <a:spLocks noGrp="1"/>
          </p:cNvSpPr>
          <p:nvPr>
            <p:ph idx="1"/>
          </p:nvPr>
        </p:nvSpPr>
        <p:spPr>
          <a:xfrm>
            <a:off x="304800" y="1493838"/>
            <a:ext cx="8229600" cy="4525962"/>
          </a:xfrm>
        </p:spPr>
        <p:txBody>
          <a:bodyPr/>
          <a:lstStyle/>
          <a:p>
            <a:pPr marL="514350" indent="-457200" algn="just" fontAlgn="base">
              <a:spcAft>
                <a:spcPct val="0"/>
              </a:spcAft>
              <a:buFont typeface="Arial" pitchFamily="34" charset="0"/>
              <a:buChar char="•"/>
            </a:pPr>
            <a:r>
              <a:rPr lang="en-US" altLang="en-US" dirty="0">
                <a:latin typeface="Times New Roman" panose="02020603050405020304" pitchFamily="18" charset="0"/>
                <a:cs typeface="Times New Roman" panose="02020603050405020304" pitchFamily="18" charset="0"/>
              </a:rPr>
              <a:t>Walk: A walk is a list </a:t>
            </a:r>
            <a:r>
              <a:rPr lang="en-US" altLang="en-US" i="1" dirty="0">
                <a:latin typeface="Times New Roman" panose="02020603050405020304" pitchFamily="18" charset="0"/>
                <a:cs typeface="Times New Roman" panose="02020603050405020304" pitchFamily="18" charset="0"/>
              </a:rPr>
              <a:t>v</a:t>
            </a:r>
            <a:r>
              <a:rPr lang="en-US" altLang="en-US" i="1" baseline="-25000" dirty="0">
                <a:latin typeface="Times New Roman" panose="02020603050405020304" pitchFamily="18" charset="0"/>
                <a:cs typeface="Times New Roman" panose="02020603050405020304" pitchFamily="18" charset="0"/>
              </a:rPr>
              <a:t>0</a:t>
            </a:r>
            <a:r>
              <a:rPr lang="en-US" altLang="en-US" i="1" dirty="0">
                <a:latin typeface="Times New Roman" panose="02020603050405020304" pitchFamily="18" charset="0"/>
                <a:cs typeface="Times New Roman" panose="02020603050405020304" pitchFamily="18" charset="0"/>
              </a:rPr>
              <a:t>, e</a:t>
            </a:r>
            <a:r>
              <a:rPr lang="en-US" altLang="en-US" i="1" baseline="-25000" dirty="0">
                <a:latin typeface="Times New Roman" panose="02020603050405020304" pitchFamily="18" charset="0"/>
                <a:cs typeface="Times New Roman" panose="02020603050405020304" pitchFamily="18" charset="0"/>
              </a:rPr>
              <a:t>1</a:t>
            </a:r>
            <a:r>
              <a:rPr lang="en-US" altLang="en-US" i="1" dirty="0">
                <a:latin typeface="Times New Roman" panose="02020603050405020304" pitchFamily="18" charset="0"/>
                <a:cs typeface="Times New Roman" panose="02020603050405020304" pitchFamily="18" charset="0"/>
              </a:rPr>
              <a:t>, v</a:t>
            </a:r>
            <a:r>
              <a:rPr lang="en-US" altLang="en-US" i="1" baseline="-25000" dirty="0">
                <a:latin typeface="Times New Roman" panose="02020603050405020304" pitchFamily="18" charset="0"/>
                <a:cs typeface="Times New Roman" panose="02020603050405020304" pitchFamily="18" charset="0"/>
              </a:rPr>
              <a:t>1</a:t>
            </a:r>
            <a:r>
              <a:rPr lang="en-US" altLang="en-US" i="1" dirty="0">
                <a:latin typeface="Times New Roman" panose="02020603050405020304" pitchFamily="18" charset="0"/>
                <a:cs typeface="Times New Roman" panose="02020603050405020304" pitchFamily="18" charset="0"/>
              </a:rPr>
              <a:t>, e</a:t>
            </a:r>
            <a:r>
              <a:rPr lang="en-US" altLang="en-US" i="1" baseline="-25000" dirty="0">
                <a:latin typeface="Times New Roman" panose="02020603050405020304" pitchFamily="18" charset="0"/>
                <a:cs typeface="Times New Roman" panose="02020603050405020304" pitchFamily="18" charset="0"/>
              </a:rPr>
              <a:t>2</a:t>
            </a:r>
            <a:r>
              <a:rPr lang="en-US" altLang="en-US" i="1" dirty="0">
                <a:latin typeface="Times New Roman" panose="02020603050405020304" pitchFamily="18" charset="0"/>
                <a:cs typeface="Times New Roman" panose="02020603050405020304" pitchFamily="18" charset="0"/>
              </a:rPr>
              <a:t>, …, </a:t>
            </a:r>
            <a:r>
              <a:rPr lang="en-US" altLang="en-US" i="1" dirty="0" err="1">
                <a:latin typeface="Times New Roman" panose="02020603050405020304" pitchFamily="18" charset="0"/>
                <a:cs typeface="Times New Roman" panose="02020603050405020304" pitchFamily="18" charset="0"/>
              </a:rPr>
              <a:t>e</a:t>
            </a:r>
            <a:r>
              <a:rPr lang="en-US" altLang="en-US" i="1" baseline="-25000" dirty="0" err="1">
                <a:latin typeface="Times New Roman" panose="02020603050405020304" pitchFamily="18" charset="0"/>
                <a:cs typeface="Times New Roman" panose="02020603050405020304" pitchFamily="18" charset="0"/>
              </a:rPr>
              <a:t>k</a:t>
            </a:r>
            <a:r>
              <a:rPr lang="en-US" altLang="en-US" i="1" dirty="0">
                <a:latin typeface="Times New Roman" panose="02020603050405020304" pitchFamily="18" charset="0"/>
                <a:cs typeface="Times New Roman" panose="02020603050405020304" pitchFamily="18" charset="0"/>
              </a:rPr>
              <a:t>, </a:t>
            </a:r>
            <a:r>
              <a:rPr lang="en-US" altLang="en-US" i="1" dirty="0" err="1">
                <a:latin typeface="Times New Roman" panose="02020603050405020304" pitchFamily="18" charset="0"/>
                <a:cs typeface="Times New Roman" panose="02020603050405020304" pitchFamily="18" charset="0"/>
              </a:rPr>
              <a:t>v</a:t>
            </a:r>
            <a:r>
              <a:rPr lang="en-US" altLang="en-US" i="1" baseline="-25000" dirty="0" err="1">
                <a:latin typeface="Times New Roman" panose="02020603050405020304" pitchFamily="18" charset="0"/>
                <a:cs typeface="Times New Roman" panose="02020603050405020304" pitchFamily="18" charset="0"/>
              </a:rPr>
              <a:t>k</a:t>
            </a:r>
            <a:r>
              <a:rPr lang="en-US" altLang="en-US" dirty="0">
                <a:latin typeface="Times New Roman" panose="02020603050405020304" pitchFamily="18" charset="0"/>
                <a:cs typeface="Times New Roman" panose="02020603050405020304" pitchFamily="18" charset="0"/>
              </a:rPr>
              <a:t> where v</a:t>
            </a:r>
            <a:r>
              <a:rPr lang="en-US" altLang="en-US" baseline="-25000" dirty="0">
                <a:latin typeface="Times New Roman" panose="02020603050405020304" pitchFamily="18" charset="0"/>
                <a:cs typeface="Times New Roman" panose="02020603050405020304" pitchFamily="18" charset="0"/>
              </a:rPr>
              <a:t>i</a:t>
            </a:r>
            <a:r>
              <a:rPr lang="en-US" altLang="en-US" dirty="0">
                <a:latin typeface="Times New Roman" panose="02020603050405020304" pitchFamily="18" charset="0"/>
                <a:cs typeface="Times New Roman" panose="02020603050405020304" pitchFamily="18" charset="0"/>
              </a:rPr>
              <a:t>s are vertices and </a:t>
            </a:r>
            <a:r>
              <a:rPr lang="en-US" altLang="en-US" i="1" dirty="0" err="1">
                <a:latin typeface="Times New Roman" panose="02020603050405020304" pitchFamily="18" charset="0"/>
                <a:cs typeface="Times New Roman" panose="02020603050405020304" pitchFamily="18" charset="0"/>
              </a:rPr>
              <a:t>e</a:t>
            </a:r>
            <a:r>
              <a:rPr lang="en-US" altLang="en-US" i="1" baseline="-25000" dirty="0" err="1">
                <a:latin typeface="Times New Roman" panose="02020603050405020304" pitchFamily="18" charset="0"/>
                <a:cs typeface="Times New Roman" panose="02020603050405020304" pitchFamily="18" charset="0"/>
              </a:rPr>
              <a:t>i</a:t>
            </a:r>
            <a:r>
              <a:rPr lang="en-US" altLang="en-US" baseline="-25000" dirty="0">
                <a:latin typeface="Times New Roman" panose="02020603050405020304" pitchFamily="18" charset="0"/>
                <a:cs typeface="Times New Roman" panose="02020603050405020304" pitchFamily="18" charset="0"/>
              </a:rPr>
              <a:t> </a:t>
            </a:r>
            <a:r>
              <a:rPr lang="en-US" altLang="en-US" dirty="0">
                <a:latin typeface="Times New Roman" panose="02020603050405020304" pitchFamily="18" charset="0"/>
                <a:cs typeface="Times New Roman" panose="02020603050405020304" pitchFamily="18" charset="0"/>
              </a:rPr>
              <a:t>has end-points </a:t>
            </a:r>
            <a:r>
              <a:rPr lang="en-US" altLang="en-US" i="1" dirty="0">
                <a:latin typeface="Times New Roman" panose="02020603050405020304" pitchFamily="18" charset="0"/>
                <a:cs typeface="Times New Roman" panose="02020603050405020304" pitchFamily="18" charset="0"/>
              </a:rPr>
              <a:t>v</a:t>
            </a:r>
            <a:r>
              <a:rPr lang="en-US" altLang="en-US" i="1" baseline="-25000" dirty="0">
                <a:latin typeface="Times New Roman" panose="02020603050405020304" pitchFamily="18" charset="0"/>
                <a:cs typeface="Times New Roman" panose="02020603050405020304" pitchFamily="18" charset="0"/>
              </a:rPr>
              <a:t>i-1</a:t>
            </a:r>
            <a:r>
              <a:rPr lang="en-US" altLang="en-US" dirty="0">
                <a:latin typeface="Times New Roman" panose="02020603050405020304" pitchFamily="18" charset="0"/>
                <a:cs typeface="Times New Roman" panose="02020603050405020304" pitchFamily="18" charset="0"/>
              </a:rPr>
              <a:t> and </a:t>
            </a:r>
            <a:r>
              <a:rPr lang="en-US" altLang="en-US" i="1" dirty="0">
                <a:latin typeface="Times New Roman" panose="02020603050405020304" pitchFamily="18" charset="0"/>
                <a:cs typeface="Times New Roman" panose="02020603050405020304" pitchFamily="18" charset="0"/>
              </a:rPr>
              <a:t>v</a:t>
            </a:r>
            <a:r>
              <a:rPr lang="en-US" altLang="en-US" i="1" baseline="-25000" dirty="0">
                <a:latin typeface="Times New Roman" panose="02020603050405020304" pitchFamily="18" charset="0"/>
                <a:cs typeface="Times New Roman" panose="02020603050405020304" pitchFamily="18" charset="0"/>
              </a:rPr>
              <a:t>i</a:t>
            </a:r>
            <a:r>
              <a:rPr lang="en-US" altLang="en-US" dirty="0">
                <a:latin typeface="Times New Roman" panose="02020603050405020304" pitchFamily="18" charset="0"/>
                <a:cs typeface="Times New Roman" panose="02020603050405020304" pitchFamily="18" charset="0"/>
              </a:rPr>
              <a:t>.</a:t>
            </a:r>
          </a:p>
          <a:p>
            <a:pPr marL="514350" indent="-457200" algn="just" fontAlgn="base">
              <a:spcAft>
                <a:spcPct val="0"/>
              </a:spcAft>
              <a:buFont typeface="Arial" pitchFamily="34" charset="0"/>
              <a:buChar char="•"/>
            </a:pPr>
            <a:r>
              <a:rPr lang="en-US" altLang="en-US" dirty="0">
                <a:latin typeface="Times New Roman" panose="02020603050405020304" pitchFamily="18" charset="0"/>
                <a:cs typeface="Times New Roman" panose="02020603050405020304" pitchFamily="18" charset="0"/>
              </a:rPr>
              <a:t>Trail: A walk with no repeating edge.</a:t>
            </a:r>
          </a:p>
          <a:p>
            <a:pPr marL="514350" indent="-457200" algn="just" fontAlgn="base">
              <a:spcAft>
                <a:spcPct val="0"/>
              </a:spcAft>
              <a:buFont typeface="Arial" pitchFamily="34" charset="0"/>
              <a:buChar char="•"/>
            </a:pPr>
            <a:r>
              <a:rPr lang="en-US" altLang="en-US" dirty="0">
                <a:latin typeface="Times New Roman" panose="02020603050405020304" pitchFamily="18" charset="0"/>
                <a:cs typeface="Times New Roman" panose="02020603050405020304" pitchFamily="18" charset="0"/>
              </a:rPr>
              <a:t>Path: A walk with no repeating vertex.</a:t>
            </a:r>
          </a:p>
          <a:p>
            <a:pPr marL="514350" indent="-457200" algn="just" fontAlgn="base">
              <a:spcAft>
                <a:spcPct val="0"/>
              </a:spcAft>
              <a:buFont typeface="Arial" pitchFamily="34" charset="0"/>
              <a:buChar char="•"/>
            </a:pPr>
            <a:r>
              <a:rPr lang="en-US" altLang="en-US" dirty="0">
                <a:latin typeface="Times New Roman" panose="02020603050405020304" pitchFamily="18" charset="0"/>
                <a:cs typeface="Times New Roman" panose="02020603050405020304" pitchFamily="18" charset="0"/>
              </a:rPr>
              <a:t>Closed walk/trail: A walk/trail with same starting and ending vertices</a:t>
            </a:r>
          </a:p>
          <a:p>
            <a:pPr marL="514350" indent="-457200" algn="just" fontAlgn="base">
              <a:spcAft>
                <a:spcPct val="0"/>
              </a:spcAft>
              <a:buFont typeface="Arial" pitchFamily="34" charset="0"/>
              <a:buChar char="•"/>
            </a:pPr>
            <a:r>
              <a:rPr lang="en-US" altLang="en-US" dirty="0">
                <a:latin typeface="Times New Roman" panose="02020603050405020304" pitchFamily="18" charset="0"/>
                <a:cs typeface="Times New Roman" panose="02020603050405020304" pitchFamily="18" charset="0"/>
              </a:rPr>
              <a:t>Cycle (Closed path): A path with same starting and ending vertices</a:t>
            </a:r>
          </a:p>
        </p:txBody>
      </p:sp>
      <p:sp>
        <p:nvSpPr>
          <p:cNvPr id="4" name="Content Placeholder 3">
            <a:extLst>
              <a:ext uri="{FF2B5EF4-FFF2-40B4-BE49-F238E27FC236}">
                <a16:creationId xmlns:a16="http://schemas.microsoft.com/office/drawing/2014/main" id="{34B17C67-4D7A-4EF2-AC38-E8D5F700E17C}"/>
              </a:ext>
            </a:extLst>
          </p:cNvPr>
          <p:cNvSpPr>
            <a:spLocks noGrp="1"/>
          </p:cNvSpPr>
          <p:nvPr>
            <p:ph sz="quarter" idx="10"/>
          </p:nvPr>
        </p:nvSpPr>
        <p:spPr/>
        <p:txBody>
          <a:bodyPr rtlCol="0"/>
          <a:lstStyle/>
          <a:p>
            <a:pPr eaLnBrk="1" fontAlgn="auto" hangingPunct="1">
              <a:spcAft>
                <a:spcPts val="0"/>
              </a:spcAft>
              <a:defRPr/>
            </a:pPr>
            <a:r>
              <a:rPr lang="en-US" dirty="0">
                <a:latin typeface="Times New Roman" panose="02020603050405020304" pitchFamily="18" charset="0"/>
                <a:cs typeface="Times New Roman" panose="02020603050405020304" pitchFamily="18" charset="0"/>
              </a:rPr>
              <a:t>Some definitions</a:t>
            </a:r>
            <a:endParaRPr lang="en-US" dirty="0"/>
          </a:p>
        </p:txBody>
      </p:sp>
    </p:spTree>
    <p:extLst>
      <p:ext uri="{BB962C8B-B14F-4D97-AF65-F5344CB8AC3E}">
        <p14:creationId xmlns:p14="http://schemas.microsoft.com/office/powerpoint/2010/main" val="36310417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34B17C67-4D7A-4EF2-AC38-E8D5F700E17C}"/>
              </a:ext>
            </a:extLst>
          </p:cNvPr>
          <p:cNvSpPr>
            <a:spLocks noGrp="1"/>
          </p:cNvSpPr>
          <p:nvPr>
            <p:ph sz="quarter" idx="10"/>
          </p:nvPr>
        </p:nvSpPr>
        <p:spPr/>
        <p:txBody>
          <a:bodyPr rtlCol="0"/>
          <a:lstStyle/>
          <a:p>
            <a:pPr eaLnBrk="1" fontAlgn="auto" hangingPunct="1">
              <a:spcAft>
                <a:spcPts val="0"/>
              </a:spcAft>
              <a:defRPr/>
            </a:pPr>
            <a:r>
              <a:rPr lang="en-US" dirty="0">
                <a:latin typeface="Times New Roman" panose="02020603050405020304" pitchFamily="18" charset="0"/>
                <a:cs typeface="Times New Roman" panose="02020603050405020304" pitchFamily="18" charset="0"/>
              </a:rPr>
              <a:t>Some definitions</a:t>
            </a:r>
            <a:endParaRPr lang="en-US" dirty="0"/>
          </a:p>
        </p:txBody>
      </p:sp>
      <p:pic>
        <p:nvPicPr>
          <p:cNvPr id="6" name="Picture 5">
            <a:extLst>
              <a:ext uri="{FF2B5EF4-FFF2-40B4-BE49-F238E27FC236}">
                <a16:creationId xmlns:a16="http://schemas.microsoft.com/office/drawing/2014/main" id="{C5095097-6564-4D4A-A017-8B066F9E2BCA}"/>
              </a:ext>
            </a:extLst>
          </p:cNvPr>
          <p:cNvPicPr>
            <a:picLocks noChangeAspect="1"/>
          </p:cNvPicPr>
          <p:nvPr/>
        </p:nvPicPr>
        <p:blipFill>
          <a:blip r:embed="rId2"/>
          <a:stretch>
            <a:fillRect/>
          </a:stretch>
        </p:blipFill>
        <p:spPr>
          <a:xfrm>
            <a:off x="0" y="3659423"/>
            <a:ext cx="3528627" cy="2784848"/>
          </a:xfrm>
          <a:prstGeom prst="rect">
            <a:avLst/>
          </a:prstGeom>
        </p:spPr>
      </p:pic>
      <p:sp>
        <p:nvSpPr>
          <p:cNvPr id="5" name="Rectangle 4">
            <a:extLst>
              <a:ext uri="{FF2B5EF4-FFF2-40B4-BE49-F238E27FC236}">
                <a16:creationId xmlns:a16="http://schemas.microsoft.com/office/drawing/2014/main" id="{3558C563-30C9-4B62-A962-E2CA57DB79A3}"/>
              </a:ext>
            </a:extLst>
          </p:cNvPr>
          <p:cNvSpPr/>
          <p:nvPr/>
        </p:nvSpPr>
        <p:spPr>
          <a:xfrm>
            <a:off x="3352800" y="1524000"/>
            <a:ext cx="5638800" cy="3170099"/>
          </a:xfrm>
          <a:prstGeom prst="rect">
            <a:avLst/>
          </a:prstGeom>
        </p:spPr>
        <p:txBody>
          <a:bodyPr wrap="square">
            <a:spAutoFit/>
          </a:bodyPr>
          <a:lstStyle/>
          <a:p>
            <a:pPr marL="285750" indent="-285750">
              <a:buFont typeface="Arial" panose="020B0604020202020204" pitchFamily="34" charset="0"/>
              <a:buChar char="•"/>
            </a:pPr>
            <a:r>
              <a:rPr lang="en-IN" sz="2000" dirty="0">
                <a:latin typeface="Times New Roman" panose="02020603050405020304" pitchFamily="18" charset="0"/>
                <a:cs typeface="Times New Roman" panose="02020603050405020304" pitchFamily="18" charset="0"/>
              </a:rPr>
              <a:t>(</a:t>
            </a:r>
            <a:r>
              <a:rPr lang="en-IN" sz="2000" i="1" dirty="0">
                <a:latin typeface="Times New Roman" panose="02020603050405020304" pitchFamily="18" charset="0"/>
                <a:cs typeface="Times New Roman" panose="02020603050405020304" pitchFamily="18" charset="0"/>
              </a:rPr>
              <a:t>v</a:t>
            </a:r>
            <a:r>
              <a:rPr lang="en-IN" sz="2000" i="1" baseline="-25000" dirty="0">
                <a:latin typeface="Times New Roman" panose="02020603050405020304" pitchFamily="18" charset="0"/>
                <a:cs typeface="Times New Roman" panose="02020603050405020304" pitchFamily="18" charset="0"/>
              </a:rPr>
              <a:t>1</a:t>
            </a:r>
            <a:r>
              <a:rPr lang="en-IN" sz="2000" i="1" dirty="0">
                <a:latin typeface="Times New Roman" panose="02020603050405020304" pitchFamily="18" charset="0"/>
                <a:cs typeface="Times New Roman" panose="02020603050405020304" pitchFamily="18" charset="0"/>
              </a:rPr>
              <a:t>, e</a:t>
            </a:r>
            <a:r>
              <a:rPr lang="en-IN" sz="2000" i="1" baseline="-25000" dirty="0">
                <a:latin typeface="Times New Roman" panose="02020603050405020304" pitchFamily="18" charset="0"/>
                <a:cs typeface="Times New Roman" panose="02020603050405020304" pitchFamily="18" charset="0"/>
              </a:rPr>
              <a:t>1</a:t>
            </a:r>
            <a:r>
              <a:rPr lang="en-IN" sz="2000" i="1" dirty="0">
                <a:latin typeface="Times New Roman" panose="02020603050405020304" pitchFamily="18" charset="0"/>
                <a:cs typeface="Times New Roman" panose="02020603050405020304" pitchFamily="18" charset="0"/>
              </a:rPr>
              <a:t>, v</a:t>
            </a:r>
            <a:r>
              <a:rPr lang="en-IN" sz="2000" i="1" baseline="-25000" dirty="0">
                <a:latin typeface="Times New Roman" panose="02020603050405020304" pitchFamily="18" charset="0"/>
                <a:cs typeface="Times New Roman" panose="02020603050405020304" pitchFamily="18" charset="0"/>
              </a:rPr>
              <a:t>2</a:t>
            </a:r>
            <a:r>
              <a:rPr lang="en-IN" sz="2000" i="1" dirty="0">
                <a:latin typeface="Times New Roman" panose="02020603050405020304" pitchFamily="18" charset="0"/>
                <a:cs typeface="Times New Roman" panose="02020603050405020304" pitchFamily="18" charset="0"/>
              </a:rPr>
              <a:t>, e</a:t>
            </a:r>
            <a:r>
              <a:rPr lang="en-IN" sz="2000" i="1" baseline="-25000" dirty="0">
                <a:latin typeface="Times New Roman" panose="02020603050405020304" pitchFamily="18" charset="0"/>
                <a:cs typeface="Times New Roman" panose="02020603050405020304" pitchFamily="18" charset="0"/>
              </a:rPr>
              <a:t>4</a:t>
            </a:r>
            <a:r>
              <a:rPr lang="en-IN" sz="2000" i="1" dirty="0">
                <a:latin typeface="Times New Roman" panose="02020603050405020304" pitchFamily="18" charset="0"/>
                <a:cs typeface="Times New Roman" panose="02020603050405020304" pitchFamily="18" charset="0"/>
              </a:rPr>
              <a:t>, v</a:t>
            </a:r>
            <a:r>
              <a:rPr lang="en-IN" sz="2000" i="1" baseline="-25000" dirty="0">
                <a:latin typeface="Times New Roman" panose="02020603050405020304" pitchFamily="18" charset="0"/>
                <a:cs typeface="Times New Roman" panose="02020603050405020304" pitchFamily="18" charset="0"/>
              </a:rPr>
              <a:t>3</a:t>
            </a:r>
            <a:r>
              <a:rPr lang="en-IN" sz="2000" i="1" dirty="0">
                <a:latin typeface="Times New Roman" panose="02020603050405020304" pitchFamily="18" charset="0"/>
                <a:cs typeface="Times New Roman" panose="02020603050405020304" pitchFamily="18" charset="0"/>
              </a:rPr>
              <a:t>, e</a:t>
            </a:r>
            <a:r>
              <a:rPr lang="en-IN" sz="2000" i="1" baseline="-25000" dirty="0">
                <a:latin typeface="Times New Roman" panose="02020603050405020304" pitchFamily="18" charset="0"/>
                <a:cs typeface="Times New Roman" panose="02020603050405020304" pitchFamily="18" charset="0"/>
              </a:rPr>
              <a:t>2</a:t>
            </a:r>
            <a:r>
              <a:rPr lang="en-IN" sz="2000" i="1" dirty="0">
                <a:latin typeface="Times New Roman" panose="02020603050405020304" pitchFamily="18" charset="0"/>
                <a:cs typeface="Times New Roman" panose="02020603050405020304" pitchFamily="18" charset="0"/>
              </a:rPr>
              <a:t>, v</a:t>
            </a:r>
            <a:r>
              <a:rPr lang="en-IN" sz="2000" i="1" baseline="-25000" dirty="0">
                <a:latin typeface="Times New Roman" panose="02020603050405020304" pitchFamily="18" charset="0"/>
                <a:cs typeface="Times New Roman" panose="02020603050405020304" pitchFamily="18" charset="0"/>
              </a:rPr>
              <a:t>1</a:t>
            </a:r>
            <a:r>
              <a:rPr lang="en-IN" sz="2000" i="1" dirty="0">
                <a:latin typeface="Times New Roman" panose="02020603050405020304" pitchFamily="18" charset="0"/>
                <a:cs typeface="Times New Roman" panose="02020603050405020304" pitchFamily="18" charset="0"/>
              </a:rPr>
              <a:t>, e</a:t>
            </a:r>
            <a:r>
              <a:rPr lang="en-IN" sz="2000" i="1" baseline="-25000" dirty="0">
                <a:latin typeface="Times New Roman" panose="02020603050405020304" pitchFamily="18" charset="0"/>
                <a:cs typeface="Times New Roman" panose="02020603050405020304" pitchFamily="18" charset="0"/>
              </a:rPr>
              <a:t>3</a:t>
            </a:r>
            <a:r>
              <a:rPr lang="en-IN" sz="2000" i="1" dirty="0">
                <a:latin typeface="Times New Roman" panose="02020603050405020304" pitchFamily="18" charset="0"/>
                <a:cs typeface="Times New Roman" panose="02020603050405020304" pitchFamily="18" charset="0"/>
              </a:rPr>
              <a:t>, v</a:t>
            </a:r>
            <a:r>
              <a:rPr lang="en-IN" sz="2000" i="1" baseline="-25000" dirty="0">
                <a:latin typeface="Times New Roman" panose="02020603050405020304" pitchFamily="18" charset="0"/>
                <a:cs typeface="Times New Roman" panose="02020603050405020304" pitchFamily="18" charset="0"/>
              </a:rPr>
              <a:t>4</a:t>
            </a:r>
            <a:r>
              <a:rPr lang="en-IN" sz="2000" i="1" dirty="0">
                <a:latin typeface="Times New Roman" panose="02020603050405020304" pitchFamily="18" charset="0"/>
                <a:cs typeface="Times New Roman" panose="02020603050405020304" pitchFamily="18" charset="0"/>
              </a:rPr>
              <a:t>, e</a:t>
            </a:r>
            <a:r>
              <a:rPr lang="en-IN" sz="2000" i="1" baseline="-25000" dirty="0">
                <a:latin typeface="Times New Roman" panose="02020603050405020304" pitchFamily="18" charset="0"/>
                <a:cs typeface="Times New Roman" panose="02020603050405020304" pitchFamily="18" charset="0"/>
              </a:rPr>
              <a:t>5</a:t>
            </a:r>
            <a:r>
              <a:rPr lang="en-IN" sz="2000" i="1" dirty="0">
                <a:latin typeface="Times New Roman" panose="02020603050405020304" pitchFamily="18" charset="0"/>
                <a:cs typeface="Times New Roman" panose="02020603050405020304" pitchFamily="18" charset="0"/>
              </a:rPr>
              <a:t>, v</a:t>
            </a:r>
            <a:r>
              <a:rPr lang="en-IN" sz="2000" i="1" baseline="-25000" dirty="0">
                <a:latin typeface="Times New Roman" panose="02020603050405020304" pitchFamily="18" charset="0"/>
                <a:cs typeface="Times New Roman" panose="02020603050405020304" pitchFamily="18" charset="0"/>
              </a:rPr>
              <a:t>3</a:t>
            </a:r>
            <a:r>
              <a:rPr lang="en-IN" sz="2000" i="1" dirty="0">
                <a:latin typeface="Times New Roman" panose="02020603050405020304" pitchFamily="18" charset="0"/>
                <a:cs typeface="Times New Roman" panose="02020603050405020304" pitchFamily="18" charset="0"/>
              </a:rPr>
              <a:t>, e</a:t>
            </a:r>
            <a:r>
              <a:rPr lang="en-IN" sz="2000" i="1" baseline="-25000" dirty="0">
                <a:latin typeface="Times New Roman" panose="02020603050405020304" pitchFamily="18" charset="0"/>
                <a:cs typeface="Times New Roman" panose="02020603050405020304" pitchFamily="18" charset="0"/>
              </a:rPr>
              <a:t>4</a:t>
            </a:r>
            <a:r>
              <a:rPr lang="en-IN" sz="2000" i="1" dirty="0">
                <a:latin typeface="Times New Roman" panose="02020603050405020304" pitchFamily="18" charset="0"/>
                <a:cs typeface="Times New Roman" panose="02020603050405020304" pitchFamily="18" charset="0"/>
              </a:rPr>
              <a:t>, v</a:t>
            </a:r>
            <a:r>
              <a:rPr lang="en-IN" sz="2000" i="1" baseline="-25000" dirty="0">
                <a:latin typeface="Times New Roman" panose="02020603050405020304" pitchFamily="18" charset="0"/>
                <a:cs typeface="Times New Roman" panose="02020603050405020304" pitchFamily="18" charset="0"/>
              </a:rPr>
              <a:t>2</a:t>
            </a:r>
            <a:r>
              <a:rPr lang="en-IN" sz="2000" i="1" dirty="0">
                <a:latin typeface="Times New Roman" panose="02020603050405020304" pitchFamily="18" charset="0"/>
                <a:cs typeface="Times New Roman" panose="02020603050405020304" pitchFamily="18" charset="0"/>
              </a:rPr>
              <a:t>, e</a:t>
            </a:r>
            <a:r>
              <a:rPr lang="en-IN" sz="2000" i="1" baseline="-25000" dirty="0">
                <a:latin typeface="Times New Roman" panose="02020603050405020304" pitchFamily="18" charset="0"/>
                <a:cs typeface="Times New Roman" panose="02020603050405020304" pitchFamily="18" charset="0"/>
              </a:rPr>
              <a:t>6</a:t>
            </a:r>
            <a:r>
              <a:rPr lang="en-IN" sz="2000" i="1" dirty="0">
                <a:latin typeface="Times New Roman" panose="02020603050405020304" pitchFamily="18" charset="0"/>
                <a:cs typeface="Times New Roman" panose="02020603050405020304" pitchFamily="18" charset="0"/>
              </a:rPr>
              <a:t>, v</a:t>
            </a:r>
            <a:r>
              <a:rPr lang="en-IN" sz="2000" i="1" baseline="-25000" dirty="0">
                <a:latin typeface="Times New Roman" panose="02020603050405020304" pitchFamily="18" charset="0"/>
                <a:cs typeface="Times New Roman" panose="02020603050405020304" pitchFamily="18" charset="0"/>
              </a:rPr>
              <a:t>5</a:t>
            </a:r>
            <a:r>
              <a:rPr lang="en-IN" sz="2000" dirty="0">
                <a:latin typeface="Times New Roman" panose="02020603050405020304" pitchFamily="18" charset="0"/>
                <a:cs typeface="Times New Roman" panose="02020603050405020304" pitchFamily="18" charset="0"/>
              </a:rPr>
              <a:t>): </a:t>
            </a:r>
          </a:p>
          <a:p>
            <a:r>
              <a:rPr lang="en-IN" sz="2000" dirty="0">
                <a:latin typeface="Times New Roman" panose="02020603050405020304" pitchFamily="18" charset="0"/>
                <a:cs typeface="Times New Roman" panose="02020603050405020304" pitchFamily="18" charset="0"/>
              </a:rPr>
              <a:t>Walk, </a:t>
            </a:r>
            <a:r>
              <a:rPr lang="en-IN" sz="2000" strike="sngStrike" dirty="0">
                <a:latin typeface="Times New Roman" panose="02020603050405020304" pitchFamily="18" charset="0"/>
                <a:cs typeface="Times New Roman" panose="02020603050405020304" pitchFamily="18" charset="0"/>
              </a:rPr>
              <a:t>Trail, Closed Walk, Closed Trail, Path, Cycle</a:t>
            </a:r>
          </a:p>
          <a:p>
            <a:pPr marL="285750" indent="-285750">
              <a:buFont typeface="Arial" panose="020B0604020202020204" pitchFamily="34" charset="0"/>
              <a:buChar char="•"/>
            </a:pPr>
            <a:r>
              <a:rPr lang="en-IN" sz="2000" dirty="0">
                <a:latin typeface="Times New Roman" panose="02020603050405020304" pitchFamily="18" charset="0"/>
                <a:cs typeface="Times New Roman" panose="02020603050405020304" pitchFamily="18" charset="0"/>
              </a:rPr>
              <a:t>(</a:t>
            </a:r>
            <a:r>
              <a:rPr lang="en-IN" sz="2000" i="1" dirty="0">
                <a:latin typeface="Times New Roman" panose="02020603050405020304" pitchFamily="18" charset="0"/>
                <a:cs typeface="Times New Roman" panose="02020603050405020304" pitchFamily="18" charset="0"/>
              </a:rPr>
              <a:t>v</a:t>
            </a:r>
            <a:r>
              <a:rPr lang="en-IN" sz="2000" i="1" baseline="-25000" dirty="0">
                <a:latin typeface="Times New Roman" panose="02020603050405020304" pitchFamily="18" charset="0"/>
                <a:cs typeface="Times New Roman" panose="02020603050405020304" pitchFamily="18" charset="0"/>
              </a:rPr>
              <a:t>1</a:t>
            </a:r>
            <a:r>
              <a:rPr lang="en-IN" sz="2000" i="1" dirty="0">
                <a:latin typeface="Times New Roman" panose="02020603050405020304" pitchFamily="18" charset="0"/>
                <a:cs typeface="Times New Roman" panose="02020603050405020304" pitchFamily="18" charset="0"/>
              </a:rPr>
              <a:t>, e</a:t>
            </a:r>
            <a:r>
              <a:rPr lang="en-IN" sz="2000" i="1" baseline="-25000" dirty="0">
                <a:latin typeface="Times New Roman" panose="02020603050405020304" pitchFamily="18" charset="0"/>
                <a:cs typeface="Times New Roman" panose="02020603050405020304" pitchFamily="18" charset="0"/>
              </a:rPr>
              <a:t>1</a:t>
            </a:r>
            <a:r>
              <a:rPr lang="en-IN" sz="2000" i="1" dirty="0">
                <a:latin typeface="Times New Roman" panose="02020603050405020304" pitchFamily="18" charset="0"/>
                <a:cs typeface="Times New Roman" panose="02020603050405020304" pitchFamily="18" charset="0"/>
              </a:rPr>
              <a:t>, v</a:t>
            </a:r>
            <a:r>
              <a:rPr lang="en-IN" sz="2000" i="1" baseline="-25000" dirty="0">
                <a:latin typeface="Times New Roman" panose="02020603050405020304" pitchFamily="18" charset="0"/>
                <a:cs typeface="Times New Roman" panose="02020603050405020304" pitchFamily="18" charset="0"/>
              </a:rPr>
              <a:t>2</a:t>
            </a:r>
            <a:r>
              <a:rPr lang="en-IN" sz="2000" i="1" dirty="0">
                <a:latin typeface="Times New Roman" panose="02020603050405020304" pitchFamily="18" charset="0"/>
                <a:cs typeface="Times New Roman" panose="02020603050405020304" pitchFamily="18" charset="0"/>
              </a:rPr>
              <a:t>, e</a:t>
            </a:r>
            <a:r>
              <a:rPr lang="en-IN" sz="2000" i="1" baseline="-25000" dirty="0">
                <a:latin typeface="Times New Roman" panose="02020603050405020304" pitchFamily="18" charset="0"/>
                <a:cs typeface="Times New Roman" panose="02020603050405020304" pitchFamily="18" charset="0"/>
              </a:rPr>
              <a:t>4</a:t>
            </a:r>
            <a:r>
              <a:rPr lang="en-IN" sz="2000" i="1" dirty="0">
                <a:latin typeface="Times New Roman" panose="02020603050405020304" pitchFamily="18" charset="0"/>
                <a:cs typeface="Times New Roman" panose="02020603050405020304" pitchFamily="18" charset="0"/>
              </a:rPr>
              <a:t>, v</a:t>
            </a:r>
            <a:r>
              <a:rPr lang="en-IN" sz="2000" i="1" baseline="-25000" dirty="0">
                <a:latin typeface="Times New Roman" panose="02020603050405020304" pitchFamily="18" charset="0"/>
                <a:cs typeface="Times New Roman" panose="02020603050405020304" pitchFamily="18" charset="0"/>
              </a:rPr>
              <a:t>3</a:t>
            </a:r>
            <a:r>
              <a:rPr lang="en-IN" sz="2000" i="1" dirty="0">
                <a:latin typeface="Times New Roman" panose="02020603050405020304" pitchFamily="18" charset="0"/>
                <a:cs typeface="Times New Roman" panose="02020603050405020304" pitchFamily="18" charset="0"/>
              </a:rPr>
              <a:t>, e</a:t>
            </a:r>
            <a:r>
              <a:rPr lang="en-IN" sz="2000" i="1" baseline="-25000" dirty="0">
                <a:latin typeface="Times New Roman" panose="02020603050405020304" pitchFamily="18" charset="0"/>
                <a:cs typeface="Times New Roman" panose="02020603050405020304" pitchFamily="18" charset="0"/>
              </a:rPr>
              <a:t>2</a:t>
            </a:r>
            <a:r>
              <a:rPr lang="en-IN" sz="2000" i="1" dirty="0">
                <a:latin typeface="Times New Roman" panose="02020603050405020304" pitchFamily="18" charset="0"/>
                <a:cs typeface="Times New Roman" panose="02020603050405020304" pitchFamily="18" charset="0"/>
              </a:rPr>
              <a:t>, v</a:t>
            </a:r>
            <a:r>
              <a:rPr lang="en-IN" sz="2000" i="1" baseline="-25000" dirty="0">
                <a:latin typeface="Times New Roman" panose="02020603050405020304" pitchFamily="18" charset="0"/>
                <a:cs typeface="Times New Roman" panose="02020603050405020304" pitchFamily="18" charset="0"/>
              </a:rPr>
              <a:t>1</a:t>
            </a:r>
            <a:r>
              <a:rPr lang="en-IN" sz="2000" i="1" dirty="0">
                <a:latin typeface="Times New Roman" panose="02020603050405020304" pitchFamily="18" charset="0"/>
                <a:cs typeface="Times New Roman" panose="02020603050405020304" pitchFamily="18" charset="0"/>
              </a:rPr>
              <a:t>, e</a:t>
            </a:r>
            <a:r>
              <a:rPr lang="en-IN" sz="2000" i="1" baseline="-25000" dirty="0">
                <a:latin typeface="Times New Roman" panose="02020603050405020304" pitchFamily="18" charset="0"/>
                <a:cs typeface="Times New Roman" panose="02020603050405020304" pitchFamily="18" charset="0"/>
              </a:rPr>
              <a:t>3</a:t>
            </a:r>
            <a:r>
              <a:rPr lang="en-IN" sz="2000" i="1" dirty="0">
                <a:latin typeface="Times New Roman" panose="02020603050405020304" pitchFamily="18" charset="0"/>
                <a:cs typeface="Times New Roman" panose="02020603050405020304" pitchFamily="18" charset="0"/>
              </a:rPr>
              <a:t>, v</a:t>
            </a:r>
            <a:r>
              <a:rPr lang="en-IN" sz="2000" i="1" baseline="-25000" dirty="0">
                <a:latin typeface="Times New Roman" panose="02020603050405020304" pitchFamily="18" charset="0"/>
                <a:cs typeface="Times New Roman" panose="02020603050405020304" pitchFamily="18" charset="0"/>
              </a:rPr>
              <a:t>4</a:t>
            </a:r>
            <a:r>
              <a:rPr lang="en-IN" sz="2000" i="1" dirty="0">
                <a:latin typeface="Times New Roman" panose="02020603050405020304" pitchFamily="18" charset="0"/>
                <a:cs typeface="Times New Roman" panose="02020603050405020304" pitchFamily="18" charset="0"/>
              </a:rPr>
              <a:t>, e</a:t>
            </a:r>
            <a:r>
              <a:rPr lang="en-IN" sz="2000" i="1" baseline="-25000" dirty="0">
                <a:latin typeface="Times New Roman" panose="02020603050405020304" pitchFamily="18" charset="0"/>
                <a:cs typeface="Times New Roman" panose="02020603050405020304" pitchFamily="18" charset="0"/>
              </a:rPr>
              <a:t>7</a:t>
            </a:r>
            <a:r>
              <a:rPr lang="en-IN" sz="2000" i="1" dirty="0">
                <a:latin typeface="Times New Roman" panose="02020603050405020304" pitchFamily="18" charset="0"/>
                <a:cs typeface="Times New Roman" panose="02020603050405020304" pitchFamily="18" charset="0"/>
              </a:rPr>
              <a:t>, v</a:t>
            </a:r>
            <a:r>
              <a:rPr lang="en-IN" sz="2000" i="1" baseline="-25000" dirty="0">
                <a:latin typeface="Times New Roman" panose="02020603050405020304" pitchFamily="18" charset="0"/>
                <a:cs typeface="Times New Roman" panose="02020603050405020304" pitchFamily="18" charset="0"/>
              </a:rPr>
              <a:t>5</a:t>
            </a:r>
            <a:r>
              <a:rPr lang="en-IN" sz="2000" dirty="0">
                <a:latin typeface="Times New Roman" panose="02020603050405020304" pitchFamily="18" charset="0"/>
                <a:cs typeface="Times New Roman" panose="02020603050405020304" pitchFamily="18" charset="0"/>
              </a:rPr>
              <a:t>): </a:t>
            </a:r>
          </a:p>
          <a:p>
            <a:r>
              <a:rPr lang="en-IN" sz="2000" dirty="0">
                <a:latin typeface="Times New Roman" panose="02020603050405020304" pitchFamily="18" charset="0"/>
                <a:cs typeface="Times New Roman" panose="02020603050405020304" pitchFamily="18" charset="0"/>
              </a:rPr>
              <a:t>Walk, Trail, </a:t>
            </a:r>
            <a:r>
              <a:rPr lang="en-IN" sz="2000" strike="sngStrike" dirty="0">
                <a:latin typeface="Times New Roman" panose="02020603050405020304" pitchFamily="18" charset="0"/>
                <a:cs typeface="Times New Roman" panose="02020603050405020304" pitchFamily="18" charset="0"/>
              </a:rPr>
              <a:t>Closed Walk, Closed Trail, Path, Cycle</a:t>
            </a:r>
          </a:p>
          <a:p>
            <a:pPr marL="285750" indent="-285750">
              <a:buFont typeface="Arial" panose="020B0604020202020204" pitchFamily="34" charset="0"/>
              <a:buChar char="•"/>
            </a:pPr>
            <a:r>
              <a:rPr lang="en-IN" sz="2000" dirty="0">
                <a:latin typeface="Times New Roman" panose="02020603050405020304" pitchFamily="18" charset="0"/>
                <a:cs typeface="Times New Roman" panose="02020603050405020304" pitchFamily="18" charset="0"/>
              </a:rPr>
              <a:t>(</a:t>
            </a:r>
            <a:r>
              <a:rPr lang="en-IN" sz="2000" i="1" dirty="0">
                <a:latin typeface="Times New Roman" panose="02020603050405020304" pitchFamily="18" charset="0"/>
                <a:cs typeface="Times New Roman" panose="02020603050405020304" pitchFamily="18" charset="0"/>
              </a:rPr>
              <a:t>v</a:t>
            </a:r>
            <a:r>
              <a:rPr lang="en-IN" sz="2000" i="1" baseline="-25000" dirty="0">
                <a:latin typeface="Times New Roman" panose="02020603050405020304" pitchFamily="18" charset="0"/>
                <a:cs typeface="Times New Roman" panose="02020603050405020304" pitchFamily="18" charset="0"/>
              </a:rPr>
              <a:t>1</a:t>
            </a:r>
            <a:r>
              <a:rPr lang="en-IN" sz="2000" i="1" dirty="0">
                <a:latin typeface="Times New Roman" panose="02020603050405020304" pitchFamily="18" charset="0"/>
                <a:cs typeface="Times New Roman" panose="02020603050405020304" pitchFamily="18" charset="0"/>
              </a:rPr>
              <a:t>, e</a:t>
            </a:r>
            <a:r>
              <a:rPr lang="en-IN" sz="2000" i="1" baseline="-25000" dirty="0">
                <a:latin typeface="Times New Roman" panose="02020603050405020304" pitchFamily="18" charset="0"/>
                <a:cs typeface="Times New Roman" panose="02020603050405020304" pitchFamily="18" charset="0"/>
              </a:rPr>
              <a:t>1</a:t>
            </a:r>
            <a:r>
              <a:rPr lang="en-IN" sz="2000" i="1" dirty="0">
                <a:latin typeface="Times New Roman" panose="02020603050405020304" pitchFamily="18" charset="0"/>
                <a:cs typeface="Times New Roman" panose="02020603050405020304" pitchFamily="18" charset="0"/>
              </a:rPr>
              <a:t>, v</a:t>
            </a:r>
            <a:r>
              <a:rPr lang="en-IN" sz="2000" i="1" baseline="-25000" dirty="0">
                <a:latin typeface="Times New Roman" panose="02020603050405020304" pitchFamily="18" charset="0"/>
                <a:cs typeface="Times New Roman" panose="02020603050405020304" pitchFamily="18" charset="0"/>
              </a:rPr>
              <a:t>2</a:t>
            </a:r>
            <a:r>
              <a:rPr lang="en-IN" sz="2000" i="1" dirty="0">
                <a:latin typeface="Times New Roman" panose="02020603050405020304" pitchFamily="18" charset="0"/>
                <a:cs typeface="Times New Roman" panose="02020603050405020304" pitchFamily="18" charset="0"/>
              </a:rPr>
              <a:t>, e</a:t>
            </a:r>
            <a:r>
              <a:rPr lang="en-IN" sz="2000" i="1" baseline="-25000" dirty="0">
                <a:latin typeface="Times New Roman" panose="02020603050405020304" pitchFamily="18" charset="0"/>
                <a:cs typeface="Times New Roman" panose="02020603050405020304" pitchFamily="18" charset="0"/>
              </a:rPr>
              <a:t>4</a:t>
            </a:r>
            <a:r>
              <a:rPr lang="en-IN" sz="2000" i="1" dirty="0">
                <a:latin typeface="Times New Roman" panose="02020603050405020304" pitchFamily="18" charset="0"/>
                <a:cs typeface="Times New Roman" panose="02020603050405020304" pitchFamily="18" charset="0"/>
              </a:rPr>
              <a:t>, v</a:t>
            </a:r>
            <a:r>
              <a:rPr lang="en-IN" sz="2000" i="1" baseline="-25000" dirty="0">
                <a:latin typeface="Times New Roman" panose="02020603050405020304" pitchFamily="18" charset="0"/>
                <a:cs typeface="Times New Roman" panose="02020603050405020304" pitchFamily="18" charset="0"/>
              </a:rPr>
              <a:t>3</a:t>
            </a:r>
            <a:r>
              <a:rPr lang="en-IN" sz="2000" i="1" dirty="0">
                <a:latin typeface="Times New Roman" panose="02020603050405020304" pitchFamily="18" charset="0"/>
                <a:cs typeface="Times New Roman" panose="02020603050405020304" pitchFamily="18" charset="0"/>
              </a:rPr>
              <a:t>, e</a:t>
            </a:r>
            <a:r>
              <a:rPr lang="en-IN" sz="2000" i="1" baseline="-25000" dirty="0">
                <a:latin typeface="Times New Roman" panose="02020603050405020304" pitchFamily="18" charset="0"/>
                <a:cs typeface="Times New Roman" panose="02020603050405020304" pitchFamily="18" charset="0"/>
              </a:rPr>
              <a:t>5</a:t>
            </a:r>
            <a:r>
              <a:rPr lang="en-IN" sz="2000" i="1" dirty="0">
                <a:latin typeface="Times New Roman" panose="02020603050405020304" pitchFamily="18" charset="0"/>
                <a:cs typeface="Times New Roman" panose="02020603050405020304" pitchFamily="18" charset="0"/>
              </a:rPr>
              <a:t>, v</a:t>
            </a:r>
            <a:r>
              <a:rPr lang="en-IN" sz="2000" i="1" baseline="-25000" dirty="0">
                <a:latin typeface="Times New Roman" panose="02020603050405020304" pitchFamily="18" charset="0"/>
                <a:cs typeface="Times New Roman" panose="02020603050405020304" pitchFamily="18" charset="0"/>
              </a:rPr>
              <a:t>4</a:t>
            </a:r>
            <a:r>
              <a:rPr lang="en-IN" sz="2000" i="1" dirty="0">
                <a:latin typeface="Times New Roman" panose="02020603050405020304" pitchFamily="18" charset="0"/>
                <a:cs typeface="Times New Roman" panose="02020603050405020304" pitchFamily="18" charset="0"/>
              </a:rPr>
              <a:t>, e</a:t>
            </a:r>
            <a:r>
              <a:rPr lang="en-IN" sz="2000" i="1" baseline="-25000" dirty="0">
                <a:latin typeface="Times New Roman" panose="02020603050405020304" pitchFamily="18" charset="0"/>
                <a:cs typeface="Times New Roman" panose="02020603050405020304" pitchFamily="18" charset="0"/>
              </a:rPr>
              <a:t>7</a:t>
            </a:r>
            <a:r>
              <a:rPr lang="en-IN" sz="2000" i="1" dirty="0">
                <a:latin typeface="Times New Roman" panose="02020603050405020304" pitchFamily="18" charset="0"/>
                <a:cs typeface="Times New Roman" panose="02020603050405020304" pitchFamily="18" charset="0"/>
              </a:rPr>
              <a:t>, v</a:t>
            </a:r>
            <a:r>
              <a:rPr lang="en-IN" sz="2000" i="1" baseline="-25000" dirty="0">
                <a:latin typeface="Times New Roman" panose="02020603050405020304" pitchFamily="18" charset="0"/>
                <a:cs typeface="Times New Roman" panose="02020603050405020304" pitchFamily="18" charset="0"/>
              </a:rPr>
              <a:t>5</a:t>
            </a:r>
            <a:r>
              <a:rPr lang="en-IN" sz="2000" dirty="0">
                <a:latin typeface="Times New Roman" panose="02020603050405020304" pitchFamily="18" charset="0"/>
                <a:cs typeface="Times New Roman" panose="02020603050405020304" pitchFamily="18" charset="0"/>
              </a:rPr>
              <a:t>): </a:t>
            </a:r>
          </a:p>
          <a:p>
            <a:r>
              <a:rPr lang="en-IN" sz="2000" dirty="0">
                <a:latin typeface="Times New Roman" panose="02020603050405020304" pitchFamily="18" charset="0"/>
                <a:cs typeface="Times New Roman" panose="02020603050405020304" pitchFamily="18" charset="0"/>
              </a:rPr>
              <a:t>Walk, Trail, </a:t>
            </a:r>
            <a:r>
              <a:rPr lang="en-IN" sz="2000" strike="sngStrike" dirty="0">
                <a:latin typeface="Times New Roman" panose="02020603050405020304" pitchFamily="18" charset="0"/>
                <a:cs typeface="Times New Roman" panose="02020603050405020304" pitchFamily="18" charset="0"/>
              </a:rPr>
              <a:t>Closed Walk, Closed Trail</a:t>
            </a:r>
            <a:r>
              <a:rPr lang="en-IN" sz="2000" dirty="0">
                <a:latin typeface="Times New Roman" panose="02020603050405020304" pitchFamily="18" charset="0"/>
                <a:cs typeface="Times New Roman" panose="02020603050405020304" pitchFamily="18" charset="0"/>
              </a:rPr>
              <a:t>, Path, </a:t>
            </a:r>
            <a:r>
              <a:rPr lang="en-IN" sz="2000" strike="sngStrike" dirty="0">
                <a:latin typeface="Times New Roman" panose="02020603050405020304" pitchFamily="18" charset="0"/>
                <a:cs typeface="Times New Roman" panose="02020603050405020304" pitchFamily="18" charset="0"/>
              </a:rPr>
              <a:t>Cycle</a:t>
            </a:r>
          </a:p>
          <a:p>
            <a:pPr marL="285750" indent="-285750">
              <a:buFont typeface="Arial" panose="020B0604020202020204" pitchFamily="34" charset="0"/>
              <a:buChar char="•"/>
            </a:pPr>
            <a:r>
              <a:rPr lang="en-IN" sz="2000" dirty="0">
                <a:latin typeface="Times New Roman" panose="02020603050405020304" pitchFamily="18" charset="0"/>
                <a:cs typeface="Times New Roman" panose="02020603050405020304" pitchFamily="18" charset="0"/>
              </a:rPr>
              <a:t>(</a:t>
            </a:r>
            <a:r>
              <a:rPr lang="en-IN" sz="2000" i="1" dirty="0">
                <a:latin typeface="Times New Roman" panose="02020603050405020304" pitchFamily="18" charset="0"/>
                <a:cs typeface="Times New Roman" panose="02020603050405020304" pitchFamily="18" charset="0"/>
              </a:rPr>
              <a:t>v</a:t>
            </a:r>
            <a:r>
              <a:rPr lang="en-IN" sz="2000" i="1" baseline="-25000" dirty="0">
                <a:latin typeface="Times New Roman" panose="02020603050405020304" pitchFamily="18" charset="0"/>
                <a:cs typeface="Times New Roman" panose="02020603050405020304" pitchFamily="18" charset="0"/>
              </a:rPr>
              <a:t>1</a:t>
            </a:r>
            <a:r>
              <a:rPr lang="en-IN" sz="2000" i="1" dirty="0">
                <a:latin typeface="Times New Roman" panose="02020603050405020304" pitchFamily="18" charset="0"/>
                <a:cs typeface="Times New Roman" panose="02020603050405020304" pitchFamily="18" charset="0"/>
              </a:rPr>
              <a:t>, e</a:t>
            </a:r>
            <a:r>
              <a:rPr lang="en-IN" sz="2000" i="1" baseline="-25000" dirty="0">
                <a:latin typeface="Times New Roman" panose="02020603050405020304" pitchFamily="18" charset="0"/>
                <a:cs typeface="Times New Roman" panose="02020603050405020304" pitchFamily="18" charset="0"/>
              </a:rPr>
              <a:t>1</a:t>
            </a:r>
            <a:r>
              <a:rPr lang="en-IN" sz="2000" i="1" dirty="0">
                <a:latin typeface="Times New Roman" panose="02020603050405020304" pitchFamily="18" charset="0"/>
                <a:cs typeface="Times New Roman" panose="02020603050405020304" pitchFamily="18" charset="0"/>
              </a:rPr>
              <a:t>, v</a:t>
            </a:r>
            <a:r>
              <a:rPr lang="en-IN" sz="2000" i="1" baseline="-25000" dirty="0">
                <a:latin typeface="Times New Roman" panose="02020603050405020304" pitchFamily="18" charset="0"/>
                <a:cs typeface="Times New Roman" panose="02020603050405020304" pitchFamily="18" charset="0"/>
              </a:rPr>
              <a:t>2</a:t>
            </a:r>
            <a:r>
              <a:rPr lang="en-IN" sz="2000" i="1" dirty="0">
                <a:latin typeface="Times New Roman" panose="02020603050405020304" pitchFamily="18" charset="0"/>
                <a:cs typeface="Times New Roman" panose="02020603050405020304" pitchFamily="18" charset="0"/>
              </a:rPr>
              <a:t>, e</a:t>
            </a:r>
            <a:r>
              <a:rPr lang="en-IN" sz="2000" i="1" baseline="-25000" dirty="0">
                <a:latin typeface="Times New Roman" panose="02020603050405020304" pitchFamily="18" charset="0"/>
                <a:cs typeface="Times New Roman" panose="02020603050405020304" pitchFamily="18" charset="0"/>
              </a:rPr>
              <a:t>4</a:t>
            </a:r>
            <a:r>
              <a:rPr lang="en-IN" sz="2000" i="1" dirty="0">
                <a:latin typeface="Times New Roman" panose="02020603050405020304" pitchFamily="18" charset="0"/>
                <a:cs typeface="Times New Roman" panose="02020603050405020304" pitchFamily="18" charset="0"/>
              </a:rPr>
              <a:t>, v</a:t>
            </a:r>
            <a:r>
              <a:rPr lang="en-IN" sz="2000" i="1" baseline="-25000" dirty="0">
                <a:latin typeface="Times New Roman" panose="02020603050405020304" pitchFamily="18" charset="0"/>
                <a:cs typeface="Times New Roman" panose="02020603050405020304" pitchFamily="18" charset="0"/>
              </a:rPr>
              <a:t>3</a:t>
            </a:r>
            <a:r>
              <a:rPr lang="en-IN" sz="2000" i="1" dirty="0">
                <a:latin typeface="Times New Roman" panose="02020603050405020304" pitchFamily="18" charset="0"/>
                <a:cs typeface="Times New Roman" panose="02020603050405020304" pitchFamily="18" charset="0"/>
              </a:rPr>
              <a:t>, e</a:t>
            </a:r>
            <a:r>
              <a:rPr lang="en-IN" sz="2000" i="1" baseline="-25000" dirty="0">
                <a:latin typeface="Times New Roman" panose="02020603050405020304" pitchFamily="18" charset="0"/>
                <a:cs typeface="Times New Roman" panose="02020603050405020304" pitchFamily="18" charset="0"/>
              </a:rPr>
              <a:t>2</a:t>
            </a:r>
            <a:r>
              <a:rPr lang="en-IN" sz="2000" i="1" dirty="0">
                <a:latin typeface="Times New Roman" panose="02020603050405020304" pitchFamily="18" charset="0"/>
                <a:cs typeface="Times New Roman" panose="02020603050405020304" pitchFamily="18" charset="0"/>
              </a:rPr>
              <a:t>, v</a:t>
            </a:r>
            <a:r>
              <a:rPr lang="en-IN" sz="2000" i="1" baseline="-25000" dirty="0">
                <a:latin typeface="Times New Roman" panose="02020603050405020304" pitchFamily="18" charset="0"/>
                <a:cs typeface="Times New Roman" panose="02020603050405020304" pitchFamily="18" charset="0"/>
              </a:rPr>
              <a:t>1</a:t>
            </a:r>
            <a:r>
              <a:rPr lang="en-IN" sz="2000" i="1" dirty="0">
                <a:latin typeface="Times New Roman" panose="02020603050405020304" pitchFamily="18" charset="0"/>
                <a:cs typeface="Times New Roman" panose="02020603050405020304" pitchFamily="18" charset="0"/>
              </a:rPr>
              <a:t>, e</a:t>
            </a:r>
            <a:r>
              <a:rPr lang="en-IN" sz="2000" i="1" baseline="-25000" dirty="0">
                <a:latin typeface="Times New Roman" panose="02020603050405020304" pitchFamily="18" charset="0"/>
                <a:cs typeface="Times New Roman" panose="02020603050405020304" pitchFamily="18" charset="0"/>
              </a:rPr>
              <a:t>3</a:t>
            </a:r>
            <a:r>
              <a:rPr lang="en-IN" sz="2000" i="1" dirty="0">
                <a:latin typeface="Times New Roman" panose="02020603050405020304" pitchFamily="18" charset="0"/>
                <a:cs typeface="Times New Roman" panose="02020603050405020304" pitchFamily="18" charset="0"/>
              </a:rPr>
              <a:t>, v</a:t>
            </a:r>
            <a:r>
              <a:rPr lang="en-IN" sz="2000" i="1" baseline="-25000" dirty="0">
                <a:latin typeface="Times New Roman" panose="02020603050405020304" pitchFamily="18" charset="0"/>
                <a:cs typeface="Times New Roman" panose="02020603050405020304" pitchFamily="18" charset="0"/>
              </a:rPr>
              <a:t>4</a:t>
            </a:r>
            <a:r>
              <a:rPr lang="en-IN" sz="2000" i="1" dirty="0">
                <a:latin typeface="Times New Roman" panose="02020603050405020304" pitchFamily="18" charset="0"/>
                <a:cs typeface="Times New Roman" panose="02020603050405020304" pitchFamily="18" charset="0"/>
              </a:rPr>
              <a:t>, e</a:t>
            </a:r>
            <a:r>
              <a:rPr lang="en-IN" sz="2000" i="1" baseline="-25000" dirty="0">
                <a:latin typeface="Times New Roman" panose="02020603050405020304" pitchFamily="18" charset="0"/>
                <a:cs typeface="Times New Roman" panose="02020603050405020304" pitchFamily="18" charset="0"/>
              </a:rPr>
              <a:t>5</a:t>
            </a:r>
            <a:r>
              <a:rPr lang="en-IN" sz="2000" i="1" dirty="0">
                <a:latin typeface="Times New Roman" panose="02020603050405020304" pitchFamily="18" charset="0"/>
                <a:cs typeface="Times New Roman" panose="02020603050405020304" pitchFamily="18" charset="0"/>
              </a:rPr>
              <a:t>, v</a:t>
            </a:r>
            <a:r>
              <a:rPr lang="en-IN" sz="2000" i="1" baseline="-25000" dirty="0">
                <a:latin typeface="Times New Roman" panose="02020603050405020304" pitchFamily="18" charset="0"/>
                <a:cs typeface="Times New Roman" panose="02020603050405020304" pitchFamily="18" charset="0"/>
              </a:rPr>
              <a:t>3</a:t>
            </a:r>
            <a:r>
              <a:rPr lang="en-IN" sz="2000" i="1" dirty="0">
                <a:latin typeface="Times New Roman" panose="02020603050405020304" pitchFamily="18" charset="0"/>
                <a:cs typeface="Times New Roman" panose="02020603050405020304" pitchFamily="18" charset="0"/>
              </a:rPr>
              <a:t>, e</a:t>
            </a:r>
            <a:r>
              <a:rPr lang="en-IN" sz="2000" i="1" baseline="-25000" dirty="0">
                <a:latin typeface="Times New Roman" panose="02020603050405020304" pitchFamily="18" charset="0"/>
                <a:cs typeface="Times New Roman" panose="02020603050405020304" pitchFamily="18" charset="0"/>
              </a:rPr>
              <a:t>2</a:t>
            </a:r>
            <a:r>
              <a:rPr lang="en-IN" sz="2000" i="1" dirty="0">
                <a:latin typeface="Times New Roman" panose="02020603050405020304" pitchFamily="18" charset="0"/>
                <a:cs typeface="Times New Roman" panose="02020603050405020304" pitchFamily="18" charset="0"/>
              </a:rPr>
              <a:t>, v</a:t>
            </a:r>
            <a:r>
              <a:rPr lang="en-IN" sz="2000" i="1" baseline="-25000" dirty="0">
                <a:latin typeface="Times New Roman" panose="02020603050405020304" pitchFamily="18" charset="0"/>
                <a:cs typeface="Times New Roman" panose="02020603050405020304" pitchFamily="18" charset="0"/>
              </a:rPr>
              <a:t>1</a:t>
            </a:r>
            <a:r>
              <a:rPr lang="en-IN" sz="2000" dirty="0">
                <a:latin typeface="Times New Roman" panose="02020603050405020304" pitchFamily="18" charset="0"/>
                <a:cs typeface="Times New Roman" panose="02020603050405020304" pitchFamily="18" charset="0"/>
              </a:rPr>
              <a:t>):</a:t>
            </a:r>
          </a:p>
          <a:p>
            <a:r>
              <a:rPr lang="en-IN" sz="2000" dirty="0">
                <a:latin typeface="Times New Roman" panose="02020603050405020304" pitchFamily="18" charset="0"/>
                <a:cs typeface="Times New Roman" panose="02020603050405020304" pitchFamily="18" charset="0"/>
              </a:rPr>
              <a:t>Walk, </a:t>
            </a:r>
            <a:r>
              <a:rPr lang="en-IN" sz="2000" strike="sngStrike" dirty="0">
                <a:latin typeface="Times New Roman" panose="02020603050405020304" pitchFamily="18" charset="0"/>
                <a:cs typeface="Times New Roman" panose="02020603050405020304" pitchFamily="18" charset="0"/>
              </a:rPr>
              <a:t>Trail</a:t>
            </a:r>
            <a:r>
              <a:rPr lang="en-IN" sz="2000" dirty="0">
                <a:latin typeface="Times New Roman" panose="02020603050405020304" pitchFamily="18" charset="0"/>
                <a:cs typeface="Times New Roman" panose="02020603050405020304" pitchFamily="18" charset="0"/>
              </a:rPr>
              <a:t>, Closed Walk, </a:t>
            </a:r>
            <a:r>
              <a:rPr lang="en-IN" sz="2000" strike="sngStrike" dirty="0">
                <a:latin typeface="Times New Roman" panose="02020603050405020304" pitchFamily="18" charset="0"/>
                <a:cs typeface="Times New Roman" panose="02020603050405020304" pitchFamily="18" charset="0"/>
              </a:rPr>
              <a:t>Closed Trail, Path, Cycle</a:t>
            </a:r>
          </a:p>
          <a:p>
            <a:pPr marL="285750" indent="-285750">
              <a:buFont typeface="Arial" panose="020B0604020202020204" pitchFamily="34" charset="0"/>
              <a:buChar char="•"/>
            </a:pPr>
            <a:r>
              <a:rPr lang="en-IN" sz="2000" dirty="0">
                <a:latin typeface="Times New Roman" panose="02020603050405020304" pitchFamily="18" charset="0"/>
                <a:cs typeface="Times New Roman" panose="02020603050405020304" pitchFamily="18" charset="0"/>
              </a:rPr>
              <a:t>(</a:t>
            </a:r>
            <a:r>
              <a:rPr lang="en-IN" sz="2000" i="1" dirty="0">
                <a:latin typeface="Times New Roman" panose="02020603050405020304" pitchFamily="18" charset="0"/>
                <a:cs typeface="Times New Roman" panose="02020603050405020304" pitchFamily="18" charset="0"/>
              </a:rPr>
              <a:t>v</a:t>
            </a:r>
            <a:r>
              <a:rPr lang="en-IN" sz="2000" i="1" baseline="-25000" dirty="0">
                <a:latin typeface="Times New Roman" panose="02020603050405020304" pitchFamily="18" charset="0"/>
                <a:cs typeface="Times New Roman" panose="02020603050405020304" pitchFamily="18" charset="0"/>
              </a:rPr>
              <a:t>1</a:t>
            </a:r>
            <a:r>
              <a:rPr lang="en-IN" sz="2000" i="1" dirty="0">
                <a:latin typeface="Times New Roman" panose="02020603050405020304" pitchFamily="18" charset="0"/>
                <a:cs typeface="Times New Roman" panose="02020603050405020304" pitchFamily="18" charset="0"/>
              </a:rPr>
              <a:t>, e</a:t>
            </a:r>
            <a:r>
              <a:rPr lang="en-IN" sz="2000" i="1" baseline="-25000" dirty="0">
                <a:latin typeface="Times New Roman" panose="02020603050405020304" pitchFamily="18" charset="0"/>
                <a:cs typeface="Times New Roman" panose="02020603050405020304" pitchFamily="18" charset="0"/>
              </a:rPr>
              <a:t>1</a:t>
            </a:r>
            <a:r>
              <a:rPr lang="en-IN" sz="2000" i="1" dirty="0">
                <a:latin typeface="Times New Roman" panose="02020603050405020304" pitchFamily="18" charset="0"/>
                <a:cs typeface="Times New Roman" panose="02020603050405020304" pitchFamily="18" charset="0"/>
              </a:rPr>
              <a:t>, v</a:t>
            </a:r>
            <a:r>
              <a:rPr lang="en-IN" sz="2000" i="1" baseline="-25000" dirty="0">
                <a:latin typeface="Times New Roman" panose="02020603050405020304" pitchFamily="18" charset="0"/>
                <a:cs typeface="Times New Roman" panose="02020603050405020304" pitchFamily="18" charset="0"/>
              </a:rPr>
              <a:t>2</a:t>
            </a:r>
            <a:r>
              <a:rPr lang="en-IN" sz="2000" i="1" dirty="0">
                <a:latin typeface="Times New Roman" panose="02020603050405020304" pitchFamily="18" charset="0"/>
                <a:cs typeface="Times New Roman" panose="02020603050405020304" pitchFamily="18" charset="0"/>
              </a:rPr>
              <a:t>, e</a:t>
            </a:r>
            <a:r>
              <a:rPr lang="en-IN" sz="2000" i="1" baseline="-25000" dirty="0">
                <a:latin typeface="Times New Roman" panose="02020603050405020304" pitchFamily="18" charset="0"/>
                <a:cs typeface="Times New Roman" panose="02020603050405020304" pitchFamily="18" charset="0"/>
              </a:rPr>
              <a:t>4</a:t>
            </a:r>
            <a:r>
              <a:rPr lang="en-IN" sz="2000" i="1" dirty="0">
                <a:latin typeface="Times New Roman" panose="02020603050405020304" pitchFamily="18" charset="0"/>
                <a:cs typeface="Times New Roman" panose="02020603050405020304" pitchFamily="18" charset="0"/>
              </a:rPr>
              <a:t>, v</a:t>
            </a:r>
            <a:r>
              <a:rPr lang="en-IN" sz="2000" i="1" baseline="-25000" dirty="0">
                <a:latin typeface="Times New Roman" panose="02020603050405020304" pitchFamily="18" charset="0"/>
                <a:cs typeface="Times New Roman" panose="02020603050405020304" pitchFamily="18" charset="0"/>
              </a:rPr>
              <a:t>3</a:t>
            </a:r>
            <a:r>
              <a:rPr lang="en-IN" sz="2000" i="1" dirty="0">
                <a:latin typeface="Times New Roman" panose="02020603050405020304" pitchFamily="18" charset="0"/>
                <a:cs typeface="Times New Roman" panose="02020603050405020304" pitchFamily="18" charset="0"/>
              </a:rPr>
              <a:t>, e</a:t>
            </a:r>
            <a:r>
              <a:rPr lang="en-IN" sz="2000" i="1" baseline="-25000" dirty="0">
                <a:latin typeface="Times New Roman" panose="02020603050405020304" pitchFamily="18" charset="0"/>
                <a:cs typeface="Times New Roman" panose="02020603050405020304" pitchFamily="18" charset="0"/>
              </a:rPr>
              <a:t>5</a:t>
            </a:r>
            <a:r>
              <a:rPr lang="en-IN" sz="2000" i="1" dirty="0">
                <a:latin typeface="Times New Roman" panose="02020603050405020304" pitchFamily="18" charset="0"/>
                <a:cs typeface="Times New Roman" panose="02020603050405020304" pitchFamily="18" charset="0"/>
              </a:rPr>
              <a:t>, v</a:t>
            </a:r>
            <a:r>
              <a:rPr lang="en-IN" sz="2000" i="1" baseline="-25000" dirty="0">
                <a:latin typeface="Times New Roman" panose="02020603050405020304" pitchFamily="18" charset="0"/>
                <a:cs typeface="Times New Roman" panose="02020603050405020304" pitchFamily="18" charset="0"/>
              </a:rPr>
              <a:t>4</a:t>
            </a:r>
            <a:r>
              <a:rPr lang="en-IN" sz="2000" i="1" dirty="0">
                <a:latin typeface="Times New Roman" panose="02020603050405020304" pitchFamily="18" charset="0"/>
                <a:cs typeface="Times New Roman" panose="02020603050405020304" pitchFamily="18" charset="0"/>
              </a:rPr>
              <a:t>, e</a:t>
            </a:r>
            <a:r>
              <a:rPr lang="en-IN" sz="2000" i="1" baseline="-25000" dirty="0">
                <a:latin typeface="Times New Roman" panose="02020603050405020304" pitchFamily="18" charset="0"/>
                <a:cs typeface="Times New Roman" panose="02020603050405020304" pitchFamily="18" charset="0"/>
              </a:rPr>
              <a:t>3</a:t>
            </a:r>
            <a:r>
              <a:rPr lang="en-IN" sz="2000" i="1" dirty="0">
                <a:latin typeface="Times New Roman" panose="02020603050405020304" pitchFamily="18" charset="0"/>
                <a:cs typeface="Times New Roman" panose="02020603050405020304" pitchFamily="18" charset="0"/>
              </a:rPr>
              <a:t>, v</a:t>
            </a:r>
            <a:r>
              <a:rPr lang="en-IN" sz="2000" i="1" baseline="-25000" dirty="0">
                <a:latin typeface="Times New Roman" panose="02020603050405020304" pitchFamily="18" charset="0"/>
                <a:cs typeface="Times New Roman" panose="02020603050405020304" pitchFamily="18" charset="0"/>
              </a:rPr>
              <a:t>1</a:t>
            </a:r>
            <a:r>
              <a:rPr lang="en-IN" sz="2000" dirty="0">
                <a:latin typeface="Times New Roman" panose="02020603050405020304" pitchFamily="18" charset="0"/>
                <a:cs typeface="Times New Roman" panose="02020603050405020304" pitchFamily="18" charset="0"/>
              </a:rPr>
              <a:t>): </a:t>
            </a:r>
          </a:p>
          <a:p>
            <a:r>
              <a:rPr lang="en-IN" sz="2000" dirty="0">
                <a:latin typeface="Times New Roman" panose="02020603050405020304" pitchFamily="18" charset="0"/>
                <a:cs typeface="Times New Roman" panose="02020603050405020304" pitchFamily="18" charset="0"/>
              </a:rPr>
              <a:t>Walk, Trail, Closed Walk, Closed Trail, Path, Cycle</a:t>
            </a:r>
          </a:p>
        </p:txBody>
      </p:sp>
    </p:spTree>
    <p:extLst>
      <p:ext uri="{BB962C8B-B14F-4D97-AF65-F5344CB8AC3E}">
        <p14:creationId xmlns:p14="http://schemas.microsoft.com/office/powerpoint/2010/main" val="1775617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Content Placeholder 2">
            <a:extLst>
              <a:ext uri="{FF2B5EF4-FFF2-40B4-BE49-F238E27FC236}">
                <a16:creationId xmlns:a16="http://schemas.microsoft.com/office/drawing/2014/main" id="{BEF8A033-9BEB-425D-8BD4-26A7E2ED7B49}"/>
              </a:ext>
            </a:extLst>
          </p:cNvPr>
          <p:cNvSpPr>
            <a:spLocks noGrp="1"/>
          </p:cNvSpPr>
          <p:nvPr>
            <p:ph idx="1"/>
          </p:nvPr>
        </p:nvSpPr>
        <p:spPr>
          <a:xfrm>
            <a:off x="304800" y="1493838"/>
            <a:ext cx="8229600" cy="4525962"/>
          </a:xfrm>
        </p:spPr>
        <p:txBody>
          <a:bodyPr/>
          <a:lstStyle/>
          <a:p>
            <a:pPr marL="514350" indent="-457200" algn="just" fontAlgn="base">
              <a:spcAft>
                <a:spcPct val="0"/>
              </a:spcAft>
              <a:buFont typeface="Arial" pitchFamily="34" charset="0"/>
              <a:buChar char="•"/>
            </a:pPr>
            <a:r>
              <a:rPr lang="en-US" altLang="en-US" sz="2700" dirty="0">
                <a:latin typeface="Times New Roman" panose="02020603050405020304" pitchFamily="18" charset="0"/>
                <a:cs typeface="Times New Roman" panose="02020603050405020304" pitchFamily="18" charset="0"/>
              </a:rPr>
              <a:t>Acyclic graph is a graph that does not consist of any cycle.</a:t>
            </a:r>
          </a:p>
          <a:p>
            <a:pPr marL="57150" indent="0" algn="just" fontAlgn="base">
              <a:spcAft>
                <a:spcPct val="0"/>
              </a:spcAft>
            </a:pPr>
            <a:endParaRPr lang="en-US" altLang="en-US" sz="2700" dirty="0">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34B17C67-4D7A-4EF2-AC38-E8D5F700E17C}"/>
              </a:ext>
            </a:extLst>
          </p:cNvPr>
          <p:cNvSpPr>
            <a:spLocks noGrp="1"/>
          </p:cNvSpPr>
          <p:nvPr>
            <p:ph sz="quarter" idx="10"/>
          </p:nvPr>
        </p:nvSpPr>
        <p:spPr/>
        <p:txBody>
          <a:bodyPr rtlCol="0"/>
          <a:lstStyle/>
          <a:p>
            <a:pPr eaLnBrk="1" fontAlgn="auto" hangingPunct="1">
              <a:spcAft>
                <a:spcPts val="0"/>
              </a:spcAft>
              <a:defRPr/>
            </a:pPr>
            <a:r>
              <a:rPr lang="en-US" dirty="0">
                <a:latin typeface="Times New Roman" panose="02020603050405020304" pitchFamily="18" charset="0"/>
                <a:cs typeface="Times New Roman" panose="02020603050405020304" pitchFamily="18" charset="0"/>
              </a:rPr>
              <a:t>Acyclic graph</a:t>
            </a:r>
            <a:endParaRPr lang="en-US" dirty="0"/>
          </a:p>
        </p:txBody>
      </p:sp>
      <p:pic>
        <p:nvPicPr>
          <p:cNvPr id="1026" name="Picture 2" descr="algorithm - Create Directed Acyclic Graph from Undirected Acyclic Graph  given &quot;roots&quot; - Stack Overflow">
            <a:extLst>
              <a:ext uri="{FF2B5EF4-FFF2-40B4-BE49-F238E27FC236}">
                <a16:creationId xmlns:a16="http://schemas.microsoft.com/office/drawing/2014/main" id="{CC3C2B50-1C20-450F-BC95-D68A649D9C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2743200"/>
            <a:ext cx="2924175" cy="28575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File:Directed acyclic graph.svg - Wikimedia Commons">
            <a:extLst>
              <a:ext uri="{FF2B5EF4-FFF2-40B4-BE49-F238E27FC236}">
                <a16:creationId xmlns:a16="http://schemas.microsoft.com/office/drawing/2014/main" id="{5C057008-72AC-4A1A-A652-84F570E116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60900" y="2575719"/>
            <a:ext cx="3937000" cy="2362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20821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Content Placeholder 2">
            <a:extLst>
              <a:ext uri="{FF2B5EF4-FFF2-40B4-BE49-F238E27FC236}">
                <a16:creationId xmlns:a16="http://schemas.microsoft.com/office/drawing/2014/main" id="{BEF8A033-9BEB-425D-8BD4-26A7E2ED7B49}"/>
              </a:ext>
            </a:extLst>
          </p:cNvPr>
          <p:cNvSpPr>
            <a:spLocks noGrp="1"/>
          </p:cNvSpPr>
          <p:nvPr>
            <p:ph idx="1"/>
          </p:nvPr>
        </p:nvSpPr>
        <p:spPr>
          <a:xfrm>
            <a:off x="304800" y="1493838"/>
            <a:ext cx="8229600" cy="4525962"/>
          </a:xfrm>
        </p:spPr>
        <p:txBody>
          <a:bodyPr/>
          <a:lstStyle/>
          <a:p>
            <a:pPr marL="514350" indent="-457200" algn="just" fontAlgn="base">
              <a:spcAft>
                <a:spcPct val="0"/>
              </a:spcAft>
              <a:buFont typeface="Arial" pitchFamily="34" charset="0"/>
              <a:buChar char="•"/>
            </a:pPr>
            <a:r>
              <a:rPr lang="en-US" altLang="en-US" sz="2700" dirty="0">
                <a:latin typeface="Times New Roman" panose="02020603050405020304" pitchFamily="18" charset="0"/>
                <a:cs typeface="Times New Roman" panose="02020603050405020304" pitchFamily="18" charset="0"/>
              </a:rPr>
              <a:t>A </a:t>
            </a:r>
            <a:r>
              <a:rPr lang="en-US" altLang="en-US" sz="2700" i="1" dirty="0">
                <a:latin typeface="Times New Roman" panose="02020603050405020304" pitchFamily="18" charset="0"/>
                <a:cs typeface="Times New Roman" panose="02020603050405020304" pitchFamily="18" charset="0"/>
              </a:rPr>
              <a:t>graph G</a:t>
            </a:r>
            <a:r>
              <a:rPr lang="en-US" altLang="en-US" sz="2700" dirty="0">
                <a:latin typeface="Times New Roman" panose="02020603050405020304" pitchFamily="18" charset="0"/>
                <a:cs typeface="Times New Roman" panose="02020603050405020304" pitchFamily="18" charset="0"/>
              </a:rPr>
              <a:t> consists of Euler circuit is Euler Graph.</a:t>
            </a:r>
          </a:p>
          <a:p>
            <a:pPr marL="514350" indent="-457200" algn="just" fontAlgn="base">
              <a:spcAft>
                <a:spcPct val="0"/>
              </a:spcAft>
              <a:buFont typeface="Arial" pitchFamily="34" charset="0"/>
              <a:buChar char="•"/>
            </a:pPr>
            <a:r>
              <a:rPr lang="en-US" altLang="en-US" sz="2700" dirty="0">
                <a:latin typeface="Times New Roman" panose="02020603050405020304" pitchFamily="18" charset="0"/>
                <a:cs typeface="Times New Roman" panose="02020603050405020304" pitchFamily="18" charset="0"/>
              </a:rPr>
              <a:t>Euler circuit: A closed trail that consists of all edges</a:t>
            </a:r>
          </a:p>
          <a:p>
            <a:pPr marL="514350" indent="-457200" algn="just" fontAlgn="base">
              <a:spcAft>
                <a:spcPct val="0"/>
              </a:spcAft>
              <a:buFont typeface="Arial" pitchFamily="34" charset="0"/>
              <a:buChar char="•"/>
            </a:pPr>
            <a:r>
              <a:rPr lang="en-US" altLang="en-US" sz="2700" dirty="0">
                <a:latin typeface="Times New Roman" panose="02020603050405020304" pitchFamily="18" charset="0"/>
                <a:cs typeface="Times New Roman" panose="02020603050405020304" pitchFamily="18" charset="0"/>
              </a:rPr>
              <a:t>Lemma: A given connected graph G is Euler's graph </a:t>
            </a:r>
            <a:r>
              <a:rPr lang="en-US" altLang="en-US" sz="2700" dirty="0" err="1">
                <a:latin typeface="Times New Roman" panose="02020603050405020304" pitchFamily="18" charset="0"/>
                <a:cs typeface="Times New Roman" panose="02020603050405020304" pitchFamily="18" charset="0"/>
              </a:rPr>
              <a:t>iff</a:t>
            </a:r>
            <a:r>
              <a:rPr lang="en-US" altLang="en-US" sz="2700" dirty="0">
                <a:latin typeface="Times New Roman" panose="02020603050405020304" pitchFamily="18" charset="0"/>
                <a:cs typeface="Times New Roman" panose="02020603050405020304" pitchFamily="18" charset="0"/>
              </a:rPr>
              <a:t> all vertices are of even degree.</a:t>
            </a:r>
          </a:p>
        </p:txBody>
      </p:sp>
      <p:sp>
        <p:nvSpPr>
          <p:cNvPr id="4" name="Content Placeholder 3">
            <a:extLst>
              <a:ext uri="{FF2B5EF4-FFF2-40B4-BE49-F238E27FC236}">
                <a16:creationId xmlns:a16="http://schemas.microsoft.com/office/drawing/2014/main" id="{34B17C67-4D7A-4EF2-AC38-E8D5F700E17C}"/>
              </a:ext>
            </a:extLst>
          </p:cNvPr>
          <p:cNvSpPr>
            <a:spLocks noGrp="1"/>
          </p:cNvSpPr>
          <p:nvPr>
            <p:ph sz="quarter" idx="10"/>
          </p:nvPr>
        </p:nvSpPr>
        <p:spPr/>
        <p:txBody>
          <a:bodyPr rtlCol="0"/>
          <a:lstStyle/>
          <a:p>
            <a:pPr eaLnBrk="1" fontAlgn="auto" hangingPunct="1">
              <a:spcAft>
                <a:spcPts val="0"/>
              </a:spcAft>
              <a:defRPr/>
            </a:pPr>
            <a:r>
              <a:rPr lang="en-US" dirty="0">
                <a:latin typeface="Times New Roman" panose="02020603050405020304" pitchFamily="18" charset="0"/>
                <a:cs typeface="Times New Roman" panose="02020603050405020304" pitchFamily="18" charset="0"/>
              </a:rPr>
              <a:t>Euler Graph</a:t>
            </a:r>
            <a:endParaRPr lang="en-US" dirty="0"/>
          </a:p>
        </p:txBody>
      </p:sp>
      <p:pic>
        <p:nvPicPr>
          <p:cNvPr id="1026" name="Picture 2" descr="Euler Graph in Discrete Mathematics - javatpoint">
            <a:extLst>
              <a:ext uri="{FF2B5EF4-FFF2-40B4-BE49-F238E27FC236}">
                <a16:creationId xmlns:a16="http://schemas.microsoft.com/office/drawing/2014/main" id="{F95B255F-10AE-46ED-89F9-8783C88460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52625" y="4038600"/>
            <a:ext cx="5238750" cy="2352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22999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Content Placeholder 2">
            <a:extLst>
              <a:ext uri="{FF2B5EF4-FFF2-40B4-BE49-F238E27FC236}">
                <a16:creationId xmlns:a16="http://schemas.microsoft.com/office/drawing/2014/main" id="{BEF8A033-9BEB-425D-8BD4-26A7E2ED7B49}"/>
              </a:ext>
            </a:extLst>
          </p:cNvPr>
          <p:cNvSpPr>
            <a:spLocks noGrp="1"/>
          </p:cNvSpPr>
          <p:nvPr>
            <p:ph idx="1"/>
          </p:nvPr>
        </p:nvSpPr>
        <p:spPr>
          <a:xfrm>
            <a:off x="304800" y="1493838"/>
            <a:ext cx="8229600" cy="4525962"/>
          </a:xfrm>
        </p:spPr>
        <p:txBody>
          <a:bodyPr/>
          <a:lstStyle/>
          <a:p>
            <a:pPr marL="514350" indent="-457200" algn="just" fontAlgn="base">
              <a:spcAft>
                <a:spcPct val="0"/>
              </a:spcAft>
              <a:buFont typeface="Arial" pitchFamily="34" charset="0"/>
              <a:buChar char="•"/>
            </a:pPr>
            <a:r>
              <a:rPr lang="en-US" altLang="en-US" sz="2700" dirty="0">
                <a:latin typeface="Times New Roman" panose="02020603050405020304" pitchFamily="18" charset="0"/>
                <a:cs typeface="Times New Roman" panose="02020603050405020304" pitchFamily="18" charset="0"/>
              </a:rPr>
              <a:t>A </a:t>
            </a:r>
            <a:r>
              <a:rPr lang="en-US" altLang="en-US" sz="2700" i="1" dirty="0">
                <a:latin typeface="Times New Roman" panose="02020603050405020304" pitchFamily="18" charset="0"/>
                <a:cs typeface="Times New Roman" panose="02020603050405020304" pitchFamily="18" charset="0"/>
              </a:rPr>
              <a:t>graph G</a:t>
            </a:r>
            <a:r>
              <a:rPr lang="en-US" altLang="en-US" sz="2700" dirty="0">
                <a:latin typeface="Times New Roman" panose="02020603050405020304" pitchFamily="18" charset="0"/>
                <a:cs typeface="Times New Roman" panose="02020603050405020304" pitchFamily="18" charset="0"/>
              </a:rPr>
              <a:t> consists of </a:t>
            </a:r>
            <a:r>
              <a:rPr lang="en-US" sz="2800" dirty="0">
                <a:latin typeface="Times New Roman" panose="02020603050405020304" pitchFamily="18" charset="0"/>
                <a:cs typeface="Times New Roman" panose="02020603050405020304" pitchFamily="18" charset="0"/>
              </a:rPr>
              <a:t>Hamiltonian</a:t>
            </a:r>
            <a:r>
              <a:rPr lang="en-US" altLang="en-US" sz="2700" dirty="0">
                <a:latin typeface="Times New Roman" panose="02020603050405020304" pitchFamily="18" charset="0"/>
                <a:cs typeface="Times New Roman" panose="02020603050405020304" pitchFamily="18" charset="0"/>
              </a:rPr>
              <a:t> circuit is </a:t>
            </a:r>
            <a:r>
              <a:rPr lang="en-US" sz="2800" dirty="0">
                <a:latin typeface="Times New Roman" panose="02020603050405020304" pitchFamily="18" charset="0"/>
                <a:cs typeface="Times New Roman" panose="02020603050405020304" pitchFamily="18" charset="0"/>
              </a:rPr>
              <a:t>Hamiltonian</a:t>
            </a:r>
            <a:r>
              <a:rPr lang="en-US" altLang="en-US" sz="2700" dirty="0">
                <a:latin typeface="Times New Roman" panose="02020603050405020304" pitchFamily="18" charset="0"/>
                <a:cs typeface="Times New Roman" panose="02020603050405020304" pitchFamily="18" charset="0"/>
              </a:rPr>
              <a:t> Graph.</a:t>
            </a:r>
          </a:p>
          <a:p>
            <a:pPr marL="514350" indent="-457200" algn="just" fontAlgn="base">
              <a:spcAft>
                <a:spcPct val="0"/>
              </a:spcAft>
              <a:buFont typeface="Arial" pitchFamily="34" charset="0"/>
              <a:buChar char="•"/>
            </a:pPr>
            <a:r>
              <a:rPr lang="en-US" sz="2800" dirty="0">
                <a:latin typeface="Times New Roman" panose="02020603050405020304" pitchFamily="18" charset="0"/>
                <a:cs typeface="Times New Roman" panose="02020603050405020304" pitchFamily="18" charset="0"/>
              </a:rPr>
              <a:t>Hamiltonian</a:t>
            </a:r>
            <a:r>
              <a:rPr lang="en-US" altLang="en-US" sz="2700" dirty="0">
                <a:latin typeface="Times New Roman" panose="02020603050405020304" pitchFamily="18" charset="0"/>
                <a:cs typeface="Times New Roman" panose="02020603050405020304" pitchFamily="18" charset="0"/>
              </a:rPr>
              <a:t> circuit: A closed trail that consists of all vertices</a:t>
            </a:r>
          </a:p>
          <a:p>
            <a:pPr marL="57150" indent="0" algn="just" fontAlgn="base">
              <a:spcAft>
                <a:spcPct val="0"/>
              </a:spcAft>
            </a:pPr>
            <a:endParaRPr lang="en-US" altLang="en-US" sz="2700" dirty="0">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34B17C67-4D7A-4EF2-AC38-E8D5F700E17C}"/>
              </a:ext>
            </a:extLst>
          </p:cNvPr>
          <p:cNvSpPr>
            <a:spLocks noGrp="1"/>
          </p:cNvSpPr>
          <p:nvPr>
            <p:ph sz="quarter" idx="10"/>
          </p:nvPr>
        </p:nvSpPr>
        <p:spPr/>
        <p:txBody>
          <a:bodyPr rtlCol="0"/>
          <a:lstStyle/>
          <a:p>
            <a:pPr eaLnBrk="1" fontAlgn="auto" hangingPunct="1">
              <a:spcAft>
                <a:spcPts val="0"/>
              </a:spcAft>
              <a:defRPr/>
            </a:pPr>
            <a:r>
              <a:rPr lang="en-US" dirty="0">
                <a:latin typeface="Times New Roman" panose="02020603050405020304" pitchFamily="18" charset="0"/>
                <a:cs typeface="Times New Roman" panose="02020603050405020304" pitchFamily="18" charset="0"/>
              </a:rPr>
              <a:t>Hamiltonian Graph</a:t>
            </a:r>
            <a:endParaRPr lang="en-US" dirty="0"/>
          </a:p>
        </p:txBody>
      </p:sp>
      <p:pic>
        <p:nvPicPr>
          <p:cNvPr id="9" name="Picture 8">
            <a:extLst>
              <a:ext uri="{FF2B5EF4-FFF2-40B4-BE49-F238E27FC236}">
                <a16:creationId xmlns:a16="http://schemas.microsoft.com/office/drawing/2014/main" id="{EECE5F4C-F9EC-4329-A713-50B8C5511B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92960" y="3352800"/>
            <a:ext cx="3053280" cy="2503466"/>
          </a:xfrm>
          <a:prstGeom prst="rect">
            <a:avLst/>
          </a:prstGeom>
        </p:spPr>
      </p:pic>
    </p:spTree>
    <p:extLst>
      <p:ext uri="{BB962C8B-B14F-4D97-AF65-F5344CB8AC3E}">
        <p14:creationId xmlns:p14="http://schemas.microsoft.com/office/powerpoint/2010/main" val="34221953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Content Placeholder 2">
            <a:extLst>
              <a:ext uri="{FF2B5EF4-FFF2-40B4-BE49-F238E27FC236}">
                <a16:creationId xmlns:a16="http://schemas.microsoft.com/office/drawing/2014/main" id="{BEF8A033-9BEB-425D-8BD4-26A7E2ED7B49}"/>
              </a:ext>
            </a:extLst>
          </p:cNvPr>
          <p:cNvSpPr>
            <a:spLocks noGrp="1"/>
          </p:cNvSpPr>
          <p:nvPr>
            <p:ph idx="1"/>
          </p:nvPr>
        </p:nvSpPr>
        <p:spPr>
          <a:xfrm>
            <a:off x="304800" y="1493838"/>
            <a:ext cx="8229600" cy="4525962"/>
          </a:xfrm>
        </p:spPr>
        <p:txBody>
          <a:bodyPr/>
          <a:lstStyle/>
          <a:p>
            <a:pPr marL="514350" indent="-457200" algn="just" fontAlgn="base">
              <a:spcAft>
                <a:spcPct val="0"/>
              </a:spcAft>
              <a:buFont typeface="Arial" pitchFamily="34" charset="0"/>
              <a:buChar char="•"/>
            </a:pPr>
            <a:r>
              <a:rPr lang="en-US" altLang="en-US" sz="2700" dirty="0">
                <a:latin typeface="Times New Roman" panose="02020603050405020304" pitchFamily="18" charset="0"/>
                <a:cs typeface="Times New Roman" panose="02020603050405020304" pitchFamily="18" charset="0"/>
              </a:rPr>
              <a:t>A connected graph is a type of graph where there is a path between every pair of distinct vertices.</a:t>
            </a:r>
          </a:p>
        </p:txBody>
      </p:sp>
      <p:sp>
        <p:nvSpPr>
          <p:cNvPr id="4" name="Content Placeholder 3">
            <a:extLst>
              <a:ext uri="{FF2B5EF4-FFF2-40B4-BE49-F238E27FC236}">
                <a16:creationId xmlns:a16="http://schemas.microsoft.com/office/drawing/2014/main" id="{34B17C67-4D7A-4EF2-AC38-E8D5F700E17C}"/>
              </a:ext>
            </a:extLst>
          </p:cNvPr>
          <p:cNvSpPr>
            <a:spLocks noGrp="1"/>
          </p:cNvSpPr>
          <p:nvPr>
            <p:ph sz="quarter" idx="10"/>
          </p:nvPr>
        </p:nvSpPr>
        <p:spPr/>
        <p:txBody>
          <a:bodyPr rtlCol="0"/>
          <a:lstStyle/>
          <a:p>
            <a:pPr eaLnBrk="1" fontAlgn="auto" hangingPunct="1">
              <a:spcAft>
                <a:spcPts val="0"/>
              </a:spcAft>
              <a:defRPr/>
            </a:pPr>
            <a:r>
              <a:rPr lang="en-US" dirty="0">
                <a:latin typeface="Times New Roman" panose="02020603050405020304" pitchFamily="18" charset="0"/>
                <a:cs typeface="Times New Roman" panose="02020603050405020304" pitchFamily="18" charset="0"/>
              </a:rPr>
              <a:t>Connected Graph</a:t>
            </a:r>
            <a:endParaRPr lang="en-US" dirty="0"/>
          </a:p>
        </p:txBody>
      </p:sp>
      <p:pic>
        <p:nvPicPr>
          <p:cNvPr id="3" name="Picture 2">
            <a:extLst>
              <a:ext uri="{FF2B5EF4-FFF2-40B4-BE49-F238E27FC236}">
                <a16:creationId xmlns:a16="http://schemas.microsoft.com/office/drawing/2014/main" id="{7F078616-7761-4E22-B40E-AEF633B3594F}"/>
              </a:ext>
            </a:extLst>
          </p:cNvPr>
          <p:cNvPicPr>
            <a:picLocks noChangeAspect="1"/>
          </p:cNvPicPr>
          <p:nvPr/>
        </p:nvPicPr>
        <p:blipFill>
          <a:blip r:embed="rId2"/>
          <a:stretch>
            <a:fillRect/>
          </a:stretch>
        </p:blipFill>
        <p:spPr>
          <a:xfrm>
            <a:off x="1211088" y="2619961"/>
            <a:ext cx="2819400" cy="3092245"/>
          </a:xfrm>
          <a:prstGeom prst="rect">
            <a:avLst/>
          </a:prstGeom>
        </p:spPr>
      </p:pic>
      <p:pic>
        <p:nvPicPr>
          <p:cNvPr id="1026" name="Picture 2" descr="File:Unconnected-graph.svg - Wikimedia Commons">
            <a:extLst>
              <a:ext uri="{FF2B5EF4-FFF2-40B4-BE49-F238E27FC236}">
                <a16:creationId xmlns:a16="http://schemas.microsoft.com/office/drawing/2014/main" id="{037F9960-52AF-4100-89DE-FA1379C32B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03521" y="2717271"/>
            <a:ext cx="3031774" cy="28976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89500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Content Placeholder 2">
            <a:extLst>
              <a:ext uri="{FF2B5EF4-FFF2-40B4-BE49-F238E27FC236}">
                <a16:creationId xmlns:a16="http://schemas.microsoft.com/office/drawing/2014/main" id="{BEF8A033-9BEB-425D-8BD4-26A7E2ED7B49}"/>
              </a:ext>
            </a:extLst>
          </p:cNvPr>
          <p:cNvSpPr>
            <a:spLocks noGrp="1"/>
          </p:cNvSpPr>
          <p:nvPr>
            <p:ph idx="1"/>
          </p:nvPr>
        </p:nvSpPr>
        <p:spPr>
          <a:xfrm>
            <a:off x="304800" y="1493838"/>
            <a:ext cx="8229600" cy="4525962"/>
          </a:xfrm>
        </p:spPr>
        <p:txBody>
          <a:bodyPr/>
          <a:lstStyle/>
          <a:p>
            <a:pPr marL="514350" indent="-457200" algn="just" fontAlgn="base">
              <a:spcAft>
                <a:spcPct val="0"/>
              </a:spcAft>
              <a:buFont typeface="Arial" pitchFamily="34" charset="0"/>
              <a:buChar char="•"/>
            </a:pPr>
            <a:r>
              <a:rPr lang="en-US" altLang="en-US" sz="2700" dirty="0">
                <a:latin typeface="Times New Roman" panose="02020603050405020304" pitchFamily="18" charset="0"/>
                <a:cs typeface="Times New Roman" panose="02020603050405020304" pitchFamily="18" charset="0"/>
              </a:rPr>
              <a:t>Strongly connected directed graph: A directed graph where there is a path between every pair of distinct vertices.</a:t>
            </a:r>
          </a:p>
          <a:p>
            <a:pPr marL="514350" indent="-457200" algn="just" fontAlgn="base">
              <a:spcAft>
                <a:spcPct val="0"/>
              </a:spcAft>
              <a:buFont typeface="Arial" pitchFamily="34" charset="0"/>
              <a:buChar char="•"/>
            </a:pPr>
            <a:r>
              <a:rPr lang="en-US" altLang="en-US" sz="2700" dirty="0">
                <a:latin typeface="Times New Roman" panose="02020603050405020304" pitchFamily="18" charset="0"/>
                <a:cs typeface="Times New Roman" panose="02020603050405020304" pitchFamily="18" charset="0"/>
              </a:rPr>
              <a:t>Weakly connected directed graph: A directed graph which is not connected but the undirected version of this graph is connected.</a:t>
            </a:r>
          </a:p>
          <a:p>
            <a:pPr marL="57150" indent="0" algn="just" fontAlgn="base">
              <a:spcAft>
                <a:spcPct val="0"/>
              </a:spcAft>
            </a:pPr>
            <a:endParaRPr lang="en-US" altLang="en-US" sz="2700" dirty="0">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34B17C67-4D7A-4EF2-AC38-E8D5F700E17C}"/>
              </a:ext>
            </a:extLst>
          </p:cNvPr>
          <p:cNvSpPr>
            <a:spLocks noGrp="1"/>
          </p:cNvSpPr>
          <p:nvPr>
            <p:ph sz="quarter" idx="10"/>
          </p:nvPr>
        </p:nvSpPr>
        <p:spPr/>
        <p:txBody>
          <a:bodyPr rtlCol="0"/>
          <a:lstStyle/>
          <a:p>
            <a:pPr eaLnBrk="1" fontAlgn="auto" hangingPunct="1">
              <a:spcAft>
                <a:spcPts val="0"/>
              </a:spcAft>
              <a:defRPr/>
            </a:pPr>
            <a:r>
              <a:rPr lang="en-US" dirty="0">
                <a:latin typeface="Times New Roman" panose="02020603050405020304" pitchFamily="18" charset="0"/>
                <a:cs typeface="Times New Roman" panose="02020603050405020304" pitchFamily="18" charset="0"/>
              </a:rPr>
              <a:t>Connected Directed Graph</a:t>
            </a:r>
            <a:endParaRPr lang="en-US" dirty="0"/>
          </a:p>
        </p:txBody>
      </p:sp>
      <p:pic>
        <p:nvPicPr>
          <p:cNvPr id="2050" name="Picture 2" descr="Directed graph - Wikipedia">
            <a:extLst>
              <a:ext uri="{FF2B5EF4-FFF2-40B4-BE49-F238E27FC236}">
                <a16:creationId xmlns:a16="http://schemas.microsoft.com/office/drawing/2014/main" id="{5A080762-CB62-4401-AC49-8810F97424F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49173" y="4191000"/>
            <a:ext cx="2760453" cy="18288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90E13099-EA9A-4FF8-91E9-8483D8BAD9C1}"/>
              </a:ext>
            </a:extLst>
          </p:cNvPr>
          <p:cNvPicPr>
            <a:picLocks noChangeAspect="1"/>
          </p:cNvPicPr>
          <p:nvPr/>
        </p:nvPicPr>
        <p:blipFill>
          <a:blip r:embed="rId3"/>
          <a:stretch>
            <a:fillRect/>
          </a:stretch>
        </p:blipFill>
        <p:spPr>
          <a:xfrm>
            <a:off x="1524000" y="4203290"/>
            <a:ext cx="2209800" cy="2273710"/>
          </a:xfrm>
          <a:prstGeom prst="rect">
            <a:avLst/>
          </a:prstGeom>
        </p:spPr>
      </p:pic>
      <p:sp>
        <p:nvSpPr>
          <p:cNvPr id="7" name="Rectangle 6">
            <a:extLst>
              <a:ext uri="{FF2B5EF4-FFF2-40B4-BE49-F238E27FC236}">
                <a16:creationId xmlns:a16="http://schemas.microsoft.com/office/drawing/2014/main" id="{A7AA87C3-A1A1-4CE0-9DAE-F9E19A1AD167}"/>
              </a:ext>
            </a:extLst>
          </p:cNvPr>
          <p:cNvSpPr/>
          <p:nvPr/>
        </p:nvSpPr>
        <p:spPr>
          <a:xfrm>
            <a:off x="6064967" y="6019800"/>
            <a:ext cx="1995803" cy="369332"/>
          </a:xfrm>
          <a:prstGeom prst="rect">
            <a:avLst/>
          </a:prstGeom>
        </p:spPr>
        <p:txBody>
          <a:bodyPr wrap="none">
            <a:spAutoFit/>
          </a:bodyPr>
          <a:lstStyle/>
          <a:p>
            <a:r>
              <a:rPr lang="en-US" altLang="en-US" dirty="0">
                <a:solidFill>
                  <a:srgbClr val="FF0000"/>
                </a:solidFill>
                <a:latin typeface="Forte" panose="03060902040502070203" pitchFamily="66" charset="0"/>
                <a:cs typeface="Times New Roman" panose="02020603050405020304" pitchFamily="18" charset="0"/>
              </a:rPr>
              <a:t>Weakly connected </a:t>
            </a:r>
            <a:endParaRPr lang="en-IN" dirty="0">
              <a:solidFill>
                <a:srgbClr val="FF0000"/>
              </a:solidFill>
              <a:latin typeface="Forte" panose="03060902040502070203" pitchFamily="66" charset="0"/>
            </a:endParaRPr>
          </a:p>
        </p:txBody>
      </p:sp>
    </p:spTree>
    <p:extLst>
      <p:ext uri="{BB962C8B-B14F-4D97-AF65-F5344CB8AC3E}">
        <p14:creationId xmlns:p14="http://schemas.microsoft.com/office/powerpoint/2010/main" val="9265545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Content Placeholder 2">
            <a:extLst>
              <a:ext uri="{FF2B5EF4-FFF2-40B4-BE49-F238E27FC236}">
                <a16:creationId xmlns:a16="http://schemas.microsoft.com/office/drawing/2014/main" id="{BEF8A033-9BEB-425D-8BD4-26A7E2ED7B49}"/>
              </a:ext>
            </a:extLst>
          </p:cNvPr>
          <p:cNvSpPr>
            <a:spLocks noGrp="1"/>
          </p:cNvSpPr>
          <p:nvPr>
            <p:ph idx="1"/>
          </p:nvPr>
        </p:nvSpPr>
        <p:spPr>
          <a:xfrm>
            <a:off x="304800" y="1493838"/>
            <a:ext cx="8229600" cy="4525962"/>
          </a:xfrm>
        </p:spPr>
        <p:txBody>
          <a:bodyPr/>
          <a:lstStyle/>
          <a:p>
            <a:pPr marL="571500" indent="-514350" algn="just" fontAlgn="base">
              <a:spcAft>
                <a:spcPct val="0"/>
              </a:spcAft>
              <a:buFont typeface="Arial" panose="020B0604020202020204" pitchFamily="34" charset="0"/>
              <a:buChar char="•"/>
            </a:pPr>
            <a:r>
              <a:rPr lang="en-US" altLang="en-US" sz="2700" dirty="0">
                <a:latin typeface="Times New Roman" panose="02020603050405020304" pitchFamily="18" charset="0"/>
                <a:cs typeface="Times New Roman" panose="02020603050405020304" pitchFamily="18" charset="0"/>
              </a:rPr>
              <a:t>Set representation:</a:t>
            </a:r>
          </a:p>
          <a:p>
            <a:pPr marL="57150" indent="0" algn="just" fontAlgn="base">
              <a:spcAft>
                <a:spcPct val="0"/>
              </a:spcAft>
            </a:pPr>
            <a:r>
              <a:rPr lang="en-US" altLang="en-US" sz="2000" dirty="0">
                <a:latin typeface="Times New Roman" panose="02020603050405020304" pitchFamily="18" charset="0"/>
                <a:cs typeface="Times New Roman" panose="02020603050405020304" pitchFamily="18" charset="0"/>
              </a:rPr>
              <a:t>V(G1) = {1, 2, 3, 4} </a:t>
            </a:r>
          </a:p>
          <a:p>
            <a:pPr marL="57150" indent="0" algn="just" fontAlgn="base">
              <a:spcAft>
                <a:spcPct val="0"/>
              </a:spcAft>
            </a:pPr>
            <a:r>
              <a:rPr lang="en-US" altLang="en-US" sz="2000" dirty="0">
                <a:latin typeface="Times New Roman" panose="02020603050405020304" pitchFamily="18" charset="0"/>
                <a:cs typeface="Times New Roman" panose="02020603050405020304" pitchFamily="18" charset="0"/>
              </a:rPr>
              <a:t>E(G1) = {(1,2), (1,3), (3,2), (3,4), (4,3)}</a:t>
            </a:r>
          </a:p>
          <a:p>
            <a:pPr marL="57150" indent="0" algn="just" fontAlgn="base">
              <a:spcAft>
                <a:spcPct val="0"/>
              </a:spcAft>
            </a:pPr>
            <a:r>
              <a:rPr lang="en-US" altLang="en-US" sz="2000" dirty="0">
                <a:latin typeface="Times New Roman" panose="02020603050405020304" pitchFamily="18" charset="0"/>
                <a:cs typeface="Times New Roman" panose="02020603050405020304" pitchFamily="18" charset="0"/>
              </a:rPr>
              <a:t>V(G2) = {1, 2, 3, 4, 5} </a:t>
            </a:r>
          </a:p>
          <a:p>
            <a:pPr marL="57150" indent="0" algn="just" fontAlgn="base">
              <a:spcAft>
                <a:spcPct val="0"/>
              </a:spcAft>
            </a:pPr>
            <a:r>
              <a:rPr lang="en-US" altLang="en-US" sz="2000" dirty="0">
                <a:latin typeface="Times New Roman" panose="02020603050405020304" pitchFamily="18" charset="0"/>
                <a:cs typeface="Times New Roman" panose="02020603050405020304" pitchFamily="18" charset="0"/>
              </a:rPr>
              <a:t>E(G2) = {(1,2), (1,3), (2,3), (2,4), (2,5), (3,5), (4,5)}</a:t>
            </a:r>
          </a:p>
          <a:p>
            <a:pPr marL="57150" indent="0" algn="just" fontAlgn="base">
              <a:spcAft>
                <a:spcPct val="0"/>
              </a:spcAft>
            </a:pPr>
            <a:r>
              <a:rPr lang="en-US" altLang="en-US" sz="2000" dirty="0">
                <a:latin typeface="Times New Roman" panose="02020603050405020304" pitchFamily="18" charset="0"/>
                <a:cs typeface="Times New Roman" panose="02020603050405020304" pitchFamily="18" charset="0"/>
              </a:rPr>
              <a:t>V(G3) = {1, 2, 3, 4} </a:t>
            </a:r>
          </a:p>
          <a:p>
            <a:pPr marL="57150" indent="0" algn="just" fontAlgn="base">
              <a:spcAft>
                <a:spcPct val="0"/>
              </a:spcAft>
            </a:pPr>
            <a:r>
              <a:rPr lang="en-US" altLang="en-US" sz="2000" dirty="0">
                <a:latin typeface="Times New Roman" panose="02020603050405020304" pitchFamily="18" charset="0"/>
                <a:cs typeface="Times New Roman" panose="02020603050405020304" pitchFamily="18" charset="0"/>
              </a:rPr>
              <a:t>E(G3) = {(1,2,1), (1,3,1), (1,4,3), (2,3,2), (3,4,2)}</a:t>
            </a:r>
          </a:p>
        </p:txBody>
      </p:sp>
      <p:sp>
        <p:nvSpPr>
          <p:cNvPr id="4" name="Content Placeholder 3">
            <a:extLst>
              <a:ext uri="{FF2B5EF4-FFF2-40B4-BE49-F238E27FC236}">
                <a16:creationId xmlns:a16="http://schemas.microsoft.com/office/drawing/2014/main" id="{34B17C67-4D7A-4EF2-AC38-E8D5F700E17C}"/>
              </a:ext>
            </a:extLst>
          </p:cNvPr>
          <p:cNvSpPr>
            <a:spLocks noGrp="1"/>
          </p:cNvSpPr>
          <p:nvPr>
            <p:ph sz="quarter" idx="10"/>
          </p:nvPr>
        </p:nvSpPr>
        <p:spPr/>
        <p:txBody>
          <a:bodyPr rtlCol="0"/>
          <a:lstStyle/>
          <a:p>
            <a:pPr eaLnBrk="1" fontAlgn="auto" hangingPunct="1">
              <a:spcAft>
                <a:spcPts val="0"/>
              </a:spcAft>
              <a:defRPr/>
            </a:pPr>
            <a:r>
              <a:rPr lang="en-US" dirty="0">
                <a:latin typeface="Times New Roman" panose="02020603050405020304" pitchFamily="18" charset="0"/>
                <a:cs typeface="Times New Roman" panose="02020603050405020304" pitchFamily="18" charset="0"/>
              </a:rPr>
              <a:t>Representation of Graph</a:t>
            </a:r>
            <a:endParaRPr lang="en-US" dirty="0"/>
          </a:p>
        </p:txBody>
      </p:sp>
      <p:pic>
        <p:nvPicPr>
          <p:cNvPr id="6" name="Picture 5">
            <a:extLst>
              <a:ext uri="{FF2B5EF4-FFF2-40B4-BE49-F238E27FC236}">
                <a16:creationId xmlns:a16="http://schemas.microsoft.com/office/drawing/2014/main" id="{3E84DFA0-7217-40E0-90E4-F53A28E8802E}"/>
              </a:ext>
            </a:extLst>
          </p:cNvPr>
          <p:cNvPicPr>
            <a:picLocks noChangeAspect="1"/>
          </p:cNvPicPr>
          <p:nvPr/>
        </p:nvPicPr>
        <p:blipFill>
          <a:blip r:embed="rId2"/>
          <a:stretch>
            <a:fillRect/>
          </a:stretch>
        </p:blipFill>
        <p:spPr>
          <a:xfrm>
            <a:off x="3733800" y="4310614"/>
            <a:ext cx="1921176" cy="2107096"/>
          </a:xfrm>
          <a:prstGeom prst="rect">
            <a:avLst/>
          </a:prstGeom>
        </p:spPr>
      </p:pic>
      <p:pic>
        <p:nvPicPr>
          <p:cNvPr id="7" name="Picture 2" descr="Directed graph - Wikipedia">
            <a:extLst>
              <a:ext uri="{FF2B5EF4-FFF2-40B4-BE49-F238E27FC236}">
                <a16:creationId xmlns:a16="http://schemas.microsoft.com/office/drawing/2014/main" id="{DEC82201-9AED-430F-BE47-56C9BAE360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1024" y="4457702"/>
            <a:ext cx="2760453" cy="18288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E337621C-2BC3-4478-AD1D-305D08ECD4F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30807" y="4356025"/>
            <a:ext cx="2362203" cy="2061685"/>
          </a:xfrm>
          <a:prstGeom prst="rect">
            <a:avLst/>
          </a:prstGeom>
        </p:spPr>
      </p:pic>
    </p:spTree>
    <p:extLst>
      <p:ext uri="{BB962C8B-B14F-4D97-AF65-F5344CB8AC3E}">
        <p14:creationId xmlns:p14="http://schemas.microsoft.com/office/powerpoint/2010/main" val="3265137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410">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410">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410">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7410">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Content Placeholder 2">
            <a:extLst>
              <a:ext uri="{FF2B5EF4-FFF2-40B4-BE49-F238E27FC236}">
                <a16:creationId xmlns:a16="http://schemas.microsoft.com/office/drawing/2014/main" id="{BEF8A033-9BEB-425D-8BD4-26A7E2ED7B49}"/>
              </a:ext>
            </a:extLst>
          </p:cNvPr>
          <p:cNvSpPr>
            <a:spLocks noGrp="1"/>
          </p:cNvSpPr>
          <p:nvPr>
            <p:ph idx="1"/>
          </p:nvPr>
        </p:nvSpPr>
        <p:spPr>
          <a:xfrm>
            <a:off x="304800" y="1493838"/>
            <a:ext cx="8229600" cy="4525962"/>
          </a:xfrm>
        </p:spPr>
        <p:txBody>
          <a:bodyPr/>
          <a:lstStyle/>
          <a:p>
            <a:pPr marL="571500" indent="-514350" algn="just" fontAlgn="base">
              <a:spcAft>
                <a:spcPct val="0"/>
              </a:spcAft>
              <a:buFont typeface="Arial" panose="020B0604020202020204" pitchFamily="34" charset="0"/>
              <a:buChar char="•"/>
            </a:pPr>
            <a:r>
              <a:rPr lang="en-US" altLang="en-US" sz="2700" dirty="0">
                <a:latin typeface="Times New Roman" panose="02020603050405020304" pitchFamily="18" charset="0"/>
                <a:cs typeface="Times New Roman" panose="02020603050405020304" pitchFamily="18" charset="0"/>
              </a:rPr>
              <a:t>Matrix representation:</a:t>
            </a:r>
            <a:r>
              <a:rPr lang="en-US" altLang="en-US" sz="2000" dirty="0">
                <a:latin typeface="Times New Roman" panose="02020603050405020304" pitchFamily="18" charset="0"/>
                <a:cs typeface="Times New Roman" panose="02020603050405020304" pitchFamily="18" charset="0"/>
              </a:rPr>
              <a:t> n x n matrix.</a:t>
            </a:r>
          </a:p>
          <a:p>
            <a:pPr marL="57150" indent="0" algn="just" fontAlgn="base">
              <a:spcAft>
                <a:spcPct val="0"/>
              </a:spcAft>
            </a:pPr>
            <a:r>
              <a:rPr lang="en-US" altLang="en-US" sz="2000" dirty="0" err="1">
                <a:latin typeface="Times New Roman" panose="02020603050405020304" pitchFamily="18" charset="0"/>
                <a:cs typeface="Times New Roman" panose="02020603050405020304" pitchFamily="18" charset="0"/>
              </a:rPr>
              <a:t>a</a:t>
            </a:r>
            <a:r>
              <a:rPr lang="en-US" altLang="en-US" sz="2000" baseline="-25000" dirty="0" err="1">
                <a:latin typeface="Times New Roman" panose="02020603050405020304" pitchFamily="18" charset="0"/>
                <a:cs typeface="Times New Roman" panose="02020603050405020304" pitchFamily="18" charset="0"/>
              </a:rPr>
              <a:t>ij</a:t>
            </a:r>
            <a:r>
              <a:rPr lang="en-US" altLang="en-US" sz="2000" dirty="0">
                <a:latin typeface="Times New Roman" panose="02020603050405020304" pitchFamily="18" charset="0"/>
                <a:cs typeface="Times New Roman" panose="02020603050405020304" pitchFamily="18" charset="0"/>
              </a:rPr>
              <a:t> = 1 or weight, if v</a:t>
            </a:r>
            <a:r>
              <a:rPr lang="en-US" altLang="en-US" sz="2000" baseline="-25000" dirty="0">
                <a:latin typeface="Times New Roman" panose="02020603050405020304" pitchFamily="18" charset="0"/>
                <a:cs typeface="Times New Roman" panose="02020603050405020304" pitchFamily="18" charset="0"/>
              </a:rPr>
              <a:t>i</a:t>
            </a:r>
            <a:r>
              <a:rPr lang="en-US" altLang="en-US" sz="2000" dirty="0">
                <a:latin typeface="Times New Roman" panose="02020603050405020304" pitchFamily="18" charset="0"/>
                <a:cs typeface="Times New Roman" panose="02020603050405020304" pitchFamily="18" charset="0"/>
              </a:rPr>
              <a:t> and </a:t>
            </a:r>
            <a:r>
              <a:rPr lang="en-US" altLang="en-US" sz="2000" dirty="0" err="1">
                <a:latin typeface="Times New Roman" panose="02020603050405020304" pitchFamily="18" charset="0"/>
                <a:cs typeface="Times New Roman" panose="02020603050405020304" pitchFamily="18" charset="0"/>
              </a:rPr>
              <a:t>v</a:t>
            </a:r>
            <a:r>
              <a:rPr lang="en-US" altLang="en-US" sz="2000" baseline="-25000" dirty="0" err="1">
                <a:latin typeface="Times New Roman" panose="02020603050405020304" pitchFamily="18" charset="0"/>
                <a:cs typeface="Times New Roman" panose="02020603050405020304" pitchFamily="18" charset="0"/>
              </a:rPr>
              <a:t>j</a:t>
            </a:r>
            <a:r>
              <a:rPr lang="en-US" altLang="en-US" sz="2000" dirty="0">
                <a:latin typeface="Times New Roman" panose="02020603050405020304" pitchFamily="18" charset="0"/>
                <a:cs typeface="Times New Roman" panose="02020603050405020304" pitchFamily="18" charset="0"/>
              </a:rPr>
              <a:t> connected</a:t>
            </a:r>
          </a:p>
          <a:p>
            <a:pPr marL="57150" indent="0" algn="just" fontAlgn="base">
              <a:spcAft>
                <a:spcPct val="0"/>
              </a:spcAft>
            </a:pPr>
            <a:r>
              <a:rPr lang="en-US" altLang="en-US" sz="2000" dirty="0">
                <a:latin typeface="Times New Roman" panose="02020603050405020304" pitchFamily="18" charset="0"/>
                <a:cs typeface="Times New Roman" panose="02020603050405020304" pitchFamily="18" charset="0"/>
              </a:rPr>
              <a:t>     = 0, otherwise</a:t>
            </a:r>
            <a:endParaRPr lang="en-US" altLang="en-US" sz="2700" dirty="0">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34B17C67-4D7A-4EF2-AC38-E8D5F700E17C}"/>
              </a:ext>
            </a:extLst>
          </p:cNvPr>
          <p:cNvSpPr>
            <a:spLocks noGrp="1"/>
          </p:cNvSpPr>
          <p:nvPr>
            <p:ph sz="quarter" idx="10"/>
          </p:nvPr>
        </p:nvSpPr>
        <p:spPr/>
        <p:txBody>
          <a:bodyPr rtlCol="0"/>
          <a:lstStyle/>
          <a:p>
            <a:pPr eaLnBrk="1" fontAlgn="auto" hangingPunct="1">
              <a:spcAft>
                <a:spcPts val="0"/>
              </a:spcAft>
              <a:defRPr/>
            </a:pPr>
            <a:r>
              <a:rPr lang="en-US" dirty="0">
                <a:latin typeface="Times New Roman" panose="02020603050405020304" pitchFamily="18" charset="0"/>
                <a:cs typeface="Times New Roman" panose="02020603050405020304" pitchFamily="18" charset="0"/>
              </a:rPr>
              <a:t>Representation of Graph</a:t>
            </a:r>
            <a:endParaRPr lang="en-US" dirty="0"/>
          </a:p>
        </p:txBody>
      </p:sp>
      <p:pic>
        <p:nvPicPr>
          <p:cNvPr id="6" name="Picture 5">
            <a:extLst>
              <a:ext uri="{FF2B5EF4-FFF2-40B4-BE49-F238E27FC236}">
                <a16:creationId xmlns:a16="http://schemas.microsoft.com/office/drawing/2014/main" id="{3E84DFA0-7217-40E0-90E4-F53A28E8802E}"/>
              </a:ext>
            </a:extLst>
          </p:cNvPr>
          <p:cNvPicPr>
            <a:picLocks noChangeAspect="1"/>
          </p:cNvPicPr>
          <p:nvPr/>
        </p:nvPicPr>
        <p:blipFill>
          <a:blip r:embed="rId2"/>
          <a:stretch>
            <a:fillRect/>
          </a:stretch>
        </p:blipFill>
        <p:spPr>
          <a:xfrm>
            <a:off x="3733800" y="4310614"/>
            <a:ext cx="1921176" cy="2107096"/>
          </a:xfrm>
          <a:prstGeom prst="rect">
            <a:avLst/>
          </a:prstGeom>
        </p:spPr>
      </p:pic>
      <p:pic>
        <p:nvPicPr>
          <p:cNvPr id="7" name="Picture 2" descr="Directed graph - Wikipedia">
            <a:extLst>
              <a:ext uri="{FF2B5EF4-FFF2-40B4-BE49-F238E27FC236}">
                <a16:creationId xmlns:a16="http://schemas.microsoft.com/office/drawing/2014/main" id="{DEC82201-9AED-430F-BE47-56C9BAE360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1024" y="4457702"/>
            <a:ext cx="2760453" cy="18288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E337621C-2BC3-4478-AD1D-305D08ECD4F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30807" y="4356025"/>
            <a:ext cx="2362203" cy="2061685"/>
          </a:xfrm>
          <a:prstGeom prst="rect">
            <a:avLst/>
          </a:prstGeom>
        </p:spPr>
      </p:pic>
      <p:graphicFrame>
        <p:nvGraphicFramePr>
          <p:cNvPr id="2" name="Table 1">
            <a:extLst>
              <a:ext uri="{FF2B5EF4-FFF2-40B4-BE49-F238E27FC236}">
                <a16:creationId xmlns:a16="http://schemas.microsoft.com/office/drawing/2014/main" id="{90217034-387D-42C7-ADA0-8694D8CDF33B}"/>
              </a:ext>
            </a:extLst>
          </p:cNvPr>
          <p:cNvGraphicFramePr>
            <a:graphicFrameLocks noGrp="1"/>
          </p:cNvGraphicFramePr>
          <p:nvPr>
            <p:extLst>
              <p:ext uri="{D42A27DB-BD31-4B8C-83A1-F6EECF244321}">
                <p14:modId xmlns:p14="http://schemas.microsoft.com/office/powerpoint/2010/main" val="224607166"/>
              </p:ext>
            </p:extLst>
          </p:nvPr>
        </p:nvGraphicFramePr>
        <p:xfrm>
          <a:off x="80688" y="2781302"/>
          <a:ext cx="3124200" cy="1676400"/>
        </p:xfrm>
        <a:graphic>
          <a:graphicData uri="http://schemas.openxmlformats.org/drawingml/2006/table">
            <a:tbl>
              <a:tblPr firstRow="1" bandRow="1">
                <a:tableStyleId>{5940675A-B579-460E-94D1-54222C63F5DA}</a:tableStyleId>
              </a:tblPr>
              <a:tblGrid>
                <a:gridCol w="624840">
                  <a:extLst>
                    <a:ext uri="{9D8B030D-6E8A-4147-A177-3AD203B41FA5}">
                      <a16:colId xmlns:a16="http://schemas.microsoft.com/office/drawing/2014/main" val="494498163"/>
                    </a:ext>
                  </a:extLst>
                </a:gridCol>
                <a:gridCol w="624840">
                  <a:extLst>
                    <a:ext uri="{9D8B030D-6E8A-4147-A177-3AD203B41FA5}">
                      <a16:colId xmlns:a16="http://schemas.microsoft.com/office/drawing/2014/main" val="1509937012"/>
                    </a:ext>
                  </a:extLst>
                </a:gridCol>
                <a:gridCol w="624840">
                  <a:extLst>
                    <a:ext uri="{9D8B030D-6E8A-4147-A177-3AD203B41FA5}">
                      <a16:colId xmlns:a16="http://schemas.microsoft.com/office/drawing/2014/main" val="4277788128"/>
                    </a:ext>
                  </a:extLst>
                </a:gridCol>
                <a:gridCol w="624840">
                  <a:extLst>
                    <a:ext uri="{9D8B030D-6E8A-4147-A177-3AD203B41FA5}">
                      <a16:colId xmlns:a16="http://schemas.microsoft.com/office/drawing/2014/main" val="1069485431"/>
                    </a:ext>
                  </a:extLst>
                </a:gridCol>
                <a:gridCol w="624840">
                  <a:extLst>
                    <a:ext uri="{9D8B030D-6E8A-4147-A177-3AD203B41FA5}">
                      <a16:colId xmlns:a16="http://schemas.microsoft.com/office/drawing/2014/main" val="1728274240"/>
                    </a:ext>
                  </a:extLst>
                </a:gridCol>
              </a:tblGrid>
              <a:tr h="308582">
                <a:tc>
                  <a:txBody>
                    <a:bodyPr/>
                    <a:lstStyle/>
                    <a:p>
                      <a:pPr algn="ctr"/>
                      <a:endParaRPr lang="en-IN" sz="1600" b="1" dirty="0"/>
                    </a:p>
                  </a:txBody>
                  <a:tcPr/>
                </a:tc>
                <a:tc>
                  <a:txBody>
                    <a:bodyPr/>
                    <a:lstStyle/>
                    <a:p>
                      <a:pPr algn="ctr"/>
                      <a:r>
                        <a:rPr lang="en-US" sz="1600" b="1" dirty="0"/>
                        <a:t>v1</a:t>
                      </a:r>
                      <a:endParaRPr lang="en-IN" sz="1600" b="1" dirty="0"/>
                    </a:p>
                  </a:txBody>
                  <a:tcPr/>
                </a:tc>
                <a:tc>
                  <a:txBody>
                    <a:bodyPr/>
                    <a:lstStyle/>
                    <a:p>
                      <a:pPr algn="ctr"/>
                      <a:r>
                        <a:rPr lang="en-US" sz="1600" b="1" dirty="0"/>
                        <a:t>v2</a:t>
                      </a:r>
                      <a:endParaRPr lang="en-IN" sz="1600" b="1" dirty="0"/>
                    </a:p>
                  </a:txBody>
                  <a:tcPr/>
                </a:tc>
                <a:tc>
                  <a:txBody>
                    <a:bodyPr/>
                    <a:lstStyle/>
                    <a:p>
                      <a:pPr algn="ctr"/>
                      <a:r>
                        <a:rPr lang="en-US" sz="1600" b="1" dirty="0"/>
                        <a:t>v3</a:t>
                      </a:r>
                      <a:endParaRPr lang="en-IN" sz="1600" b="1" dirty="0"/>
                    </a:p>
                  </a:txBody>
                  <a:tcPr/>
                </a:tc>
                <a:tc>
                  <a:txBody>
                    <a:bodyPr/>
                    <a:lstStyle/>
                    <a:p>
                      <a:pPr algn="ctr"/>
                      <a:r>
                        <a:rPr lang="en-US" sz="1600" b="1" dirty="0"/>
                        <a:t>v4</a:t>
                      </a:r>
                      <a:endParaRPr lang="en-IN" sz="1600" b="1" dirty="0"/>
                    </a:p>
                  </a:txBody>
                  <a:tcPr/>
                </a:tc>
                <a:extLst>
                  <a:ext uri="{0D108BD9-81ED-4DB2-BD59-A6C34878D82A}">
                    <a16:rowId xmlns:a16="http://schemas.microsoft.com/office/drawing/2014/main" val="1715689891"/>
                  </a:ext>
                </a:extLst>
              </a:tr>
              <a:tr h="308582">
                <a:tc>
                  <a:txBody>
                    <a:bodyPr/>
                    <a:lstStyle/>
                    <a:p>
                      <a:pPr algn="ctr"/>
                      <a:r>
                        <a:rPr lang="en-US" sz="1600" b="1" dirty="0"/>
                        <a:t>v1</a:t>
                      </a:r>
                      <a:endParaRPr lang="en-IN" sz="1600" b="1" dirty="0"/>
                    </a:p>
                  </a:txBody>
                  <a:tcPr/>
                </a:tc>
                <a:tc>
                  <a:txBody>
                    <a:bodyPr/>
                    <a:lstStyle/>
                    <a:p>
                      <a:pPr algn="ctr"/>
                      <a:r>
                        <a:rPr lang="en-US" sz="1600" b="0" dirty="0"/>
                        <a:t>0</a:t>
                      </a:r>
                      <a:endParaRPr lang="en-IN" sz="1600" b="0" dirty="0"/>
                    </a:p>
                  </a:txBody>
                  <a:tcPr/>
                </a:tc>
                <a:tc>
                  <a:txBody>
                    <a:bodyPr/>
                    <a:lstStyle/>
                    <a:p>
                      <a:pPr algn="ctr"/>
                      <a:r>
                        <a:rPr lang="en-US" sz="1600" b="0" dirty="0"/>
                        <a:t>1</a:t>
                      </a:r>
                      <a:endParaRPr lang="en-IN" sz="1600" b="0" dirty="0"/>
                    </a:p>
                  </a:txBody>
                  <a:tcPr/>
                </a:tc>
                <a:tc>
                  <a:txBody>
                    <a:bodyPr/>
                    <a:lstStyle/>
                    <a:p>
                      <a:pPr algn="ctr"/>
                      <a:r>
                        <a:rPr lang="en-US" sz="1600" b="0" dirty="0"/>
                        <a:t>1</a:t>
                      </a:r>
                      <a:endParaRPr lang="en-IN" sz="1600" b="0" dirty="0"/>
                    </a:p>
                  </a:txBody>
                  <a:tcPr/>
                </a:tc>
                <a:tc>
                  <a:txBody>
                    <a:bodyPr/>
                    <a:lstStyle/>
                    <a:p>
                      <a:pPr algn="ctr"/>
                      <a:r>
                        <a:rPr lang="en-US" sz="1600" b="0" dirty="0"/>
                        <a:t>0</a:t>
                      </a:r>
                      <a:endParaRPr lang="en-IN" sz="1600" b="0" dirty="0"/>
                    </a:p>
                  </a:txBody>
                  <a:tcPr/>
                </a:tc>
                <a:extLst>
                  <a:ext uri="{0D108BD9-81ED-4DB2-BD59-A6C34878D82A}">
                    <a16:rowId xmlns:a16="http://schemas.microsoft.com/office/drawing/2014/main" val="1708450107"/>
                  </a:ext>
                </a:extLst>
              </a:tr>
              <a:tr h="308582">
                <a:tc>
                  <a:txBody>
                    <a:bodyPr/>
                    <a:lstStyle/>
                    <a:p>
                      <a:pPr algn="ctr"/>
                      <a:r>
                        <a:rPr lang="en-US" sz="1600" b="1" dirty="0"/>
                        <a:t>v2</a:t>
                      </a:r>
                      <a:endParaRPr lang="en-IN" sz="1600" b="1" dirty="0"/>
                    </a:p>
                  </a:txBody>
                  <a:tcPr/>
                </a:tc>
                <a:tc>
                  <a:txBody>
                    <a:bodyPr/>
                    <a:lstStyle/>
                    <a:p>
                      <a:pPr algn="ctr"/>
                      <a:r>
                        <a:rPr lang="en-US" sz="1600" b="0" dirty="0"/>
                        <a:t>0</a:t>
                      </a:r>
                      <a:endParaRPr lang="en-IN" sz="1600" b="0" dirty="0"/>
                    </a:p>
                  </a:txBody>
                  <a:tcPr/>
                </a:tc>
                <a:tc>
                  <a:txBody>
                    <a:bodyPr/>
                    <a:lstStyle/>
                    <a:p>
                      <a:pPr algn="ctr"/>
                      <a:r>
                        <a:rPr lang="en-US" sz="1600" b="0" dirty="0"/>
                        <a:t>0</a:t>
                      </a:r>
                      <a:endParaRPr lang="en-IN" sz="1600" b="0" dirty="0"/>
                    </a:p>
                  </a:txBody>
                  <a:tcPr/>
                </a:tc>
                <a:tc>
                  <a:txBody>
                    <a:bodyPr/>
                    <a:lstStyle/>
                    <a:p>
                      <a:pPr algn="ctr"/>
                      <a:r>
                        <a:rPr lang="en-US" sz="1600" b="0" dirty="0"/>
                        <a:t>0</a:t>
                      </a:r>
                      <a:endParaRPr lang="en-IN" sz="1600" b="0" dirty="0"/>
                    </a:p>
                  </a:txBody>
                  <a:tcPr/>
                </a:tc>
                <a:tc>
                  <a:txBody>
                    <a:bodyPr/>
                    <a:lstStyle/>
                    <a:p>
                      <a:pPr algn="ctr"/>
                      <a:r>
                        <a:rPr lang="en-US" sz="1600" b="0" dirty="0"/>
                        <a:t>0</a:t>
                      </a:r>
                      <a:endParaRPr lang="en-IN" sz="1600" b="0" dirty="0"/>
                    </a:p>
                  </a:txBody>
                  <a:tcPr/>
                </a:tc>
                <a:extLst>
                  <a:ext uri="{0D108BD9-81ED-4DB2-BD59-A6C34878D82A}">
                    <a16:rowId xmlns:a16="http://schemas.microsoft.com/office/drawing/2014/main" val="1102505604"/>
                  </a:ext>
                </a:extLst>
              </a:tr>
              <a:tr h="308582">
                <a:tc>
                  <a:txBody>
                    <a:bodyPr/>
                    <a:lstStyle/>
                    <a:p>
                      <a:pPr algn="ctr"/>
                      <a:r>
                        <a:rPr lang="en-US" sz="1600" b="1" dirty="0"/>
                        <a:t>v3</a:t>
                      </a:r>
                      <a:endParaRPr lang="en-IN" sz="1600" b="1" dirty="0"/>
                    </a:p>
                  </a:txBody>
                  <a:tcPr/>
                </a:tc>
                <a:tc>
                  <a:txBody>
                    <a:bodyPr/>
                    <a:lstStyle/>
                    <a:p>
                      <a:pPr algn="ctr"/>
                      <a:r>
                        <a:rPr lang="en-US" sz="1600" b="0" dirty="0"/>
                        <a:t>0</a:t>
                      </a:r>
                      <a:endParaRPr lang="en-IN" sz="1600" b="0" dirty="0"/>
                    </a:p>
                  </a:txBody>
                  <a:tcPr/>
                </a:tc>
                <a:tc>
                  <a:txBody>
                    <a:bodyPr/>
                    <a:lstStyle/>
                    <a:p>
                      <a:pPr algn="ctr"/>
                      <a:r>
                        <a:rPr lang="en-US" sz="1600" b="0" dirty="0"/>
                        <a:t>1</a:t>
                      </a:r>
                      <a:endParaRPr lang="en-IN" sz="1600" b="0" dirty="0"/>
                    </a:p>
                  </a:txBody>
                  <a:tcPr/>
                </a:tc>
                <a:tc>
                  <a:txBody>
                    <a:bodyPr/>
                    <a:lstStyle/>
                    <a:p>
                      <a:pPr algn="ctr"/>
                      <a:r>
                        <a:rPr lang="en-US" sz="1600" b="0" dirty="0"/>
                        <a:t>0</a:t>
                      </a:r>
                      <a:endParaRPr lang="en-IN" sz="1600" b="0" dirty="0"/>
                    </a:p>
                  </a:txBody>
                  <a:tcPr/>
                </a:tc>
                <a:tc>
                  <a:txBody>
                    <a:bodyPr/>
                    <a:lstStyle/>
                    <a:p>
                      <a:pPr algn="ctr"/>
                      <a:r>
                        <a:rPr lang="en-US" sz="1600" b="0" dirty="0"/>
                        <a:t>1</a:t>
                      </a:r>
                      <a:endParaRPr lang="en-IN" sz="1600" b="0" dirty="0"/>
                    </a:p>
                  </a:txBody>
                  <a:tcPr/>
                </a:tc>
                <a:extLst>
                  <a:ext uri="{0D108BD9-81ED-4DB2-BD59-A6C34878D82A}">
                    <a16:rowId xmlns:a16="http://schemas.microsoft.com/office/drawing/2014/main" val="3030707643"/>
                  </a:ext>
                </a:extLst>
              </a:tr>
              <a:tr h="308582">
                <a:tc>
                  <a:txBody>
                    <a:bodyPr/>
                    <a:lstStyle/>
                    <a:p>
                      <a:pPr algn="ctr"/>
                      <a:r>
                        <a:rPr lang="en-US" sz="1600" b="1" dirty="0"/>
                        <a:t>v4</a:t>
                      </a:r>
                      <a:endParaRPr lang="en-IN" sz="1600" b="1" dirty="0"/>
                    </a:p>
                  </a:txBody>
                  <a:tcPr/>
                </a:tc>
                <a:tc>
                  <a:txBody>
                    <a:bodyPr/>
                    <a:lstStyle/>
                    <a:p>
                      <a:pPr algn="ctr"/>
                      <a:r>
                        <a:rPr lang="en-US" sz="1600" b="0" dirty="0"/>
                        <a:t>0</a:t>
                      </a:r>
                      <a:endParaRPr lang="en-IN" sz="1600" b="0" dirty="0"/>
                    </a:p>
                  </a:txBody>
                  <a:tcPr/>
                </a:tc>
                <a:tc>
                  <a:txBody>
                    <a:bodyPr/>
                    <a:lstStyle/>
                    <a:p>
                      <a:pPr algn="ctr"/>
                      <a:r>
                        <a:rPr lang="en-US" sz="1600" b="0" dirty="0"/>
                        <a:t>0</a:t>
                      </a:r>
                      <a:endParaRPr lang="en-IN" sz="1600" b="0" dirty="0"/>
                    </a:p>
                  </a:txBody>
                  <a:tcPr/>
                </a:tc>
                <a:tc>
                  <a:txBody>
                    <a:bodyPr/>
                    <a:lstStyle/>
                    <a:p>
                      <a:pPr algn="ctr"/>
                      <a:r>
                        <a:rPr lang="en-US" sz="1600" b="0" dirty="0"/>
                        <a:t>1</a:t>
                      </a:r>
                      <a:endParaRPr lang="en-IN" sz="1600" b="0" dirty="0"/>
                    </a:p>
                  </a:txBody>
                  <a:tcPr/>
                </a:tc>
                <a:tc>
                  <a:txBody>
                    <a:bodyPr/>
                    <a:lstStyle/>
                    <a:p>
                      <a:pPr algn="ctr"/>
                      <a:r>
                        <a:rPr lang="en-US" sz="1600" b="0" dirty="0"/>
                        <a:t>0</a:t>
                      </a:r>
                      <a:endParaRPr lang="en-IN" sz="1600" b="0" dirty="0"/>
                    </a:p>
                  </a:txBody>
                  <a:tcPr/>
                </a:tc>
                <a:extLst>
                  <a:ext uri="{0D108BD9-81ED-4DB2-BD59-A6C34878D82A}">
                    <a16:rowId xmlns:a16="http://schemas.microsoft.com/office/drawing/2014/main" val="2763789411"/>
                  </a:ext>
                </a:extLst>
              </a:tr>
            </a:tbl>
          </a:graphicData>
        </a:graphic>
      </p:graphicFrame>
      <p:graphicFrame>
        <p:nvGraphicFramePr>
          <p:cNvPr id="9" name="Table 8">
            <a:extLst>
              <a:ext uri="{FF2B5EF4-FFF2-40B4-BE49-F238E27FC236}">
                <a16:creationId xmlns:a16="http://schemas.microsoft.com/office/drawing/2014/main" id="{C41412A6-BF99-405D-AEF1-1821C6A513A8}"/>
              </a:ext>
            </a:extLst>
          </p:cNvPr>
          <p:cNvGraphicFramePr>
            <a:graphicFrameLocks noGrp="1"/>
          </p:cNvGraphicFramePr>
          <p:nvPr>
            <p:extLst>
              <p:ext uri="{D42A27DB-BD31-4B8C-83A1-F6EECF244321}">
                <p14:modId xmlns:p14="http://schemas.microsoft.com/office/powerpoint/2010/main" val="2069945522"/>
              </p:ext>
            </p:extLst>
          </p:nvPr>
        </p:nvGraphicFramePr>
        <p:xfrm>
          <a:off x="5939112" y="1493838"/>
          <a:ext cx="3124200" cy="1676400"/>
        </p:xfrm>
        <a:graphic>
          <a:graphicData uri="http://schemas.openxmlformats.org/drawingml/2006/table">
            <a:tbl>
              <a:tblPr firstRow="1" bandRow="1">
                <a:tableStyleId>{5940675A-B579-460E-94D1-54222C63F5DA}</a:tableStyleId>
              </a:tblPr>
              <a:tblGrid>
                <a:gridCol w="624840">
                  <a:extLst>
                    <a:ext uri="{9D8B030D-6E8A-4147-A177-3AD203B41FA5}">
                      <a16:colId xmlns:a16="http://schemas.microsoft.com/office/drawing/2014/main" val="494498163"/>
                    </a:ext>
                  </a:extLst>
                </a:gridCol>
                <a:gridCol w="624840">
                  <a:extLst>
                    <a:ext uri="{9D8B030D-6E8A-4147-A177-3AD203B41FA5}">
                      <a16:colId xmlns:a16="http://schemas.microsoft.com/office/drawing/2014/main" val="1509937012"/>
                    </a:ext>
                  </a:extLst>
                </a:gridCol>
                <a:gridCol w="624840">
                  <a:extLst>
                    <a:ext uri="{9D8B030D-6E8A-4147-A177-3AD203B41FA5}">
                      <a16:colId xmlns:a16="http://schemas.microsoft.com/office/drawing/2014/main" val="4277788128"/>
                    </a:ext>
                  </a:extLst>
                </a:gridCol>
                <a:gridCol w="624840">
                  <a:extLst>
                    <a:ext uri="{9D8B030D-6E8A-4147-A177-3AD203B41FA5}">
                      <a16:colId xmlns:a16="http://schemas.microsoft.com/office/drawing/2014/main" val="1069485431"/>
                    </a:ext>
                  </a:extLst>
                </a:gridCol>
                <a:gridCol w="624840">
                  <a:extLst>
                    <a:ext uri="{9D8B030D-6E8A-4147-A177-3AD203B41FA5}">
                      <a16:colId xmlns:a16="http://schemas.microsoft.com/office/drawing/2014/main" val="1728274240"/>
                    </a:ext>
                  </a:extLst>
                </a:gridCol>
              </a:tblGrid>
              <a:tr h="308582">
                <a:tc>
                  <a:txBody>
                    <a:bodyPr/>
                    <a:lstStyle/>
                    <a:p>
                      <a:pPr algn="ctr"/>
                      <a:endParaRPr lang="en-IN" sz="1600" b="1" dirty="0"/>
                    </a:p>
                  </a:txBody>
                  <a:tcPr/>
                </a:tc>
                <a:tc>
                  <a:txBody>
                    <a:bodyPr/>
                    <a:lstStyle/>
                    <a:p>
                      <a:pPr algn="ctr"/>
                      <a:r>
                        <a:rPr lang="en-US" sz="1600" b="1" dirty="0"/>
                        <a:t>v1</a:t>
                      </a:r>
                      <a:endParaRPr lang="en-IN" sz="1600" b="1" dirty="0"/>
                    </a:p>
                  </a:txBody>
                  <a:tcPr/>
                </a:tc>
                <a:tc>
                  <a:txBody>
                    <a:bodyPr/>
                    <a:lstStyle/>
                    <a:p>
                      <a:pPr algn="ctr"/>
                      <a:r>
                        <a:rPr lang="en-US" sz="1600" b="1" dirty="0"/>
                        <a:t>v2</a:t>
                      </a:r>
                      <a:endParaRPr lang="en-IN" sz="1600" b="1" dirty="0"/>
                    </a:p>
                  </a:txBody>
                  <a:tcPr/>
                </a:tc>
                <a:tc>
                  <a:txBody>
                    <a:bodyPr/>
                    <a:lstStyle/>
                    <a:p>
                      <a:pPr algn="ctr"/>
                      <a:r>
                        <a:rPr lang="en-US" sz="1600" b="1" dirty="0"/>
                        <a:t>v3</a:t>
                      </a:r>
                      <a:endParaRPr lang="en-IN" sz="1600" b="1" dirty="0"/>
                    </a:p>
                  </a:txBody>
                  <a:tcPr/>
                </a:tc>
                <a:tc>
                  <a:txBody>
                    <a:bodyPr/>
                    <a:lstStyle/>
                    <a:p>
                      <a:pPr algn="ctr"/>
                      <a:r>
                        <a:rPr lang="en-US" sz="1600" b="1" dirty="0"/>
                        <a:t>v4</a:t>
                      </a:r>
                      <a:endParaRPr lang="en-IN" sz="1600" b="1" dirty="0"/>
                    </a:p>
                  </a:txBody>
                  <a:tcPr/>
                </a:tc>
                <a:extLst>
                  <a:ext uri="{0D108BD9-81ED-4DB2-BD59-A6C34878D82A}">
                    <a16:rowId xmlns:a16="http://schemas.microsoft.com/office/drawing/2014/main" val="1715689891"/>
                  </a:ext>
                </a:extLst>
              </a:tr>
              <a:tr h="308582">
                <a:tc>
                  <a:txBody>
                    <a:bodyPr/>
                    <a:lstStyle/>
                    <a:p>
                      <a:pPr algn="ctr"/>
                      <a:r>
                        <a:rPr lang="en-US" sz="1600" b="1" dirty="0"/>
                        <a:t>v1</a:t>
                      </a:r>
                      <a:endParaRPr lang="en-IN" sz="1600" b="1" dirty="0"/>
                    </a:p>
                  </a:txBody>
                  <a:tcPr/>
                </a:tc>
                <a:tc>
                  <a:txBody>
                    <a:bodyPr/>
                    <a:lstStyle/>
                    <a:p>
                      <a:pPr algn="ctr"/>
                      <a:r>
                        <a:rPr lang="en-US" sz="1600" b="0" dirty="0"/>
                        <a:t>0</a:t>
                      </a:r>
                      <a:endParaRPr lang="en-IN" sz="1600" b="0" dirty="0"/>
                    </a:p>
                  </a:txBody>
                  <a:tcPr/>
                </a:tc>
                <a:tc>
                  <a:txBody>
                    <a:bodyPr/>
                    <a:lstStyle/>
                    <a:p>
                      <a:pPr algn="ctr"/>
                      <a:r>
                        <a:rPr lang="en-US" sz="1600" b="0" dirty="0"/>
                        <a:t>1</a:t>
                      </a:r>
                      <a:endParaRPr lang="en-IN" sz="1600" b="0" dirty="0"/>
                    </a:p>
                  </a:txBody>
                  <a:tcPr/>
                </a:tc>
                <a:tc>
                  <a:txBody>
                    <a:bodyPr/>
                    <a:lstStyle/>
                    <a:p>
                      <a:pPr algn="ctr"/>
                      <a:r>
                        <a:rPr lang="en-US" sz="1600" b="0" dirty="0"/>
                        <a:t>1</a:t>
                      </a:r>
                      <a:endParaRPr lang="en-IN" sz="1600" b="0" dirty="0"/>
                    </a:p>
                  </a:txBody>
                  <a:tcPr/>
                </a:tc>
                <a:tc>
                  <a:txBody>
                    <a:bodyPr/>
                    <a:lstStyle/>
                    <a:p>
                      <a:pPr algn="ctr"/>
                      <a:r>
                        <a:rPr lang="en-US" sz="1600" b="0" dirty="0"/>
                        <a:t>3</a:t>
                      </a:r>
                      <a:endParaRPr lang="en-IN" sz="1600" b="0" dirty="0"/>
                    </a:p>
                  </a:txBody>
                  <a:tcPr/>
                </a:tc>
                <a:extLst>
                  <a:ext uri="{0D108BD9-81ED-4DB2-BD59-A6C34878D82A}">
                    <a16:rowId xmlns:a16="http://schemas.microsoft.com/office/drawing/2014/main" val="1708450107"/>
                  </a:ext>
                </a:extLst>
              </a:tr>
              <a:tr h="308582">
                <a:tc>
                  <a:txBody>
                    <a:bodyPr/>
                    <a:lstStyle/>
                    <a:p>
                      <a:pPr algn="ctr"/>
                      <a:r>
                        <a:rPr lang="en-US" sz="1600" b="1" dirty="0"/>
                        <a:t>v2</a:t>
                      </a:r>
                      <a:endParaRPr lang="en-IN" sz="1600" b="1" dirty="0"/>
                    </a:p>
                  </a:txBody>
                  <a:tcPr/>
                </a:tc>
                <a:tc>
                  <a:txBody>
                    <a:bodyPr/>
                    <a:lstStyle/>
                    <a:p>
                      <a:pPr algn="ctr"/>
                      <a:r>
                        <a:rPr lang="en-US" sz="1600" b="0" dirty="0"/>
                        <a:t>1</a:t>
                      </a:r>
                      <a:endParaRPr lang="en-IN" sz="1600" b="0" dirty="0"/>
                    </a:p>
                  </a:txBody>
                  <a:tcPr/>
                </a:tc>
                <a:tc>
                  <a:txBody>
                    <a:bodyPr/>
                    <a:lstStyle/>
                    <a:p>
                      <a:pPr algn="ctr"/>
                      <a:r>
                        <a:rPr lang="en-US" sz="1600" b="0" dirty="0"/>
                        <a:t>0</a:t>
                      </a:r>
                      <a:endParaRPr lang="en-IN" sz="1600" b="0" dirty="0"/>
                    </a:p>
                  </a:txBody>
                  <a:tcPr/>
                </a:tc>
                <a:tc>
                  <a:txBody>
                    <a:bodyPr/>
                    <a:lstStyle/>
                    <a:p>
                      <a:pPr algn="ctr"/>
                      <a:r>
                        <a:rPr lang="en-US" sz="1600" b="0" dirty="0"/>
                        <a:t>2</a:t>
                      </a:r>
                      <a:endParaRPr lang="en-IN" sz="1600" b="0" dirty="0"/>
                    </a:p>
                  </a:txBody>
                  <a:tcPr/>
                </a:tc>
                <a:tc>
                  <a:txBody>
                    <a:bodyPr/>
                    <a:lstStyle/>
                    <a:p>
                      <a:pPr algn="ctr"/>
                      <a:r>
                        <a:rPr lang="en-US" sz="1600" b="0" dirty="0"/>
                        <a:t>0</a:t>
                      </a:r>
                      <a:endParaRPr lang="en-IN" sz="1600" b="0" dirty="0"/>
                    </a:p>
                  </a:txBody>
                  <a:tcPr/>
                </a:tc>
                <a:extLst>
                  <a:ext uri="{0D108BD9-81ED-4DB2-BD59-A6C34878D82A}">
                    <a16:rowId xmlns:a16="http://schemas.microsoft.com/office/drawing/2014/main" val="1102505604"/>
                  </a:ext>
                </a:extLst>
              </a:tr>
              <a:tr h="308582">
                <a:tc>
                  <a:txBody>
                    <a:bodyPr/>
                    <a:lstStyle/>
                    <a:p>
                      <a:pPr algn="ctr"/>
                      <a:r>
                        <a:rPr lang="en-US" sz="1600" b="1" dirty="0"/>
                        <a:t>v3</a:t>
                      </a:r>
                      <a:endParaRPr lang="en-IN" sz="1600" b="1" dirty="0"/>
                    </a:p>
                  </a:txBody>
                  <a:tcPr/>
                </a:tc>
                <a:tc>
                  <a:txBody>
                    <a:bodyPr/>
                    <a:lstStyle/>
                    <a:p>
                      <a:pPr algn="ctr"/>
                      <a:r>
                        <a:rPr lang="en-US" sz="1600" b="0" dirty="0"/>
                        <a:t>1</a:t>
                      </a:r>
                      <a:endParaRPr lang="en-IN" sz="1600" b="0" dirty="0"/>
                    </a:p>
                  </a:txBody>
                  <a:tcPr/>
                </a:tc>
                <a:tc>
                  <a:txBody>
                    <a:bodyPr/>
                    <a:lstStyle/>
                    <a:p>
                      <a:pPr algn="ctr"/>
                      <a:r>
                        <a:rPr lang="en-US" sz="1600" b="0" dirty="0"/>
                        <a:t>2</a:t>
                      </a:r>
                      <a:endParaRPr lang="en-IN" sz="1600" b="0" dirty="0"/>
                    </a:p>
                  </a:txBody>
                  <a:tcPr/>
                </a:tc>
                <a:tc>
                  <a:txBody>
                    <a:bodyPr/>
                    <a:lstStyle/>
                    <a:p>
                      <a:pPr algn="ctr"/>
                      <a:r>
                        <a:rPr lang="en-US" sz="1600" b="0" dirty="0"/>
                        <a:t>0</a:t>
                      </a:r>
                      <a:endParaRPr lang="en-IN" sz="1600" b="0" dirty="0"/>
                    </a:p>
                  </a:txBody>
                  <a:tcPr/>
                </a:tc>
                <a:tc>
                  <a:txBody>
                    <a:bodyPr/>
                    <a:lstStyle/>
                    <a:p>
                      <a:pPr algn="ctr"/>
                      <a:r>
                        <a:rPr lang="en-US" sz="1600" b="0" dirty="0"/>
                        <a:t>2</a:t>
                      </a:r>
                      <a:endParaRPr lang="en-IN" sz="1600" b="0" dirty="0"/>
                    </a:p>
                  </a:txBody>
                  <a:tcPr/>
                </a:tc>
                <a:extLst>
                  <a:ext uri="{0D108BD9-81ED-4DB2-BD59-A6C34878D82A}">
                    <a16:rowId xmlns:a16="http://schemas.microsoft.com/office/drawing/2014/main" val="3030707643"/>
                  </a:ext>
                </a:extLst>
              </a:tr>
              <a:tr h="308582">
                <a:tc>
                  <a:txBody>
                    <a:bodyPr/>
                    <a:lstStyle/>
                    <a:p>
                      <a:pPr algn="ctr"/>
                      <a:r>
                        <a:rPr lang="en-US" sz="1600" b="1" dirty="0"/>
                        <a:t>v4</a:t>
                      </a:r>
                      <a:endParaRPr lang="en-IN" sz="1600" b="1" dirty="0"/>
                    </a:p>
                  </a:txBody>
                  <a:tcPr/>
                </a:tc>
                <a:tc>
                  <a:txBody>
                    <a:bodyPr/>
                    <a:lstStyle/>
                    <a:p>
                      <a:pPr algn="ctr"/>
                      <a:r>
                        <a:rPr lang="en-US" sz="1600" b="0" dirty="0"/>
                        <a:t>3</a:t>
                      </a:r>
                      <a:endParaRPr lang="en-IN" sz="1600" b="0" dirty="0"/>
                    </a:p>
                  </a:txBody>
                  <a:tcPr/>
                </a:tc>
                <a:tc>
                  <a:txBody>
                    <a:bodyPr/>
                    <a:lstStyle/>
                    <a:p>
                      <a:pPr algn="ctr"/>
                      <a:r>
                        <a:rPr lang="en-US" sz="1600" b="0" dirty="0"/>
                        <a:t>0</a:t>
                      </a:r>
                      <a:endParaRPr lang="en-IN" sz="1600" b="0" dirty="0"/>
                    </a:p>
                  </a:txBody>
                  <a:tcPr/>
                </a:tc>
                <a:tc>
                  <a:txBody>
                    <a:bodyPr/>
                    <a:lstStyle/>
                    <a:p>
                      <a:pPr algn="ctr"/>
                      <a:r>
                        <a:rPr lang="en-US" sz="1600" b="0" dirty="0"/>
                        <a:t>2</a:t>
                      </a:r>
                      <a:endParaRPr lang="en-IN" sz="1600" b="0" dirty="0"/>
                    </a:p>
                  </a:txBody>
                  <a:tcPr/>
                </a:tc>
                <a:tc>
                  <a:txBody>
                    <a:bodyPr/>
                    <a:lstStyle/>
                    <a:p>
                      <a:pPr algn="ctr"/>
                      <a:r>
                        <a:rPr lang="en-US" sz="1600" b="0" dirty="0"/>
                        <a:t>0</a:t>
                      </a:r>
                      <a:endParaRPr lang="en-IN" sz="1600" b="0" dirty="0"/>
                    </a:p>
                  </a:txBody>
                  <a:tcPr/>
                </a:tc>
                <a:extLst>
                  <a:ext uri="{0D108BD9-81ED-4DB2-BD59-A6C34878D82A}">
                    <a16:rowId xmlns:a16="http://schemas.microsoft.com/office/drawing/2014/main" val="2763789411"/>
                  </a:ext>
                </a:extLst>
              </a:tr>
            </a:tbl>
          </a:graphicData>
        </a:graphic>
      </p:graphicFrame>
      <p:graphicFrame>
        <p:nvGraphicFramePr>
          <p:cNvPr id="10" name="Table 9">
            <a:extLst>
              <a:ext uri="{FF2B5EF4-FFF2-40B4-BE49-F238E27FC236}">
                <a16:creationId xmlns:a16="http://schemas.microsoft.com/office/drawing/2014/main" id="{32E42FA6-8180-4BEB-92B2-BBAE0EB54C6F}"/>
              </a:ext>
            </a:extLst>
          </p:cNvPr>
          <p:cNvGraphicFramePr>
            <a:graphicFrameLocks noGrp="1"/>
          </p:cNvGraphicFramePr>
          <p:nvPr>
            <p:extLst>
              <p:ext uri="{D42A27DB-BD31-4B8C-83A1-F6EECF244321}">
                <p14:modId xmlns:p14="http://schemas.microsoft.com/office/powerpoint/2010/main" val="3201719231"/>
              </p:ext>
            </p:extLst>
          </p:nvPr>
        </p:nvGraphicFramePr>
        <p:xfrm>
          <a:off x="3337979" y="2451334"/>
          <a:ext cx="2516070" cy="1859280"/>
        </p:xfrm>
        <a:graphic>
          <a:graphicData uri="http://schemas.openxmlformats.org/drawingml/2006/table">
            <a:tbl>
              <a:tblPr firstRow="1" bandRow="1">
                <a:tableStyleId>{5940675A-B579-460E-94D1-54222C63F5DA}</a:tableStyleId>
              </a:tblPr>
              <a:tblGrid>
                <a:gridCol w="419345">
                  <a:extLst>
                    <a:ext uri="{9D8B030D-6E8A-4147-A177-3AD203B41FA5}">
                      <a16:colId xmlns:a16="http://schemas.microsoft.com/office/drawing/2014/main" val="494498163"/>
                    </a:ext>
                  </a:extLst>
                </a:gridCol>
                <a:gridCol w="419345">
                  <a:extLst>
                    <a:ext uri="{9D8B030D-6E8A-4147-A177-3AD203B41FA5}">
                      <a16:colId xmlns:a16="http://schemas.microsoft.com/office/drawing/2014/main" val="1509937012"/>
                    </a:ext>
                  </a:extLst>
                </a:gridCol>
                <a:gridCol w="419345">
                  <a:extLst>
                    <a:ext uri="{9D8B030D-6E8A-4147-A177-3AD203B41FA5}">
                      <a16:colId xmlns:a16="http://schemas.microsoft.com/office/drawing/2014/main" val="4277788128"/>
                    </a:ext>
                  </a:extLst>
                </a:gridCol>
                <a:gridCol w="419345">
                  <a:extLst>
                    <a:ext uri="{9D8B030D-6E8A-4147-A177-3AD203B41FA5}">
                      <a16:colId xmlns:a16="http://schemas.microsoft.com/office/drawing/2014/main" val="1069485431"/>
                    </a:ext>
                  </a:extLst>
                </a:gridCol>
                <a:gridCol w="419345">
                  <a:extLst>
                    <a:ext uri="{9D8B030D-6E8A-4147-A177-3AD203B41FA5}">
                      <a16:colId xmlns:a16="http://schemas.microsoft.com/office/drawing/2014/main" val="1728274240"/>
                    </a:ext>
                  </a:extLst>
                </a:gridCol>
                <a:gridCol w="419345">
                  <a:extLst>
                    <a:ext uri="{9D8B030D-6E8A-4147-A177-3AD203B41FA5}">
                      <a16:colId xmlns:a16="http://schemas.microsoft.com/office/drawing/2014/main" val="2045648255"/>
                    </a:ext>
                  </a:extLst>
                </a:gridCol>
              </a:tblGrid>
              <a:tr h="258723">
                <a:tc>
                  <a:txBody>
                    <a:bodyPr/>
                    <a:lstStyle/>
                    <a:p>
                      <a:pPr algn="ctr"/>
                      <a:endParaRPr lang="en-IN" sz="1400" b="1" dirty="0"/>
                    </a:p>
                  </a:txBody>
                  <a:tcPr/>
                </a:tc>
                <a:tc>
                  <a:txBody>
                    <a:bodyPr/>
                    <a:lstStyle/>
                    <a:p>
                      <a:pPr algn="ctr"/>
                      <a:r>
                        <a:rPr lang="en-US" sz="1400" b="1" dirty="0"/>
                        <a:t>v1</a:t>
                      </a:r>
                      <a:endParaRPr lang="en-IN" sz="1400" b="1" dirty="0"/>
                    </a:p>
                  </a:txBody>
                  <a:tcPr/>
                </a:tc>
                <a:tc>
                  <a:txBody>
                    <a:bodyPr/>
                    <a:lstStyle/>
                    <a:p>
                      <a:pPr algn="ctr"/>
                      <a:r>
                        <a:rPr lang="en-US" sz="1400" b="1" dirty="0"/>
                        <a:t>v2</a:t>
                      </a:r>
                      <a:endParaRPr lang="en-IN" sz="1400" b="1" dirty="0"/>
                    </a:p>
                  </a:txBody>
                  <a:tcPr/>
                </a:tc>
                <a:tc>
                  <a:txBody>
                    <a:bodyPr/>
                    <a:lstStyle/>
                    <a:p>
                      <a:pPr algn="ctr"/>
                      <a:r>
                        <a:rPr lang="en-US" sz="1400" b="1" dirty="0"/>
                        <a:t>v3</a:t>
                      </a:r>
                      <a:endParaRPr lang="en-IN" sz="1400" b="1" dirty="0"/>
                    </a:p>
                  </a:txBody>
                  <a:tcPr/>
                </a:tc>
                <a:tc>
                  <a:txBody>
                    <a:bodyPr/>
                    <a:lstStyle/>
                    <a:p>
                      <a:pPr algn="ctr"/>
                      <a:r>
                        <a:rPr lang="en-US" sz="1400" b="1" dirty="0"/>
                        <a:t>v4</a:t>
                      </a:r>
                      <a:endParaRPr lang="en-IN" sz="1400" b="1" dirty="0"/>
                    </a:p>
                  </a:txBody>
                  <a:tcPr/>
                </a:tc>
                <a:tc>
                  <a:txBody>
                    <a:bodyPr/>
                    <a:lstStyle/>
                    <a:p>
                      <a:pPr algn="ctr"/>
                      <a:r>
                        <a:rPr lang="en-US" sz="1400" b="1" dirty="0"/>
                        <a:t>v5</a:t>
                      </a:r>
                      <a:endParaRPr lang="en-IN" sz="1400" b="1" dirty="0"/>
                    </a:p>
                  </a:txBody>
                  <a:tcPr/>
                </a:tc>
                <a:extLst>
                  <a:ext uri="{0D108BD9-81ED-4DB2-BD59-A6C34878D82A}">
                    <a16:rowId xmlns:a16="http://schemas.microsoft.com/office/drawing/2014/main" val="1715689891"/>
                  </a:ext>
                </a:extLst>
              </a:tr>
              <a:tr h="258723">
                <a:tc>
                  <a:txBody>
                    <a:bodyPr/>
                    <a:lstStyle/>
                    <a:p>
                      <a:pPr algn="ctr"/>
                      <a:r>
                        <a:rPr lang="en-US" sz="1400" b="1" dirty="0"/>
                        <a:t>v1</a:t>
                      </a:r>
                      <a:endParaRPr lang="en-IN" sz="1400" b="1" dirty="0"/>
                    </a:p>
                  </a:txBody>
                  <a:tcPr/>
                </a:tc>
                <a:tc>
                  <a:txBody>
                    <a:bodyPr/>
                    <a:lstStyle/>
                    <a:p>
                      <a:pPr algn="ctr"/>
                      <a:r>
                        <a:rPr lang="en-US" sz="1400" b="0" dirty="0"/>
                        <a:t>0</a:t>
                      </a:r>
                      <a:endParaRPr lang="en-IN" sz="1400" b="0" dirty="0"/>
                    </a:p>
                  </a:txBody>
                  <a:tcPr/>
                </a:tc>
                <a:tc>
                  <a:txBody>
                    <a:bodyPr/>
                    <a:lstStyle/>
                    <a:p>
                      <a:pPr algn="ctr"/>
                      <a:r>
                        <a:rPr lang="en-US" sz="1400" b="0" dirty="0"/>
                        <a:t>1</a:t>
                      </a:r>
                      <a:endParaRPr lang="en-IN" sz="1400" b="0" dirty="0"/>
                    </a:p>
                  </a:txBody>
                  <a:tcPr/>
                </a:tc>
                <a:tc>
                  <a:txBody>
                    <a:bodyPr/>
                    <a:lstStyle/>
                    <a:p>
                      <a:pPr algn="ctr"/>
                      <a:r>
                        <a:rPr lang="en-US" sz="1400" b="0" dirty="0"/>
                        <a:t>1</a:t>
                      </a:r>
                      <a:endParaRPr lang="en-IN" sz="1400" b="0" dirty="0"/>
                    </a:p>
                  </a:txBody>
                  <a:tcPr/>
                </a:tc>
                <a:tc>
                  <a:txBody>
                    <a:bodyPr/>
                    <a:lstStyle/>
                    <a:p>
                      <a:pPr algn="ctr"/>
                      <a:r>
                        <a:rPr lang="en-US" sz="1400" b="0" dirty="0"/>
                        <a:t>0</a:t>
                      </a:r>
                      <a:endParaRPr lang="en-IN" sz="1400" b="0" dirty="0"/>
                    </a:p>
                  </a:txBody>
                  <a:tcPr/>
                </a:tc>
                <a:tc>
                  <a:txBody>
                    <a:bodyPr/>
                    <a:lstStyle/>
                    <a:p>
                      <a:pPr algn="ctr"/>
                      <a:r>
                        <a:rPr lang="en-US" sz="1400" b="0" dirty="0"/>
                        <a:t>0</a:t>
                      </a:r>
                      <a:endParaRPr lang="en-IN" sz="1400" b="0" dirty="0"/>
                    </a:p>
                  </a:txBody>
                  <a:tcPr/>
                </a:tc>
                <a:extLst>
                  <a:ext uri="{0D108BD9-81ED-4DB2-BD59-A6C34878D82A}">
                    <a16:rowId xmlns:a16="http://schemas.microsoft.com/office/drawing/2014/main" val="3138613204"/>
                  </a:ext>
                </a:extLst>
              </a:tr>
              <a:tr h="258723">
                <a:tc>
                  <a:txBody>
                    <a:bodyPr/>
                    <a:lstStyle/>
                    <a:p>
                      <a:pPr algn="ctr"/>
                      <a:r>
                        <a:rPr lang="en-US" sz="1400" b="1" dirty="0"/>
                        <a:t>v2</a:t>
                      </a:r>
                      <a:endParaRPr lang="en-IN" sz="1400" b="1" dirty="0"/>
                    </a:p>
                  </a:txBody>
                  <a:tcPr/>
                </a:tc>
                <a:tc>
                  <a:txBody>
                    <a:bodyPr/>
                    <a:lstStyle/>
                    <a:p>
                      <a:pPr algn="ctr"/>
                      <a:r>
                        <a:rPr lang="en-US" sz="1400" b="0" dirty="0"/>
                        <a:t>1</a:t>
                      </a:r>
                      <a:endParaRPr lang="en-IN" sz="1400" b="0" dirty="0"/>
                    </a:p>
                  </a:txBody>
                  <a:tcPr/>
                </a:tc>
                <a:tc>
                  <a:txBody>
                    <a:bodyPr/>
                    <a:lstStyle/>
                    <a:p>
                      <a:pPr algn="ctr"/>
                      <a:r>
                        <a:rPr lang="en-US" sz="1400" b="0" dirty="0"/>
                        <a:t>0</a:t>
                      </a:r>
                      <a:endParaRPr lang="en-IN" sz="1400" b="0" dirty="0"/>
                    </a:p>
                  </a:txBody>
                  <a:tcPr/>
                </a:tc>
                <a:tc>
                  <a:txBody>
                    <a:bodyPr/>
                    <a:lstStyle/>
                    <a:p>
                      <a:pPr algn="ctr"/>
                      <a:r>
                        <a:rPr lang="en-US" sz="1400" b="0" dirty="0"/>
                        <a:t>1</a:t>
                      </a:r>
                      <a:endParaRPr lang="en-IN" sz="1400" b="0" dirty="0"/>
                    </a:p>
                  </a:txBody>
                  <a:tcPr/>
                </a:tc>
                <a:tc>
                  <a:txBody>
                    <a:bodyPr/>
                    <a:lstStyle/>
                    <a:p>
                      <a:pPr algn="ctr"/>
                      <a:r>
                        <a:rPr lang="en-US" sz="1400" b="0" dirty="0"/>
                        <a:t>1</a:t>
                      </a:r>
                      <a:endParaRPr lang="en-IN" sz="1400" b="0" dirty="0"/>
                    </a:p>
                  </a:txBody>
                  <a:tcPr/>
                </a:tc>
                <a:tc>
                  <a:txBody>
                    <a:bodyPr/>
                    <a:lstStyle/>
                    <a:p>
                      <a:pPr algn="ctr"/>
                      <a:r>
                        <a:rPr lang="en-US" sz="1400" b="0" dirty="0"/>
                        <a:t>1</a:t>
                      </a:r>
                      <a:endParaRPr lang="en-IN" sz="1400" b="0" dirty="0"/>
                    </a:p>
                  </a:txBody>
                  <a:tcPr/>
                </a:tc>
                <a:extLst>
                  <a:ext uri="{0D108BD9-81ED-4DB2-BD59-A6C34878D82A}">
                    <a16:rowId xmlns:a16="http://schemas.microsoft.com/office/drawing/2014/main" val="1708450107"/>
                  </a:ext>
                </a:extLst>
              </a:tr>
              <a:tr h="258723">
                <a:tc>
                  <a:txBody>
                    <a:bodyPr/>
                    <a:lstStyle/>
                    <a:p>
                      <a:pPr algn="ctr"/>
                      <a:r>
                        <a:rPr lang="en-US" sz="1400" b="1" dirty="0"/>
                        <a:t>v3</a:t>
                      </a:r>
                      <a:endParaRPr lang="en-IN" sz="1400" b="1" dirty="0"/>
                    </a:p>
                  </a:txBody>
                  <a:tcPr/>
                </a:tc>
                <a:tc>
                  <a:txBody>
                    <a:bodyPr/>
                    <a:lstStyle/>
                    <a:p>
                      <a:pPr algn="ctr"/>
                      <a:r>
                        <a:rPr lang="en-US" sz="1400" b="0" dirty="0"/>
                        <a:t>1</a:t>
                      </a:r>
                      <a:endParaRPr lang="en-IN" sz="1400" b="0" dirty="0"/>
                    </a:p>
                  </a:txBody>
                  <a:tcPr/>
                </a:tc>
                <a:tc>
                  <a:txBody>
                    <a:bodyPr/>
                    <a:lstStyle/>
                    <a:p>
                      <a:pPr algn="ctr"/>
                      <a:r>
                        <a:rPr lang="en-US" sz="1400" b="0" dirty="0"/>
                        <a:t>1</a:t>
                      </a:r>
                      <a:endParaRPr lang="en-IN" sz="1400" b="0" dirty="0"/>
                    </a:p>
                  </a:txBody>
                  <a:tcPr/>
                </a:tc>
                <a:tc>
                  <a:txBody>
                    <a:bodyPr/>
                    <a:lstStyle/>
                    <a:p>
                      <a:pPr algn="ctr"/>
                      <a:r>
                        <a:rPr lang="en-US" sz="1400" b="0" dirty="0"/>
                        <a:t>0</a:t>
                      </a:r>
                      <a:endParaRPr lang="en-IN" sz="1400" b="0" dirty="0"/>
                    </a:p>
                  </a:txBody>
                  <a:tcPr/>
                </a:tc>
                <a:tc>
                  <a:txBody>
                    <a:bodyPr/>
                    <a:lstStyle/>
                    <a:p>
                      <a:pPr algn="ctr"/>
                      <a:r>
                        <a:rPr lang="en-US" sz="1400" b="0" dirty="0"/>
                        <a:t>0</a:t>
                      </a:r>
                      <a:endParaRPr lang="en-IN" sz="1400" b="0" dirty="0"/>
                    </a:p>
                  </a:txBody>
                  <a:tcPr/>
                </a:tc>
                <a:tc>
                  <a:txBody>
                    <a:bodyPr/>
                    <a:lstStyle/>
                    <a:p>
                      <a:pPr algn="ctr"/>
                      <a:r>
                        <a:rPr lang="en-US" sz="1400" b="0" dirty="0"/>
                        <a:t>1</a:t>
                      </a:r>
                      <a:endParaRPr lang="en-IN" sz="1400" b="0" dirty="0"/>
                    </a:p>
                  </a:txBody>
                  <a:tcPr/>
                </a:tc>
                <a:extLst>
                  <a:ext uri="{0D108BD9-81ED-4DB2-BD59-A6C34878D82A}">
                    <a16:rowId xmlns:a16="http://schemas.microsoft.com/office/drawing/2014/main" val="1102505604"/>
                  </a:ext>
                </a:extLst>
              </a:tr>
              <a:tr h="258723">
                <a:tc>
                  <a:txBody>
                    <a:bodyPr/>
                    <a:lstStyle/>
                    <a:p>
                      <a:pPr algn="ctr"/>
                      <a:r>
                        <a:rPr lang="en-US" sz="1400" b="1" dirty="0"/>
                        <a:t>v4</a:t>
                      </a:r>
                      <a:endParaRPr lang="en-IN" sz="1400" b="1" dirty="0"/>
                    </a:p>
                  </a:txBody>
                  <a:tcPr/>
                </a:tc>
                <a:tc>
                  <a:txBody>
                    <a:bodyPr/>
                    <a:lstStyle/>
                    <a:p>
                      <a:pPr algn="ctr"/>
                      <a:r>
                        <a:rPr lang="en-US" sz="1400" b="0" dirty="0"/>
                        <a:t>0</a:t>
                      </a:r>
                      <a:endParaRPr lang="en-IN" sz="1400" b="0" dirty="0"/>
                    </a:p>
                  </a:txBody>
                  <a:tcPr/>
                </a:tc>
                <a:tc>
                  <a:txBody>
                    <a:bodyPr/>
                    <a:lstStyle/>
                    <a:p>
                      <a:pPr algn="ctr"/>
                      <a:r>
                        <a:rPr lang="en-US" sz="1400" b="0" dirty="0"/>
                        <a:t>1</a:t>
                      </a:r>
                      <a:endParaRPr lang="en-IN" sz="1400" b="0" dirty="0"/>
                    </a:p>
                  </a:txBody>
                  <a:tcPr/>
                </a:tc>
                <a:tc>
                  <a:txBody>
                    <a:bodyPr/>
                    <a:lstStyle/>
                    <a:p>
                      <a:pPr algn="ctr"/>
                      <a:r>
                        <a:rPr lang="en-US" sz="1400" b="0" dirty="0"/>
                        <a:t>0</a:t>
                      </a:r>
                      <a:endParaRPr lang="en-IN" sz="1400" b="0" dirty="0"/>
                    </a:p>
                  </a:txBody>
                  <a:tcPr/>
                </a:tc>
                <a:tc>
                  <a:txBody>
                    <a:bodyPr/>
                    <a:lstStyle/>
                    <a:p>
                      <a:pPr algn="ctr"/>
                      <a:r>
                        <a:rPr lang="en-US" sz="1400" b="0" dirty="0"/>
                        <a:t>0</a:t>
                      </a:r>
                      <a:endParaRPr lang="en-IN" sz="1400" b="0" dirty="0"/>
                    </a:p>
                  </a:txBody>
                  <a:tcPr/>
                </a:tc>
                <a:tc>
                  <a:txBody>
                    <a:bodyPr/>
                    <a:lstStyle/>
                    <a:p>
                      <a:pPr algn="ctr"/>
                      <a:r>
                        <a:rPr lang="en-US" sz="1400" b="0" dirty="0"/>
                        <a:t>1</a:t>
                      </a:r>
                      <a:endParaRPr lang="en-IN" sz="1400" b="0" dirty="0"/>
                    </a:p>
                  </a:txBody>
                  <a:tcPr/>
                </a:tc>
                <a:extLst>
                  <a:ext uri="{0D108BD9-81ED-4DB2-BD59-A6C34878D82A}">
                    <a16:rowId xmlns:a16="http://schemas.microsoft.com/office/drawing/2014/main" val="3030707643"/>
                  </a:ext>
                </a:extLst>
              </a:tr>
              <a:tr h="28110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dirty="0"/>
                        <a:t>v5</a:t>
                      </a:r>
                      <a:endParaRPr lang="en-IN" sz="1600" b="1" dirty="0"/>
                    </a:p>
                  </a:txBody>
                  <a:tcPr/>
                </a:tc>
                <a:tc>
                  <a:txBody>
                    <a:bodyPr/>
                    <a:lstStyle/>
                    <a:p>
                      <a:pPr algn="ctr"/>
                      <a:r>
                        <a:rPr lang="en-US" sz="1400" b="0" dirty="0"/>
                        <a:t>0</a:t>
                      </a:r>
                      <a:endParaRPr lang="en-IN" sz="1400" b="0" dirty="0"/>
                    </a:p>
                  </a:txBody>
                  <a:tcPr/>
                </a:tc>
                <a:tc>
                  <a:txBody>
                    <a:bodyPr/>
                    <a:lstStyle/>
                    <a:p>
                      <a:pPr algn="ctr"/>
                      <a:r>
                        <a:rPr lang="en-US" sz="1400" b="0" dirty="0"/>
                        <a:t>1</a:t>
                      </a:r>
                      <a:endParaRPr lang="en-IN" sz="1400" b="0" dirty="0"/>
                    </a:p>
                  </a:txBody>
                  <a:tcPr/>
                </a:tc>
                <a:tc>
                  <a:txBody>
                    <a:bodyPr/>
                    <a:lstStyle/>
                    <a:p>
                      <a:pPr algn="ctr"/>
                      <a:r>
                        <a:rPr lang="en-US" sz="1400" b="0" dirty="0"/>
                        <a:t>1</a:t>
                      </a:r>
                      <a:endParaRPr lang="en-IN" sz="1400" b="0" dirty="0"/>
                    </a:p>
                  </a:txBody>
                  <a:tcPr/>
                </a:tc>
                <a:tc>
                  <a:txBody>
                    <a:bodyPr/>
                    <a:lstStyle/>
                    <a:p>
                      <a:pPr algn="ctr"/>
                      <a:r>
                        <a:rPr lang="en-US" sz="1400" b="0" dirty="0"/>
                        <a:t>1</a:t>
                      </a:r>
                      <a:endParaRPr lang="en-IN" sz="1400" b="0" dirty="0"/>
                    </a:p>
                  </a:txBody>
                  <a:tcPr/>
                </a:tc>
                <a:tc>
                  <a:txBody>
                    <a:bodyPr/>
                    <a:lstStyle/>
                    <a:p>
                      <a:pPr algn="ctr"/>
                      <a:r>
                        <a:rPr lang="en-US" sz="1400" b="0" dirty="0"/>
                        <a:t>0</a:t>
                      </a:r>
                      <a:endParaRPr lang="en-IN" sz="1400" b="0" dirty="0"/>
                    </a:p>
                  </a:txBody>
                  <a:tcPr/>
                </a:tc>
                <a:extLst>
                  <a:ext uri="{0D108BD9-81ED-4DB2-BD59-A6C34878D82A}">
                    <a16:rowId xmlns:a16="http://schemas.microsoft.com/office/drawing/2014/main" val="2763789411"/>
                  </a:ext>
                </a:extLst>
              </a:tr>
            </a:tbl>
          </a:graphicData>
        </a:graphic>
      </p:graphicFrame>
    </p:spTree>
    <p:extLst>
      <p:ext uri="{BB962C8B-B14F-4D97-AF65-F5344CB8AC3E}">
        <p14:creationId xmlns:p14="http://schemas.microsoft.com/office/powerpoint/2010/main" val="3904440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Content Placeholder 2">
            <a:extLst>
              <a:ext uri="{FF2B5EF4-FFF2-40B4-BE49-F238E27FC236}">
                <a16:creationId xmlns:a16="http://schemas.microsoft.com/office/drawing/2014/main" id="{491835AD-057F-446E-AFB7-6F9B185F1799}"/>
              </a:ext>
            </a:extLst>
          </p:cNvPr>
          <p:cNvSpPr>
            <a:spLocks noGrp="1"/>
          </p:cNvSpPr>
          <p:nvPr>
            <p:ph idx="1"/>
          </p:nvPr>
        </p:nvSpPr>
        <p:spPr>
          <a:xfrm>
            <a:off x="304800" y="1493838"/>
            <a:ext cx="8229600" cy="4525962"/>
          </a:xfrm>
        </p:spPr>
        <p:txBody>
          <a:bodyPr/>
          <a:lstStyle/>
          <a:p>
            <a:pPr marL="457200" lvl="1" indent="0" algn="just">
              <a:buNone/>
              <a:defRPr/>
            </a:pPr>
            <a:r>
              <a:rPr lang="en-US" sz="1700" dirty="0">
                <a:latin typeface="Times New Roman" panose="02020603050405020304" pitchFamily="18" charset="0"/>
                <a:cs typeface="Times New Roman" panose="02020603050405020304" pitchFamily="18" charset="0"/>
              </a:rPr>
              <a:t>5.1. Greedy Method</a:t>
            </a:r>
          </a:p>
          <a:p>
            <a:pPr marL="457200" lvl="1" indent="0" algn="just">
              <a:buNone/>
              <a:defRPr/>
            </a:pPr>
            <a:r>
              <a:rPr lang="en-US" sz="1700" dirty="0">
                <a:latin typeface="Times New Roman" panose="02020603050405020304" pitchFamily="18" charset="0"/>
                <a:cs typeface="Times New Roman" panose="02020603050405020304" pitchFamily="18" charset="0"/>
              </a:rPr>
              <a:t>	5.1.1. Design Principles and Strategy</a:t>
            </a:r>
          </a:p>
          <a:p>
            <a:pPr marL="457200" lvl="1" indent="0" algn="just">
              <a:buNone/>
              <a:defRPr/>
            </a:pPr>
            <a:r>
              <a:rPr lang="en-US" sz="1700" dirty="0">
                <a:latin typeface="Times New Roman" panose="02020603050405020304" pitchFamily="18" charset="0"/>
                <a:cs typeface="Times New Roman" panose="02020603050405020304" pitchFamily="18" charset="0"/>
              </a:rPr>
              <a:t>	5.1.2. Fractional Knapsack Problem</a:t>
            </a:r>
          </a:p>
          <a:p>
            <a:pPr marL="457200" lvl="1" indent="0" algn="just">
              <a:buNone/>
              <a:defRPr/>
            </a:pPr>
            <a:r>
              <a:rPr lang="en-US" sz="1700" dirty="0">
                <a:latin typeface="Times New Roman" panose="02020603050405020304" pitchFamily="18" charset="0"/>
                <a:cs typeface="Times New Roman" panose="02020603050405020304" pitchFamily="18" charset="0"/>
              </a:rPr>
              <a:t>	5.1.3. Task Scheduling Problem</a:t>
            </a:r>
          </a:p>
          <a:p>
            <a:pPr marL="457200" lvl="1" indent="0" algn="just">
              <a:buNone/>
              <a:defRPr/>
            </a:pPr>
            <a:r>
              <a:rPr lang="en-US" sz="1700" dirty="0">
                <a:latin typeface="Times New Roman" panose="02020603050405020304" pitchFamily="18" charset="0"/>
                <a:cs typeface="Times New Roman" panose="02020603050405020304" pitchFamily="18" charset="0"/>
              </a:rPr>
              <a:t>5.2. Divide and Conquer</a:t>
            </a:r>
          </a:p>
          <a:p>
            <a:pPr marL="457200" lvl="1" indent="0" algn="just">
              <a:buNone/>
              <a:defRPr/>
            </a:pPr>
            <a:r>
              <a:rPr lang="en-US" sz="1700" dirty="0">
                <a:latin typeface="Times New Roman" panose="02020603050405020304" pitchFamily="18" charset="0"/>
                <a:cs typeface="Times New Roman" panose="02020603050405020304" pitchFamily="18" charset="0"/>
              </a:rPr>
              <a:t>	5.2.1. Design Principles and Strategy</a:t>
            </a:r>
          </a:p>
          <a:p>
            <a:pPr marL="457200" lvl="1" indent="0" algn="just">
              <a:buNone/>
              <a:defRPr/>
            </a:pPr>
            <a:r>
              <a:rPr lang="en-US" sz="1700" dirty="0">
                <a:latin typeface="Times New Roman" panose="02020603050405020304" pitchFamily="18" charset="0"/>
                <a:cs typeface="Times New Roman" panose="02020603050405020304" pitchFamily="18" charset="0"/>
              </a:rPr>
              <a:t>	5.2.2. Analyzing Divide and Conquer Algorithms</a:t>
            </a:r>
          </a:p>
          <a:p>
            <a:pPr marL="457200" lvl="1" indent="0" algn="just">
              <a:buNone/>
              <a:defRPr/>
            </a:pPr>
            <a:r>
              <a:rPr lang="en-US" sz="1700" dirty="0">
                <a:latin typeface="Times New Roman" panose="02020603050405020304" pitchFamily="18" charset="0"/>
                <a:cs typeface="Times New Roman" panose="02020603050405020304" pitchFamily="18" charset="0"/>
              </a:rPr>
              <a:t>	5.2.3. Integer Multiplication Problem</a:t>
            </a:r>
          </a:p>
          <a:p>
            <a:pPr marL="457200" lvl="1" indent="0" algn="just">
              <a:buNone/>
              <a:defRPr/>
            </a:pPr>
            <a:r>
              <a:rPr lang="en-US" sz="1700" dirty="0">
                <a:latin typeface="Times New Roman" panose="02020603050405020304" pitchFamily="18" charset="0"/>
                <a:cs typeface="Times New Roman" panose="02020603050405020304" pitchFamily="18" charset="0"/>
              </a:rPr>
              <a:t>	5.2.4. Sorting Problem</a:t>
            </a:r>
          </a:p>
          <a:p>
            <a:pPr marL="457200" lvl="1" indent="0" algn="just">
              <a:buNone/>
              <a:defRPr/>
            </a:pPr>
            <a:r>
              <a:rPr lang="en-US" sz="1700" dirty="0">
                <a:latin typeface="Times New Roman" panose="02020603050405020304" pitchFamily="18" charset="0"/>
                <a:cs typeface="Times New Roman" panose="02020603050405020304" pitchFamily="18" charset="0"/>
              </a:rPr>
              <a:t>		5.2.4.1. Merge Sort Algorithm</a:t>
            </a:r>
          </a:p>
          <a:p>
            <a:pPr marL="457200" lvl="1" indent="0" algn="just">
              <a:buNone/>
              <a:defRPr/>
            </a:pPr>
            <a:r>
              <a:rPr lang="en-US" sz="1700" dirty="0">
                <a:latin typeface="Times New Roman" panose="02020603050405020304" pitchFamily="18" charset="0"/>
                <a:cs typeface="Times New Roman" panose="02020603050405020304" pitchFamily="18" charset="0"/>
              </a:rPr>
              <a:t>		5.2.4.2. Quick Sort Algorithm</a:t>
            </a:r>
          </a:p>
          <a:p>
            <a:pPr marL="457200" lvl="1" indent="0" algn="just">
              <a:buNone/>
              <a:defRPr/>
            </a:pPr>
            <a:r>
              <a:rPr lang="en-US" sz="1700" dirty="0">
                <a:latin typeface="Times New Roman" panose="02020603050405020304" pitchFamily="18" charset="0"/>
                <a:cs typeface="Times New Roman" panose="02020603050405020304" pitchFamily="18" charset="0"/>
              </a:rPr>
              <a:t>	5.2.5. Searching Problem and Binary Search Algorithm [Ref to 4.4.1]</a:t>
            </a:r>
          </a:p>
          <a:p>
            <a:pPr marL="457200" lvl="1" indent="0" algn="just">
              <a:buNone/>
              <a:defRPr/>
            </a:pPr>
            <a:r>
              <a:rPr lang="en-US" sz="1700" dirty="0">
                <a:latin typeface="Times New Roman" panose="02020603050405020304" pitchFamily="18" charset="0"/>
                <a:cs typeface="Times New Roman" panose="02020603050405020304" pitchFamily="18" charset="0"/>
              </a:rPr>
              <a:t>5.3. Dynamic Programming</a:t>
            </a:r>
          </a:p>
          <a:p>
            <a:pPr marL="457200" lvl="1" indent="0" algn="just">
              <a:buNone/>
              <a:defRPr/>
            </a:pPr>
            <a:r>
              <a:rPr lang="en-US" sz="1700" dirty="0">
                <a:latin typeface="Times New Roman" panose="02020603050405020304" pitchFamily="18" charset="0"/>
                <a:cs typeface="Times New Roman" panose="02020603050405020304" pitchFamily="18" charset="0"/>
              </a:rPr>
              <a:t>	5.3.1. Design Principles and Strategy</a:t>
            </a:r>
          </a:p>
          <a:p>
            <a:pPr marL="457200" lvl="1" indent="0" algn="just">
              <a:buNone/>
              <a:defRPr/>
            </a:pPr>
            <a:r>
              <a:rPr lang="en-US" sz="1700" dirty="0">
                <a:latin typeface="Times New Roman" panose="02020603050405020304" pitchFamily="18" charset="0"/>
                <a:cs typeface="Times New Roman" panose="02020603050405020304" pitchFamily="18" charset="0"/>
              </a:rPr>
              <a:t>	5.3.2. Matrix Chain Product Problem</a:t>
            </a:r>
          </a:p>
          <a:p>
            <a:pPr marL="457200" lvl="1" indent="0" algn="just">
              <a:buNone/>
              <a:defRPr/>
            </a:pPr>
            <a:r>
              <a:rPr lang="en-US" sz="1700" dirty="0">
                <a:latin typeface="Times New Roman" panose="02020603050405020304" pitchFamily="18" charset="0"/>
                <a:cs typeface="Times New Roman" panose="02020603050405020304" pitchFamily="18" charset="0"/>
              </a:rPr>
              <a:t>	5.3.3. 0/1 Knapsack Problem</a:t>
            </a:r>
            <a:endParaRPr lang="en-IN" sz="1700" dirty="0">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34B17C67-4D7A-4EF2-AC38-E8D5F700E17C}"/>
              </a:ext>
            </a:extLst>
          </p:cNvPr>
          <p:cNvSpPr>
            <a:spLocks noGrp="1"/>
          </p:cNvSpPr>
          <p:nvPr>
            <p:ph sz="quarter" idx="10"/>
          </p:nvPr>
        </p:nvSpPr>
        <p:spPr/>
        <p:txBody>
          <a:bodyPr rtlCol="0"/>
          <a:lstStyle/>
          <a:p>
            <a:pPr eaLnBrk="1" fontAlgn="auto" hangingPunct="1">
              <a:spcAft>
                <a:spcPts val="0"/>
              </a:spcAft>
              <a:defRPr/>
            </a:pPr>
            <a:r>
              <a:rPr lang="en-US" dirty="0"/>
              <a:t>Content of L-5</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Content Placeholder 2">
            <a:extLst>
              <a:ext uri="{FF2B5EF4-FFF2-40B4-BE49-F238E27FC236}">
                <a16:creationId xmlns:a16="http://schemas.microsoft.com/office/drawing/2014/main" id="{BEF8A033-9BEB-425D-8BD4-26A7E2ED7B49}"/>
              </a:ext>
            </a:extLst>
          </p:cNvPr>
          <p:cNvSpPr>
            <a:spLocks noGrp="1"/>
          </p:cNvSpPr>
          <p:nvPr>
            <p:ph idx="1"/>
          </p:nvPr>
        </p:nvSpPr>
        <p:spPr>
          <a:xfrm>
            <a:off x="304800" y="1493838"/>
            <a:ext cx="8229600" cy="4525962"/>
          </a:xfrm>
        </p:spPr>
        <p:txBody>
          <a:bodyPr/>
          <a:lstStyle/>
          <a:p>
            <a:pPr marL="571500" indent="-514350" algn="just" fontAlgn="base">
              <a:spcAft>
                <a:spcPct val="0"/>
              </a:spcAft>
              <a:buFont typeface="Arial" panose="020B0604020202020204" pitchFamily="34" charset="0"/>
              <a:buChar char="•"/>
            </a:pPr>
            <a:r>
              <a:rPr lang="en-US" altLang="en-US" sz="2700">
                <a:latin typeface="Times New Roman" panose="02020603050405020304" pitchFamily="18" charset="0"/>
                <a:cs typeface="Times New Roman" panose="02020603050405020304" pitchFamily="18" charset="0"/>
              </a:rPr>
              <a:t>Linked list representation:</a:t>
            </a:r>
            <a:endParaRPr lang="en-US" altLang="en-US" sz="2000" dirty="0">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34B17C67-4D7A-4EF2-AC38-E8D5F700E17C}"/>
              </a:ext>
            </a:extLst>
          </p:cNvPr>
          <p:cNvSpPr>
            <a:spLocks noGrp="1"/>
          </p:cNvSpPr>
          <p:nvPr>
            <p:ph sz="quarter" idx="10"/>
          </p:nvPr>
        </p:nvSpPr>
        <p:spPr/>
        <p:txBody>
          <a:bodyPr rtlCol="0"/>
          <a:lstStyle/>
          <a:p>
            <a:pPr eaLnBrk="1" fontAlgn="auto" hangingPunct="1">
              <a:spcAft>
                <a:spcPts val="0"/>
              </a:spcAft>
              <a:defRPr/>
            </a:pPr>
            <a:r>
              <a:rPr lang="en-US" dirty="0">
                <a:latin typeface="Times New Roman" panose="02020603050405020304" pitchFamily="18" charset="0"/>
                <a:cs typeface="Times New Roman" panose="02020603050405020304" pitchFamily="18" charset="0"/>
              </a:rPr>
              <a:t>Representation of Graph</a:t>
            </a:r>
            <a:endParaRPr lang="en-US" dirty="0"/>
          </a:p>
        </p:txBody>
      </p:sp>
      <p:pic>
        <p:nvPicPr>
          <p:cNvPr id="6" name="Picture 5">
            <a:extLst>
              <a:ext uri="{FF2B5EF4-FFF2-40B4-BE49-F238E27FC236}">
                <a16:creationId xmlns:a16="http://schemas.microsoft.com/office/drawing/2014/main" id="{3E84DFA0-7217-40E0-90E4-F53A28E8802E}"/>
              </a:ext>
            </a:extLst>
          </p:cNvPr>
          <p:cNvPicPr>
            <a:picLocks noChangeAspect="1"/>
          </p:cNvPicPr>
          <p:nvPr/>
        </p:nvPicPr>
        <p:blipFill>
          <a:blip r:embed="rId2"/>
          <a:stretch>
            <a:fillRect/>
          </a:stretch>
        </p:blipFill>
        <p:spPr>
          <a:xfrm>
            <a:off x="3733800" y="4310614"/>
            <a:ext cx="1921176" cy="2107096"/>
          </a:xfrm>
          <a:prstGeom prst="rect">
            <a:avLst/>
          </a:prstGeom>
        </p:spPr>
      </p:pic>
      <p:pic>
        <p:nvPicPr>
          <p:cNvPr id="7" name="Picture 2" descr="Directed graph - Wikipedia">
            <a:extLst>
              <a:ext uri="{FF2B5EF4-FFF2-40B4-BE49-F238E27FC236}">
                <a16:creationId xmlns:a16="http://schemas.microsoft.com/office/drawing/2014/main" id="{DEC82201-9AED-430F-BE47-56C9BAE360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1024" y="4457702"/>
            <a:ext cx="2760453" cy="18288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E337621C-2BC3-4478-AD1D-305D08ECD4F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30807" y="4356025"/>
            <a:ext cx="2362203" cy="2061685"/>
          </a:xfrm>
          <a:prstGeom prst="rect">
            <a:avLst/>
          </a:prstGeom>
        </p:spPr>
      </p:pic>
      <p:graphicFrame>
        <p:nvGraphicFramePr>
          <p:cNvPr id="2" name="Table 1">
            <a:extLst>
              <a:ext uri="{FF2B5EF4-FFF2-40B4-BE49-F238E27FC236}">
                <a16:creationId xmlns:a16="http://schemas.microsoft.com/office/drawing/2014/main" id="{13838763-05F1-494D-BB8C-3D85CC1D6769}"/>
              </a:ext>
            </a:extLst>
          </p:cNvPr>
          <p:cNvGraphicFramePr>
            <a:graphicFrameLocks noGrp="1"/>
          </p:cNvGraphicFramePr>
          <p:nvPr>
            <p:extLst>
              <p:ext uri="{D42A27DB-BD31-4B8C-83A1-F6EECF244321}">
                <p14:modId xmlns:p14="http://schemas.microsoft.com/office/powerpoint/2010/main" val="3858924057"/>
              </p:ext>
            </p:extLst>
          </p:nvPr>
        </p:nvGraphicFramePr>
        <p:xfrm>
          <a:off x="990600" y="2056775"/>
          <a:ext cx="6096000" cy="370840"/>
        </p:xfrm>
        <a:graphic>
          <a:graphicData uri="http://schemas.openxmlformats.org/drawingml/2006/table">
            <a:tbl>
              <a:tblPr firstRow="1" bandRow="1">
                <a:tableStyleId>{5940675A-B579-460E-94D1-54222C63F5DA}</a:tableStyleId>
              </a:tblPr>
              <a:tblGrid>
                <a:gridCol w="2032000">
                  <a:extLst>
                    <a:ext uri="{9D8B030D-6E8A-4147-A177-3AD203B41FA5}">
                      <a16:colId xmlns:a16="http://schemas.microsoft.com/office/drawing/2014/main" val="60756007"/>
                    </a:ext>
                  </a:extLst>
                </a:gridCol>
                <a:gridCol w="2032000">
                  <a:extLst>
                    <a:ext uri="{9D8B030D-6E8A-4147-A177-3AD203B41FA5}">
                      <a16:colId xmlns:a16="http://schemas.microsoft.com/office/drawing/2014/main" val="368411664"/>
                    </a:ext>
                  </a:extLst>
                </a:gridCol>
                <a:gridCol w="2032000">
                  <a:extLst>
                    <a:ext uri="{9D8B030D-6E8A-4147-A177-3AD203B41FA5}">
                      <a16:colId xmlns:a16="http://schemas.microsoft.com/office/drawing/2014/main" val="280706493"/>
                    </a:ext>
                  </a:extLst>
                </a:gridCol>
              </a:tblGrid>
              <a:tr h="370840">
                <a:tc>
                  <a:txBody>
                    <a:bodyPr/>
                    <a:lstStyle/>
                    <a:p>
                      <a:pPr algn="ctr"/>
                      <a:r>
                        <a:rPr lang="en-US" i="1" dirty="0">
                          <a:solidFill>
                            <a:schemeClr val="tx1">
                              <a:lumMod val="50000"/>
                              <a:lumOff val="50000"/>
                            </a:schemeClr>
                          </a:solidFill>
                        </a:rPr>
                        <a:t>Weight</a:t>
                      </a:r>
                      <a:endParaRPr lang="en-IN" i="1" dirty="0">
                        <a:solidFill>
                          <a:schemeClr val="tx1">
                            <a:lumMod val="50000"/>
                            <a:lumOff val="50000"/>
                          </a:schemeClr>
                        </a:solidFill>
                      </a:endParaRPr>
                    </a:p>
                  </a:txBody>
                  <a:tcPr/>
                </a:tc>
                <a:tc>
                  <a:txBody>
                    <a:bodyPr/>
                    <a:lstStyle/>
                    <a:p>
                      <a:pPr algn="ctr"/>
                      <a:r>
                        <a:rPr lang="en-US" dirty="0"/>
                        <a:t>Node label</a:t>
                      </a:r>
                      <a:endParaRPr lang="en-IN" dirty="0"/>
                    </a:p>
                  </a:txBody>
                  <a:tcPr/>
                </a:tc>
                <a:tc>
                  <a:txBody>
                    <a:bodyPr/>
                    <a:lstStyle/>
                    <a:p>
                      <a:pPr algn="ctr"/>
                      <a:r>
                        <a:rPr lang="en-US" dirty="0"/>
                        <a:t>Adjacency list</a:t>
                      </a:r>
                      <a:endParaRPr lang="en-IN" dirty="0"/>
                    </a:p>
                  </a:txBody>
                  <a:tcPr/>
                </a:tc>
                <a:extLst>
                  <a:ext uri="{0D108BD9-81ED-4DB2-BD59-A6C34878D82A}">
                    <a16:rowId xmlns:a16="http://schemas.microsoft.com/office/drawing/2014/main" val="2987852050"/>
                  </a:ext>
                </a:extLst>
              </a:tr>
            </a:tbl>
          </a:graphicData>
        </a:graphic>
      </p:graphicFrame>
      <p:graphicFrame>
        <p:nvGraphicFramePr>
          <p:cNvPr id="3" name="Table 2">
            <a:extLst>
              <a:ext uri="{FF2B5EF4-FFF2-40B4-BE49-F238E27FC236}">
                <a16:creationId xmlns:a16="http://schemas.microsoft.com/office/drawing/2014/main" id="{9FFC4A58-C630-43FF-B538-ECF2CAB68035}"/>
              </a:ext>
            </a:extLst>
          </p:cNvPr>
          <p:cNvGraphicFramePr>
            <a:graphicFrameLocks noGrp="1"/>
          </p:cNvGraphicFramePr>
          <p:nvPr>
            <p:extLst>
              <p:ext uri="{D42A27DB-BD31-4B8C-83A1-F6EECF244321}">
                <p14:modId xmlns:p14="http://schemas.microsoft.com/office/powerpoint/2010/main" val="2843968120"/>
              </p:ext>
            </p:extLst>
          </p:nvPr>
        </p:nvGraphicFramePr>
        <p:xfrm>
          <a:off x="407956" y="2650140"/>
          <a:ext cx="416560" cy="1483360"/>
        </p:xfrm>
        <a:graphic>
          <a:graphicData uri="http://schemas.openxmlformats.org/drawingml/2006/table">
            <a:tbl>
              <a:tblPr firstRow="1" bandRow="1">
                <a:tableStyleId>{5940675A-B579-460E-94D1-54222C63F5DA}</a:tableStyleId>
              </a:tblPr>
              <a:tblGrid>
                <a:gridCol w="208280">
                  <a:extLst>
                    <a:ext uri="{9D8B030D-6E8A-4147-A177-3AD203B41FA5}">
                      <a16:colId xmlns:a16="http://schemas.microsoft.com/office/drawing/2014/main" val="3060495687"/>
                    </a:ext>
                  </a:extLst>
                </a:gridCol>
                <a:gridCol w="208280">
                  <a:extLst>
                    <a:ext uri="{9D8B030D-6E8A-4147-A177-3AD203B41FA5}">
                      <a16:colId xmlns:a16="http://schemas.microsoft.com/office/drawing/2014/main" val="1358596600"/>
                    </a:ext>
                  </a:extLst>
                </a:gridCol>
              </a:tblGrid>
              <a:tr h="370840">
                <a:tc>
                  <a:txBody>
                    <a:bodyPr/>
                    <a:lstStyle/>
                    <a:p>
                      <a:pPr algn="ctr"/>
                      <a:r>
                        <a:rPr lang="en-US" dirty="0"/>
                        <a:t>1</a:t>
                      </a:r>
                      <a:endParaRPr lang="en-IN" dirty="0"/>
                    </a:p>
                  </a:txBody>
                  <a:tcPr/>
                </a:tc>
                <a:tc>
                  <a:txBody>
                    <a:bodyPr/>
                    <a:lstStyle/>
                    <a:p>
                      <a:pPr algn="ctr"/>
                      <a:r>
                        <a:rPr lang="en-IN" dirty="0"/>
                        <a:t>●</a:t>
                      </a:r>
                    </a:p>
                  </a:txBody>
                  <a:tcPr/>
                </a:tc>
                <a:extLst>
                  <a:ext uri="{0D108BD9-81ED-4DB2-BD59-A6C34878D82A}">
                    <a16:rowId xmlns:a16="http://schemas.microsoft.com/office/drawing/2014/main" val="3915548746"/>
                  </a:ext>
                </a:extLst>
              </a:tr>
              <a:tr h="370840">
                <a:tc>
                  <a:txBody>
                    <a:bodyPr/>
                    <a:lstStyle/>
                    <a:p>
                      <a:pPr algn="ctr"/>
                      <a:r>
                        <a:rPr lang="en-US" dirty="0"/>
                        <a:t>2</a:t>
                      </a:r>
                      <a:endParaRPr lang="en-IN"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t>●</a:t>
                      </a:r>
                    </a:p>
                  </a:txBody>
                  <a:tcPr/>
                </a:tc>
                <a:extLst>
                  <a:ext uri="{0D108BD9-81ED-4DB2-BD59-A6C34878D82A}">
                    <a16:rowId xmlns:a16="http://schemas.microsoft.com/office/drawing/2014/main" val="4124184864"/>
                  </a:ext>
                </a:extLst>
              </a:tr>
              <a:tr h="370840">
                <a:tc>
                  <a:txBody>
                    <a:bodyPr/>
                    <a:lstStyle/>
                    <a:p>
                      <a:pPr algn="ctr"/>
                      <a:r>
                        <a:rPr lang="en-US" dirty="0"/>
                        <a:t>3</a:t>
                      </a:r>
                      <a:endParaRPr lang="en-IN"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t>●</a:t>
                      </a:r>
                    </a:p>
                  </a:txBody>
                  <a:tcPr/>
                </a:tc>
                <a:extLst>
                  <a:ext uri="{0D108BD9-81ED-4DB2-BD59-A6C34878D82A}">
                    <a16:rowId xmlns:a16="http://schemas.microsoft.com/office/drawing/2014/main" val="2043027906"/>
                  </a:ext>
                </a:extLst>
              </a:tr>
              <a:tr h="370840">
                <a:tc>
                  <a:txBody>
                    <a:bodyPr/>
                    <a:lstStyle/>
                    <a:p>
                      <a:pPr algn="ctr"/>
                      <a:r>
                        <a:rPr lang="en-US" dirty="0"/>
                        <a:t>4</a:t>
                      </a:r>
                      <a:endParaRPr lang="en-IN"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t>●</a:t>
                      </a:r>
                    </a:p>
                  </a:txBody>
                  <a:tcPr/>
                </a:tc>
                <a:extLst>
                  <a:ext uri="{0D108BD9-81ED-4DB2-BD59-A6C34878D82A}">
                    <a16:rowId xmlns:a16="http://schemas.microsoft.com/office/drawing/2014/main" val="4183143071"/>
                  </a:ext>
                </a:extLst>
              </a:tr>
            </a:tbl>
          </a:graphicData>
        </a:graphic>
      </p:graphicFrame>
      <p:graphicFrame>
        <p:nvGraphicFramePr>
          <p:cNvPr id="10" name="Table 9">
            <a:extLst>
              <a:ext uri="{FF2B5EF4-FFF2-40B4-BE49-F238E27FC236}">
                <a16:creationId xmlns:a16="http://schemas.microsoft.com/office/drawing/2014/main" id="{68CE9FE5-DBAD-4851-9C0C-9D1906A3AF79}"/>
              </a:ext>
            </a:extLst>
          </p:cNvPr>
          <p:cNvGraphicFramePr>
            <a:graphicFrameLocks noGrp="1"/>
          </p:cNvGraphicFramePr>
          <p:nvPr>
            <p:extLst>
              <p:ext uri="{D42A27DB-BD31-4B8C-83A1-F6EECF244321}">
                <p14:modId xmlns:p14="http://schemas.microsoft.com/office/powerpoint/2010/main" val="2361906020"/>
              </p:ext>
            </p:extLst>
          </p:nvPr>
        </p:nvGraphicFramePr>
        <p:xfrm>
          <a:off x="1030112" y="2634089"/>
          <a:ext cx="416560" cy="370840"/>
        </p:xfrm>
        <a:graphic>
          <a:graphicData uri="http://schemas.openxmlformats.org/drawingml/2006/table">
            <a:tbl>
              <a:tblPr firstRow="1" bandRow="1">
                <a:tableStyleId>{5940675A-B579-460E-94D1-54222C63F5DA}</a:tableStyleId>
              </a:tblPr>
              <a:tblGrid>
                <a:gridCol w="208280">
                  <a:extLst>
                    <a:ext uri="{9D8B030D-6E8A-4147-A177-3AD203B41FA5}">
                      <a16:colId xmlns:a16="http://schemas.microsoft.com/office/drawing/2014/main" val="745380622"/>
                    </a:ext>
                  </a:extLst>
                </a:gridCol>
                <a:gridCol w="208280">
                  <a:extLst>
                    <a:ext uri="{9D8B030D-6E8A-4147-A177-3AD203B41FA5}">
                      <a16:colId xmlns:a16="http://schemas.microsoft.com/office/drawing/2014/main" val="788164844"/>
                    </a:ext>
                  </a:extLst>
                </a:gridCol>
              </a:tblGrid>
              <a:tr h="370840">
                <a:tc>
                  <a:txBody>
                    <a:bodyPr/>
                    <a:lstStyle/>
                    <a:p>
                      <a:pPr algn="ctr"/>
                      <a:r>
                        <a:rPr lang="en-US" dirty="0"/>
                        <a:t>2</a:t>
                      </a:r>
                      <a:endParaRPr lang="en-IN" dirty="0"/>
                    </a:p>
                  </a:txBody>
                  <a:tcPr/>
                </a:tc>
                <a:tc>
                  <a:txBody>
                    <a:bodyPr/>
                    <a:lstStyle/>
                    <a:p>
                      <a:pPr algn="ctr"/>
                      <a:r>
                        <a:rPr lang="en-IN" dirty="0"/>
                        <a:t>●</a:t>
                      </a:r>
                    </a:p>
                  </a:txBody>
                  <a:tcPr/>
                </a:tc>
                <a:extLst>
                  <a:ext uri="{0D108BD9-81ED-4DB2-BD59-A6C34878D82A}">
                    <a16:rowId xmlns:a16="http://schemas.microsoft.com/office/drawing/2014/main" val="3319168265"/>
                  </a:ext>
                </a:extLst>
              </a:tr>
            </a:tbl>
          </a:graphicData>
        </a:graphic>
      </p:graphicFrame>
      <p:graphicFrame>
        <p:nvGraphicFramePr>
          <p:cNvPr id="11" name="Table 10">
            <a:extLst>
              <a:ext uri="{FF2B5EF4-FFF2-40B4-BE49-F238E27FC236}">
                <a16:creationId xmlns:a16="http://schemas.microsoft.com/office/drawing/2014/main" id="{1FEAC8C1-4547-449F-BEAE-5D15466DFB5D}"/>
              </a:ext>
            </a:extLst>
          </p:cNvPr>
          <p:cNvGraphicFramePr>
            <a:graphicFrameLocks noGrp="1"/>
          </p:cNvGraphicFramePr>
          <p:nvPr>
            <p:extLst>
              <p:ext uri="{D42A27DB-BD31-4B8C-83A1-F6EECF244321}">
                <p14:modId xmlns:p14="http://schemas.microsoft.com/office/powerpoint/2010/main" val="24788731"/>
              </p:ext>
            </p:extLst>
          </p:nvPr>
        </p:nvGraphicFramePr>
        <p:xfrm>
          <a:off x="1612970" y="2634089"/>
          <a:ext cx="416560" cy="370840"/>
        </p:xfrm>
        <a:graphic>
          <a:graphicData uri="http://schemas.openxmlformats.org/drawingml/2006/table">
            <a:tbl>
              <a:tblPr firstRow="1" bandRow="1">
                <a:tableStyleId>{5940675A-B579-460E-94D1-54222C63F5DA}</a:tableStyleId>
              </a:tblPr>
              <a:tblGrid>
                <a:gridCol w="208280">
                  <a:extLst>
                    <a:ext uri="{9D8B030D-6E8A-4147-A177-3AD203B41FA5}">
                      <a16:colId xmlns:a16="http://schemas.microsoft.com/office/drawing/2014/main" val="745380622"/>
                    </a:ext>
                  </a:extLst>
                </a:gridCol>
                <a:gridCol w="208280">
                  <a:extLst>
                    <a:ext uri="{9D8B030D-6E8A-4147-A177-3AD203B41FA5}">
                      <a16:colId xmlns:a16="http://schemas.microsoft.com/office/drawing/2014/main" val="788164844"/>
                    </a:ext>
                  </a:extLst>
                </a:gridCol>
              </a:tblGrid>
              <a:tr h="370840">
                <a:tc>
                  <a:txBody>
                    <a:bodyPr/>
                    <a:lstStyle/>
                    <a:p>
                      <a:pPr algn="ctr"/>
                      <a:r>
                        <a:rPr lang="en-US" dirty="0"/>
                        <a:t>3</a:t>
                      </a:r>
                      <a:endParaRPr lang="en-IN" dirty="0"/>
                    </a:p>
                  </a:txBody>
                  <a:tcPr/>
                </a:tc>
                <a:tc>
                  <a:txBody>
                    <a:bodyPr/>
                    <a:lstStyle/>
                    <a:p>
                      <a:pPr algn="ctr"/>
                      <a:r>
                        <a:rPr lang="en-IN" dirty="0"/>
                        <a:t>●</a:t>
                      </a:r>
                    </a:p>
                  </a:txBody>
                  <a:tcPr/>
                </a:tc>
                <a:extLst>
                  <a:ext uri="{0D108BD9-81ED-4DB2-BD59-A6C34878D82A}">
                    <a16:rowId xmlns:a16="http://schemas.microsoft.com/office/drawing/2014/main" val="3319168265"/>
                  </a:ext>
                </a:extLst>
              </a:tr>
            </a:tbl>
          </a:graphicData>
        </a:graphic>
      </p:graphicFrame>
      <p:graphicFrame>
        <p:nvGraphicFramePr>
          <p:cNvPr id="13" name="Table 12">
            <a:extLst>
              <a:ext uri="{FF2B5EF4-FFF2-40B4-BE49-F238E27FC236}">
                <a16:creationId xmlns:a16="http://schemas.microsoft.com/office/drawing/2014/main" id="{BE025EAE-CA50-4F7D-84B2-AE65437CF4F0}"/>
              </a:ext>
            </a:extLst>
          </p:cNvPr>
          <p:cNvGraphicFramePr>
            <a:graphicFrameLocks noGrp="1"/>
          </p:cNvGraphicFramePr>
          <p:nvPr>
            <p:extLst>
              <p:ext uri="{D42A27DB-BD31-4B8C-83A1-F6EECF244321}">
                <p14:modId xmlns:p14="http://schemas.microsoft.com/office/powerpoint/2010/main" val="3242936549"/>
              </p:ext>
            </p:extLst>
          </p:nvPr>
        </p:nvGraphicFramePr>
        <p:xfrm>
          <a:off x="1030112" y="3391820"/>
          <a:ext cx="416560" cy="370840"/>
        </p:xfrm>
        <a:graphic>
          <a:graphicData uri="http://schemas.openxmlformats.org/drawingml/2006/table">
            <a:tbl>
              <a:tblPr firstRow="1" bandRow="1">
                <a:tableStyleId>{5940675A-B579-460E-94D1-54222C63F5DA}</a:tableStyleId>
              </a:tblPr>
              <a:tblGrid>
                <a:gridCol w="208280">
                  <a:extLst>
                    <a:ext uri="{9D8B030D-6E8A-4147-A177-3AD203B41FA5}">
                      <a16:colId xmlns:a16="http://schemas.microsoft.com/office/drawing/2014/main" val="745380622"/>
                    </a:ext>
                  </a:extLst>
                </a:gridCol>
                <a:gridCol w="208280">
                  <a:extLst>
                    <a:ext uri="{9D8B030D-6E8A-4147-A177-3AD203B41FA5}">
                      <a16:colId xmlns:a16="http://schemas.microsoft.com/office/drawing/2014/main" val="788164844"/>
                    </a:ext>
                  </a:extLst>
                </a:gridCol>
              </a:tblGrid>
              <a:tr h="370840">
                <a:tc>
                  <a:txBody>
                    <a:bodyPr/>
                    <a:lstStyle/>
                    <a:p>
                      <a:pPr algn="ctr"/>
                      <a:r>
                        <a:rPr lang="en-US" dirty="0"/>
                        <a:t>2</a:t>
                      </a:r>
                      <a:endParaRPr lang="en-IN" dirty="0"/>
                    </a:p>
                  </a:txBody>
                  <a:tcPr/>
                </a:tc>
                <a:tc>
                  <a:txBody>
                    <a:bodyPr/>
                    <a:lstStyle/>
                    <a:p>
                      <a:pPr algn="ctr"/>
                      <a:r>
                        <a:rPr lang="en-IN" dirty="0"/>
                        <a:t>●</a:t>
                      </a:r>
                    </a:p>
                  </a:txBody>
                  <a:tcPr/>
                </a:tc>
                <a:extLst>
                  <a:ext uri="{0D108BD9-81ED-4DB2-BD59-A6C34878D82A}">
                    <a16:rowId xmlns:a16="http://schemas.microsoft.com/office/drawing/2014/main" val="3319168265"/>
                  </a:ext>
                </a:extLst>
              </a:tr>
            </a:tbl>
          </a:graphicData>
        </a:graphic>
      </p:graphicFrame>
      <p:graphicFrame>
        <p:nvGraphicFramePr>
          <p:cNvPr id="14" name="Table 13">
            <a:extLst>
              <a:ext uri="{FF2B5EF4-FFF2-40B4-BE49-F238E27FC236}">
                <a16:creationId xmlns:a16="http://schemas.microsoft.com/office/drawing/2014/main" id="{02732E65-AF5C-4841-9871-A314460E7F5C}"/>
              </a:ext>
            </a:extLst>
          </p:cNvPr>
          <p:cNvGraphicFramePr>
            <a:graphicFrameLocks noGrp="1"/>
          </p:cNvGraphicFramePr>
          <p:nvPr>
            <p:extLst>
              <p:ext uri="{D42A27DB-BD31-4B8C-83A1-F6EECF244321}">
                <p14:modId xmlns:p14="http://schemas.microsoft.com/office/powerpoint/2010/main" val="3201389464"/>
              </p:ext>
            </p:extLst>
          </p:nvPr>
        </p:nvGraphicFramePr>
        <p:xfrm>
          <a:off x="1612970" y="3385979"/>
          <a:ext cx="416560" cy="370840"/>
        </p:xfrm>
        <a:graphic>
          <a:graphicData uri="http://schemas.openxmlformats.org/drawingml/2006/table">
            <a:tbl>
              <a:tblPr firstRow="1" bandRow="1">
                <a:tableStyleId>{5940675A-B579-460E-94D1-54222C63F5DA}</a:tableStyleId>
              </a:tblPr>
              <a:tblGrid>
                <a:gridCol w="208280">
                  <a:extLst>
                    <a:ext uri="{9D8B030D-6E8A-4147-A177-3AD203B41FA5}">
                      <a16:colId xmlns:a16="http://schemas.microsoft.com/office/drawing/2014/main" val="745380622"/>
                    </a:ext>
                  </a:extLst>
                </a:gridCol>
                <a:gridCol w="208280">
                  <a:extLst>
                    <a:ext uri="{9D8B030D-6E8A-4147-A177-3AD203B41FA5}">
                      <a16:colId xmlns:a16="http://schemas.microsoft.com/office/drawing/2014/main" val="788164844"/>
                    </a:ext>
                  </a:extLst>
                </a:gridCol>
              </a:tblGrid>
              <a:tr h="370840">
                <a:tc>
                  <a:txBody>
                    <a:bodyPr/>
                    <a:lstStyle/>
                    <a:p>
                      <a:pPr algn="ctr"/>
                      <a:r>
                        <a:rPr lang="en-US" dirty="0"/>
                        <a:t>4</a:t>
                      </a:r>
                      <a:endParaRPr lang="en-IN" dirty="0"/>
                    </a:p>
                  </a:txBody>
                  <a:tcPr/>
                </a:tc>
                <a:tc>
                  <a:txBody>
                    <a:bodyPr/>
                    <a:lstStyle/>
                    <a:p>
                      <a:pPr algn="ctr"/>
                      <a:r>
                        <a:rPr lang="en-IN" dirty="0"/>
                        <a:t>●</a:t>
                      </a:r>
                    </a:p>
                  </a:txBody>
                  <a:tcPr/>
                </a:tc>
                <a:extLst>
                  <a:ext uri="{0D108BD9-81ED-4DB2-BD59-A6C34878D82A}">
                    <a16:rowId xmlns:a16="http://schemas.microsoft.com/office/drawing/2014/main" val="3319168265"/>
                  </a:ext>
                </a:extLst>
              </a:tr>
            </a:tbl>
          </a:graphicData>
        </a:graphic>
      </p:graphicFrame>
      <p:graphicFrame>
        <p:nvGraphicFramePr>
          <p:cNvPr id="15" name="Table 14">
            <a:extLst>
              <a:ext uri="{FF2B5EF4-FFF2-40B4-BE49-F238E27FC236}">
                <a16:creationId xmlns:a16="http://schemas.microsoft.com/office/drawing/2014/main" id="{F6147E94-6833-4422-9201-B45311A9B95B}"/>
              </a:ext>
            </a:extLst>
          </p:cNvPr>
          <p:cNvGraphicFramePr>
            <a:graphicFrameLocks noGrp="1"/>
          </p:cNvGraphicFramePr>
          <p:nvPr>
            <p:extLst>
              <p:ext uri="{D42A27DB-BD31-4B8C-83A1-F6EECF244321}">
                <p14:modId xmlns:p14="http://schemas.microsoft.com/office/powerpoint/2010/main" val="3824656281"/>
              </p:ext>
            </p:extLst>
          </p:nvPr>
        </p:nvGraphicFramePr>
        <p:xfrm>
          <a:off x="1030112" y="3763186"/>
          <a:ext cx="416560" cy="370840"/>
        </p:xfrm>
        <a:graphic>
          <a:graphicData uri="http://schemas.openxmlformats.org/drawingml/2006/table">
            <a:tbl>
              <a:tblPr firstRow="1" bandRow="1">
                <a:tableStyleId>{5940675A-B579-460E-94D1-54222C63F5DA}</a:tableStyleId>
              </a:tblPr>
              <a:tblGrid>
                <a:gridCol w="208280">
                  <a:extLst>
                    <a:ext uri="{9D8B030D-6E8A-4147-A177-3AD203B41FA5}">
                      <a16:colId xmlns:a16="http://schemas.microsoft.com/office/drawing/2014/main" val="745380622"/>
                    </a:ext>
                  </a:extLst>
                </a:gridCol>
                <a:gridCol w="208280">
                  <a:extLst>
                    <a:ext uri="{9D8B030D-6E8A-4147-A177-3AD203B41FA5}">
                      <a16:colId xmlns:a16="http://schemas.microsoft.com/office/drawing/2014/main" val="788164844"/>
                    </a:ext>
                  </a:extLst>
                </a:gridCol>
              </a:tblGrid>
              <a:tr h="370840">
                <a:tc>
                  <a:txBody>
                    <a:bodyPr/>
                    <a:lstStyle/>
                    <a:p>
                      <a:pPr algn="ctr"/>
                      <a:r>
                        <a:rPr lang="en-US" dirty="0"/>
                        <a:t>3</a:t>
                      </a:r>
                      <a:endParaRPr lang="en-IN" dirty="0"/>
                    </a:p>
                  </a:txBody>
                  <a:tcPr/>
                </a:tc>
                <a:tc>
                  <a:txBody>
                    <a:bodyPr/>
                    <a:lstStyle/>
                    <a:p>
                      <a:pPr algn="ctr"/>
                      <a:r>
                        <a:rPr lang="en-IN" dirty="0"/>
                        <a:t>●</a:t>
                      </a:r>
                    </a:p>
                  </a:txBody>
                  <a:tcPr/>
                </a:tc>
                <a:extLst>
                  <a:ext uri="{0D108BD9-81ED-4DB2-BD59-A6C34878D82A}">
                    <a16:rowId xmlns:a16="http://schemas.microsoft.com/office/drawing/2014/main" val="3319168265"/>
                  </a:ext>
                </a:extLst>
              </a:tr>
            </a:tbl>
          </a:graphicData>
        </a:graphic>
      </p:graphicFrame>
      <p:cxnSp>
        <p:nvCxnSpPr>
          <p:cNvPr id="17" name="Straight Arrow Connector 16">
            <a:extLst>
              <a:ext uri="{FF2B5EF4-FFF2-40B4-BE49-F238E27FC236}">
                <a16:creationId xmlns:a16="http://schemas.microsoft.com/office/drawing/2014/main" id="{6DD1D047-7CDA-437C-88D9-9583212E89EF}"/>
              </a:ext>
            </a:extLst>
          </p:cNvPr>
          <p:cNvCxnSpPr>
            <a:cxnSpLocks/>
            <a:endCxn id="10" idx="1"/>
          </p:cNvCxnSpPr>
          <p:nvPr/>
        </p:nvCxnSpPr>
        <p:spPr>
          <a:xfrm>
            <a:off x="762000" y="2819400"/>
            <a:ext cx="268112" cy="10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3DF6FA7F-3222-4A20-AB55-F0F7425549EA}"/>
              </a:ext>
            </a:extLst>
          </p:cNvPr>
          <p:cNvCxnSpPr>
            <a:cxnSpLocks/>
          </p:cNvCxnSpPr>
          <p:nvPr/>
        </p:nvCxnSpPr>
        <p:spPr>
          <a:xfrm>
            <a:off x="771502" y="3577131"/>
            <a:ext cx="268112" cy="10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8AC637E5-49DB-4B40-921F-C191C721FFA9}"/>
              </a:ext>
            </a:extLst>
          </p:cNvPr>
          <p:cNvCxnSpPr>
            <a:cxnSpLocks/>
          </p:cNvCxnSpPr>
          <p:nvPr/>
        </p:nvCxnSpPr>
        <p:spPr>
          <a:xfrm>
            <a:off x="762000" y="3948497"/>
            <a:ext cx="268112" cy="10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65D96A90-2FB1-4CDE-8BC1-25A141946DD0}"/>
              </a:ext>
            </a:extLst>
          </p:cNvPr>
          <p:cNvCxnSpPr>
            <a:cxnSpLocks/>
          </p:cNvCxnSpPr>
          <p:nvPr/>
        </p:nvCxnSpPr>
        <p:spPr>
          <a:xfrm>
            <a:off x="1344858" y="3577843"/>
            <a:ext cx="268112" cy="10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A1E35D7A-912A-49D3-B5CB-7AE413F78504}"/>
              </a:ext>
            </a:extLst>
          </p:cNvPr>
          <p:cNvCxnSpPr>
            <a:cxnSpLocks/>
          </p:cNvCxnSpPr>
          <p:nvPr/>
        </p:nvCxnSpPr>
        <p:spPr>
          <a:xfrm>
            <a:off x="1353959" y="2816543"/>
            <a:ext cx="268112" cy="10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aphicFrame>
        <p:nvGraphicFramePr>
          <p:cNvPr id="24" name="Table 23">
            <a:extLst>
              <a:ext uri="{FF2B5EF4-FFF2-40B4-BE49-F238E27FC236}">
                <a16:creationId xmlns:a16="http://schemas.microsoft.com/office/drawing/2014/main" id="{32BC5E1C-3A29-4506-B506-ADD1632114CC}"/>
              </a:ext>
            </a:extLst>
          </p:cNvPr>
          <p:cNvGraphicFramePr>
            <a:graphicFrameLocks noGrp="1"/>
          </p:cNvGraphicFramePr>
          <p:nvPr>
            <p:extLst>
              <p:ext uri="{D42A27DB-BD31-4B8C-83A1-F6EECF244321}">
                <p14:modId xmlns:p14="http://schemas.microsoft.com/office/powerpoint/2010/main" val="3994411356"/>
              </p:ext>
            </p:extLst>
          </p:nvPr>
        </p:nvGraphicFramePr>
        <p:xfrm>
          <a:off x="3048000" y="2530651"/>
          <a:ext cx="416560" cy="1483360"/>
        </p:xfrm>
        <a:graphic>
          <a:graphicData uri="http://schemas.openxmlformats.org/drawingml/2006/table">
            <a:tbl>
              <a:tblPr firstRow="1" bandRow="1">
                <a:tableStyleId>{5940675A-B579-460E-94D1-54222C63F5DA}</a:tableStyleId>
              </a:tblPr>
              <a:tblGrid>
                <a:gridCol w="208280">
                  <a:extLst>
                    <a:ext uri="{9D8B030D-6E8A-4147-A177-3AD203B41FA5}">
                      <a16:colId xmlns:a16="http://schemas.microsoft.com/office/drawing/2014/main" val="3060495687"/>
                    </a:ext>
                  </a:extLst>
                </a:gridCol>
                <a:gridCol w="208280">
                  <a:extLst>
                    <a:ext uri="{9D8B030D-6E8A-4147-A177-3AD203B41FA5}">
                      <a16:colId xmlns:a16="http://schemas.microsoft.com/office/drawing/2014/main" val="1358596600"/>
                    </a:ext>
                  </a:extLst>
                </a:gridCol>
              </a:tblGrid>
              <a:tr h="370840">
                <a:tc>
                  <a:txBody>
                    <a:bodyPr/>
                    <a:lstStyle/>
                    <a:p>
                      <a:pPr algn="ctr"/>
                      <a:r>
                        <a:rPr lang="en-US" dirty="0"/>
                        <a:t>1</a:t>
                      </a:r>
                      <a:endParaRPr lang="en-IN" dirty="0"/>
                    </a:p>
                  </a:txBody>
                  <a:tcPr/>
                </a:tc>
                <a:tc>
                  <a:txBody>
                    <a:bodyPr/>
                    <a:lstStyle/>
                    <a:p>
                      <a:pPr algn="ctr"/>
                      <a:r>
                        <a:rPr lang="en-IN" dirty="0"/>
                        <a:t>●</a:t>
                      </a:r>
                    </a:p>
                  </a:txBody>
                  <a:tcPr/>
                </a:tc>
                <a:extLst>
                  <a:ext uri="{0D108BD9-81ED-4DB2-BD59-A6C34878D82A}">
                    <a16:rowId xmlns:a16="http://schemas.microsoft.com/office/drawing/2014/main" val="3915548746"/>
                  </a:ext>
                </a:extLst>
              </a:tr>
              <a:tr h="370840">
                <a:tc>
                  <a:txBody>
                    <a:bodyPr/>
                    <a:lstStyle/>
                    <a:p>
                      <a:pPr algn="ctr"/>
                      <a:r>
                        <a:rPr lang="en-US" dirty="0"/>
                        <a:t>2</a:t>
                      </a:r>
                      <a:endParaRPr lang="en-IN"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t>●</a:t>
                      </a:r>
                    </a:p>
                  </a:txBody>
                  <a:tcPr/>
                </a:tc>
                <a:extLst>
                  <a:ext uri="{0D108BD9-81ED-4DB2-BD59-A6C34878D82A}">
                    <a16:rowId xmlns:a16="http://schemas.microsoft.com/office/drawing/2014/main" val="4124184864"/>
                  </a:ext>
                </a:extLst>
              </a:tr>
              <a:tr h="370840">
                <a:tc>
                  <a:txBody>
                    <a:bodyPr/>
                    <a:lstStyle/>
                    <a:p>
                      <a:pPr algn="ctr"/>
                      <a:r>
                        <a:rPr lang="en-US" dirty="0"/>
                        <a:t>3</a:t>
                      </a:r>
                      <a:endParaRPr lang="en-IN"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t>●</a:t>
                      </a:r>
                    </a:p>
                  </a:txBody>
                  <a:tcPr/>
                </a:tc>
                <a:extLst>
                  <a:ext uri="{0D108BD9-81ED-4DB2-BD59-A6C34878D82A}">
                    <a16:rowId xmlns:a16="http://schemas.microsoft.com/office/drawing/2014/main" val="2043027906"/>
                  </a:ext>
                </a:extLst>
              </a:tr>
              <a:tr h="370840">
                <a:tc>
                  <a:txBody>
                    <a:bodyPr/>
                    <a:lstStyle/>
                    <a:p>
                      <a:pPr algn="ctr"/>
                      <a:r>
                        <a:rPr lang="en-US" dirty="0"/>
                        <a:t>4</a:t>
                      </a:r>
                      <a:endParaRPr lang="en-IN"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t>●</a:t>
                      </a:r>
                    </a:p>
                  </a:txBody>
                  <a:tcPr/>
                </a:tc>
                <a:extLst>
                  <a:ext uri="{0D108BD9-81ED-4DB2-BD59-A6C34878D82A}">
                    <a16:rowId xmlns:a16="http://schemas.microsoft.com/office/drawing/2014/main" val="4183143071"/>
                  </a:ext>
                </a:extLst>
              </a:tr>
            </a:tbl>
          </a:graphicData>
        </a:graphic>
      </p:graphicFrame>
      <p:graphicFrame>
        <p:nvGraphicFramePr>
          <p:cNvPr id="25" name="Table 24">
            <a:extLst>
              <a:ext uri="{FF2B5EF4-FFF2-40B4-BE49-F238E27FC236}">
                <a16:creationId xmlns:a16="http://schemas.microsoft.com/office/drawing/2014/main" id="{191EF249-BD3F-47A9-BFC7-09E8909B34FC}"/>
              </a:ext>
            </a:extLst>
          </p:cNvPr>
          <p:cNvGraphicFramePr>
            <a:graphicFrameLocks noGrp="1"/>
          </p:cNvGraphicFramePr>
          <p:nvPr>
            <p:extLst>
              <p:ext uri="{D42A27DB-BD31-4B8C-83A1-F6EECF244321}">
                <p14:modId xmlns:p14="http://schemas.microsoft.com/office/powerpoint/2010/main" val="852288964"/>
              </p:ext>
            </p:extLst>
          </p:nvPr>
        </p:nvGraphicFramePr>
        <p:xfrm>
          <a:off x="3670156" y="2514600"/>
          <a:ext cx="416560" cy="370840"/>
        </p:xfrm>
        <a:graphic>
          <a:graphicData uri="http://schemas.openxmlformats.org/drawingml/2006/table">
            <a:tbl>
              <a:tblPr firstRow="1" bandRow="1">
                <a:tableStyleId>{5940675A-B579-460E-94D1-54222C63F5DA}</a:tableStyleId>
              </a:tblPr>
              <a:tblGrid>
                <a:gridCol w="208280">
                  <a:extLst>
                    <a:ext uri="{9D8B030D-6E8A-4147-A177-3AD203B41FA5}">
                      <a16:colId xmlns:a16="http://schemas.microsoft.com/office/drawing/2014/main" val="745380622"/>
                    </a:ext>
                  </a:extLst>
                </a:gridCol>
                <a:gridCol w="208280">
                  <a:extLst>
                    <a:ext uri="{9D8B030D-6E8A-4147-A177-3AD203B41FA5}">
                      <a16:colId xmlns:a16="http://schemas.microsoft.com/office/drawing/2014/main" val="788164844"/>
                    </a:ext>
                  </a:extLst>
                </a:gridCol>
              </a:tblGrid>
              <a:tr h="370840">
                <a:tc>
                  <a:txBody>
                    <a:bodyPr/>
                    <a:lstStyle/>
                    <a:p>
                      <a:pPr algn="ctr"/>
                      <a:r>
                        <a:rPr lang="en-US" dirty="0"/>
                        <a:t>2</a:t>
                      </a:r>
                      <a:endParaRPr lang="en-IN" dirty="0"/>
                    </a:p>
                  </a:txBody>
                  <a:tcPr/>
                </a:tc>
                <a:tc>
                  <a:txBody>
                    <a:bodyPr/>
                    <a:lstStyle/>
                    <a:p>
                      <a:pPr algn="ctr"/>
                      <a:r>
                        <a:rPr lang="en-IN" dirty="0"/>
                        <a:t>●</a:t>
                      </a:r>
                    </a:p>
                  </a:txBody>
                  <a:tcPr/>
                </a:tc>
                <a:extLst>
                  <a:ext uri="{0D108BD9-81ED-4DB2-BD59-A6C34878D82A}">
                    <a16:rowId xmlns:a16="http://schemas.microsoft.com/office/drawing/2014/main" val="3319168265"/>
                  </a:ext>
                </a:extLst>
              </a:tr>
            </a:tbl>
          </a:graphicData>
        </a:graphic>
      </p:graphicFrame>
      <p:graphicFrame>
        <p:nvGraphicFramePr>
          <p:cNvPr id="26" name="Table 25">
            <a:extLst>
              <a:ext uri="{FF2B5EF4-FFF2-40B4-BE49-F238E27FC236}">
                <a16:creationId xmlns:a16="http://schemas.microsoft.com/office/drawing/2014/main" id="{D063F5B8-731D-487C-BD6A-330C29C0114D}"/>
              </a:ext>
            </a:extLst>
          </p:cNvPr>
          <p:cNvGraphicFramePr>
            <a:graphicFrameLocks noGrp="1"/>
          </p:cNvGraphicFramePr>
          <p:nvPr>
            <p:extLst>
              <p:ext uri="{D42A27DB-BD31-4B8C-83A1-F6EECF244321}">
                <p14:modId xmlns:p14="http://schemas.microsoft.com/office/powerpoint/2010/main" val="870002198"/>
              </p:ext>
            </p:extLst>
          </p:nvPr>
        </p:nvGraphicFramePr>
        <p:xfrm>
          <a:off x="4253014" y="2514600"/>
          <a:ext cx="416560" cy="370840"/>
        </p:xfrm>
        <a:graphic>
          <a:graphicData uri="http://schemas.openxmlformats.org/drawingml/2006/table">
            <a:tbl>
              <a:tblPr firstRow="1" bandRow="1">
                <a:tableStyleId>{5940675A-B579-460E-94D1-54222C63F5DA}</a:tableStyleId>
              </a:tblPr>
              <a:tblGrid>
                <a:gridCol w="208280">
                  <a:extLst>
                    <a:ext uri="{9D8B030D-6E8A-4147-A177-3AD203B41FA5}">
                      <a16:colId xmlns:a16="http://schemas.microsoft.com/office/drawing/2014/main" val="745380622"/>
                    </a:ext>
                  </a:extLst>
                </a:gridCol>
                <a:gridCol w="208280">
                  <a:extLst>
                    <a:ext uri="{9D8B030D-6E8A-4147-A177-3AD203B41FA5}">
                      <a16:colId xmlns:a16="http://schemas.microsoft.com/office/drawing/2014/main" val="788164844"/>
                    </a:ext>
                  </a:extLst>
                </a:gridCol>
              </a:tblGrid>
              <a:tr h="370840">
                <a:tc>
                  <a:txBody>
                    <a:bodyPr/>
                    <a:lstStyle/>
                    <a:p>
                      <a:pPr algn="ctr"/>
                      <a:r>
                        <a:rPr lang="en-US" dirty="0"/>
                        <a:t>3</a:t>
                      </a:r>
                      <a:endParaRPr lang="en-IN" dirty="0"/>
                    </a:p>
                  </a:txBody>
                  <a:tcPr/>
                </a:tc>
                <a:tc>
                  <a:txBody>
                    <a:bodyPr/>
                    <a:lstStyle/>
                    <a:p>
                      <a:pPr algn="ctr"/>
                      <a:r>
                        <a:rPr lang="en-IN" dirty="0"/>
                        <a:t>●</a:t>
                      </a:r>
                    </a:p>
                  </a:txBody>
                  <a:tcPr/>
                </a:tc>
                <a:extLst>
                  <a:ext uri="{0D108BD9-81ED-4DB2-BD59-A6C34878D82A}">
                    <a16:rowId xmlns:a16="http://schemas.microsoft.com/office/drawing/2014/main" val="3319168265"/>
                  </a:ext>
                </a:extLst>
              </a:tr>
            </a:tbl>
          </a:graphicData>
        </a:graphic>
      </p:graphicFrame>
      <p:graphicFrame>
        <p:nvGraphicFramePr>
          <p:cNvPr id="27" name="Table 26">
            <a:extLst>
              <a:ext uri="{FF2B5EF4-FFF2-40B4-BE49-F238E27FC236}">
                <a16:creationId xmlns:a16="http://schemas.microsoft.com/office/drawing/2014/main" id="{C0121341-5FE4-4979-9D12-BF724F69CC7E}"/>
              </a:ext>
            </a:extLst>
          </p:cNvPr>
          <p:cNvGraphicFramePr>
            <a:graphicFrameLocks noGrp="1"/>
          </p:cNvGraphicFramePr>
          <p:nvPr>
            <p:extLst>
              <p:ext uri="{D42A27DB-BD31-4B8C-83A1-F6EECF244321}">
                <p14:modId xmlns:p14="http://schemas.microsoft.com/office/powerpoint/2010/main" val="2113544231"/>
              </p:ext>
            </p:extLst>
          </p:nvPr>
        </p:nvGraphicFramePr>
        <p:xfrm>
          <a:off x="3670156" y="3272331"/>
          <a:ext cx="416560" cy="370840"/>
        </p:xfrm>
        <a:graphic>
          <a:graphicData uri="http://schemas.openxmlformats.org/drawingml/2006/table">
            <a:tbl>
              <a:tblPr firstRow="1" bandRow="1">
                <a:tableStyleId>{5940675A-B579-460E-94D1-54222C63F5DA}</a:tableStyleId>
              </a:tblPr>
              <a:tblGrid>
                <a:gridCol w="208280">
                  <a:extLst>
                    <a:ext uri="{9D8B030D-6E8A-4147-A177-3AD203B41FA5}">
                      <a16:colId xmlns:a16="http://schemas.microsoft.com/office/drawing/2014/main" val="745380622"/>
                    </a:ext>
                  </a:extLst>
                </a:gridCol>
                <a:gridCol w="208280">
                  <a:extLst>
                    <a:ext uri="{9D8B030D-6E8A-4147-A177-3AD203B41FA5}">
                      <a16:colId xmlns:a16="http://schemas.microsoft.com/office/drawing/2014/main" val="788164844"/>
                    </a:ext>
                  </a:extLst>
                </a:gridCol>
              </a:tblGrid>
              <a:tr h="370840">
                <a:tc>
                  <a:txBody>
                    <a:bodyPr/>
                    <a:lstStyle/>
                    <a:p>
                      <a:pPr algn="ctr"/>
                      <a:r>
                        <a:rPr lang="en-US" dirty="0">
                          <a:solidFill>
                            <a:srgbClr val="FF0000"/>
                          </a:solidFill>
                        </a:rPr>
                        <a:t>1</a:t>
                      </a:r>
                      <a:endParaRPr lang="en-IN" dirty="0">
                        <a:solidFill>
                          <a:srgbClr val="FF0000"/>
                        </a:solidFill>
                      </a:endParaRPr>
                    </a:p>
                  </a:txBody>
                  <a:tcPr/>
                </a:tc>
                <a:tc>
                  <a:txBody>
                    <a:bodyPr/>
                    <a:lstStyle/>
                    <a:p>
                      <a:pPr algn="ctr"/>
                      <a:r>
                        <a:rPr lang="en-IN" dirty="0"/>
                        <a:t>●</a:t>
                      </a:r>
                    </a:p>
                  </a:txBody>
                  <a:tcPr/>
                </a:tc>
                <a:extLst>
                  <a:ext uri="{0D108BD9-81ED-4DB2-BD59-A6C34878D82A}">
                    <a16:rowId xmlns:a16="http://schemas.microsoft.com/office/drawing/2014/main" val="3319168265"/>
                  </a:ext>
                </a:extLst>
              </a:tr>
            </a:tbl>
          </a:graphicData>
        </a:graphic>
      </p:graphicFrame>
      <p:graphicFrame>
        <p:nvGraphicFramePr>
          <p:cNvPr id="28" name="Table 27">
            <a:extLst>
              <a:ext uri="{FF2B5EF4-FFF2-40B4-BE49-F238E27FC236}">
                <a16:creationId xmlns:a16="http://schemas.microsoft.com/office/drawing/2014/main" id="{3C6610F1-4F8C-4CAB-A2DD-FD20D4579B38}"/>
              </a:ext>
            </a:extLst>
          </p:cNvPr>
          <p:cNvGraphicFramePr>
            <a:graphicFrameLocks noGrp="1"/>
          </p:cNvGraphicFramePr>
          <p:nvPr>
            <p:extLst>
              <p:ext uri="{D42A27DB-BD31-4B8C-83A1-F6EECF244321}">
                <p14:modId xmlns:p14="http://schemas.microsoft.com/office/powerpoint/2010/main" val="3752118092"/>
              </p:ext>
            </p:extLst>
          </p:nvPr>
        </p:nvGraphicFramePr>
        <p:xfrm>
          <a:off x="4253014" y="3266490"/>
          <a:ext cx="416560" cy="370840"/>
        </p:xfrm>
        <a:graphic>
          <a:graphicData uri="http://schemas.openxmlformats.org/drawingml/2006/table">
            <a:tbl>
              <a:tblPr firstRow="1" bandRow="1">
                <a:tableStyleId>{5940675A-B579-460E-94D1-54222C63F5DA}</a:tableStyleId>
              </a:tblPr>
              <a:tblGrid>
                <a:gridCol w="208280">
                  <a:extLst>
                    <a:ext uri="{9D8B030D-6E8A-4147-A177-3AD203B41FA5}">
                      <a16:colId xmlns:a16="http://schemas.microsoft.com/office/drawing/2014/main" val="745380622"/>
                    </a:ext>
                  </a:extLst>
                </a:gridCol>
                <a:gridCol w="208280">
                  <a:extLst>
                    <a:ext uri="{9D8B030D-6E8A-4147-A177-3AD203B41FA5}">
                      <a16:colId xmlns:a16="http://schemas.microsoft.com/office/drawing/2014/main" val="788164844"/>
                    </a:ext>
                  </a:extLst>
                </a:gridCol>
              </a:tblGrid>
              <a:tr h="370840">
                <a:tc>
                  <a:txBody>
                    <a:bodyPr/>
                    <a:lstStyle/>
                    <a:p>
                      <a:pPr algn="ctr"/>
                      <a:r>
                        <a:rPr lang="en-US" dirty="0">
                          <a:solidFill>
                            <a:srgbClr val="FF0000"/>
                          </a:solidFill>
                        </a:rPr>
                        <a:t>2</a:t>
                      </a:r>
                      <a:endParaRPr lang="en-IN" dirty="0">
                        <a:solidFill>
                          <a:srgbClr val="FF0000"/>
                        </a:solidFill>
                      </a:endParaRPr>
                    </a:p>
                  </a:txBody>
                  <a:tcPr/>
                </a:tc>
                <a:tc>
                  <a:txBody>
                    <a:bodyPr/>
                    <a:lstStyle/>
                    <a:p>
                      <a:pPr algn="ctr"/>
                      <a:r>
                        <a:rPr lang="en-IN" dirty="0">
                          <a:solidFill>
                            <a:srgbClr val="FF0000"/>
                          </a:solidFill>
                        </a:rPr>
                        <a:t>●</a:t>
                      </a:r>
                    </a:p>
                  </a:txBody>
                  <a:tcPr/>
                </a:tc>
                <a:extLst>
                  <a:ext uri="{0D108BD9-81ED-4DB2-BD59-A6C34878D82A}">
                    <a16:rowId xmlns:a16="http://schemas.microsoft.com/office/drawing/2014/main" val="3319168265"/>
                  </a:ext>
                </a:extLst>
              </a:tr>
            </a:tbl>
          </a:graphicData>
        </a:graphic>
      </p:graphicFrame>
      <p:graphicFrame>
        <p:nvGraphicFramePr>
          <p:cNvPr id="29" name="Table 28">
            <a:extLst>
              <a:ext uri="{FF2B5EF4-FFF2-40B4-BE49-F238E27FC236}">
                <a16:creationId xmlns:a16="http://schemas.microsoft.com/office/drawing/2014/main" id="{ACEEE671-6F57-4691-A166-332479B8BEED}"/>
              </a:ext>
            </a:extLst>
          </p:cNvPr>
          <p:cNvGraphicFramePr>
            <a:graphicFrameLocks noGrp="1"/>
          </p:cNvGraphicFramePr>
          <p:nvPr>
            <p:extLst>
              <p:ext uri="{D42A27DB-BD31-4B8C-83A1-F6EECF244321}">
                <p14:modId xmlns:p14="http://schemas.microsoft.com/office/powerpoint/2010/main" val="1652016977"/>
              </p:ext>
            </p:extLst>
          </p:nvPr>
        </p:nvGraphicFramePr>
        <p:xfrm>
          <a:off x="3670156" y="3643697"/>
          <a:ext cx="416560" cy="370840"/>
        </p:xfrm>
        <a:graphic>
          <a:graphicData uri="http://schemas.openxmlformats.org/drawingml/2006/table">
            <a:tbl>
              <a:tblPr firstRow="1" bandRow="1">
                <a:tableStyleId>{5940675A-B579-460E-94D1-54222C63F5DA}</a:tableStyleId>
              </a:tblPr>
              <a:tblGrid>
                <a:gridCol w="208280">
                  <a:extLst>
                    <a:ext uri="{9D8B030D-6E8A-4147-A177-3AD203B41FA5}">
                      <a16:colId xmlns:a16="http://schemas.microsoft.com/office/drawing/2014/main" val="745380622"/>
                    </a:ext>
                  </a:extLst>
                </a:gridCol>
                <a:gridCol w="208280">
                  <a:extLst>
                    <a:ext uri="{9D8B030D-6E8A-4147-A177-3AD203B41FA5}">
                      <a16:colId xmlns:a16="http://schemas.microsoft.com/office/drawing/2014/main" val="788164844"/>
                    </a:ext>
                  </a:extLst>
                </a:gridCol>
              </a:tblGrid>
              <a:tr h="370840">
                <a:tc>
                  <a:txBody>
                    <a:bodyPr/>
                    <a:lstStyle/>
                    <a:p>
                      <a:pPr algn="ctr"/>
                      <a:r>
                        <a:rPr lang="en-US" dirty="0"/>
                        <a:t>2</a:t>
                      </a:r>
                      <a:endParaRPr lang="en-IN" dirty="0"/>
                    </a:p>
                  </a:txBody>
                  <a:tcPr/>
                </a:tc>
                <a:tc>
                  <a:txBody>
                    <a:bodyPr/>
                    <a:lstStyle/>
                    <a:p>
                      <a:pPr algn="ctr"/>
                      <a:r>
                        <a:rPr lang="en-IN" dirty="0"/>
                        <a:t>●</a:t>
                      </a:r>
                    </a:p>
                  </a:txBody>
                  <a:tcPr/>
                </a:tc>
                <a:extLst>
                  <a:ext uri="{0D108BD9-81ED-4DB2-BD59-A6C34878D82A}">
                    <a16:rowId xmlns:a16="http://schemas.microsoft.com/office/drawing/2014/main" val="3319168265"/>
                  </a:ext>
                </a:extLst>
              </a:tr>
            </a:tbl>
          </a:graphicData>
        </a:graphic>
      </p:graphicFrame>
      <p:cxnSp>
        <p:nvCxnSpPr>
          <p:cNvPr id="30" name="Straight Arrow Connector 29">
            <a:extLst>
              <a:ext uri="{FF2B5EF4-FFF2-40B4-BE49-F238E27FC236}">
                <a16:creationId xmlns:a16="http://schemas.microsoft.com/office/drawing/2014/main" id="{CF656D85-76E4-41FD-8976-2E24E86D1D69}"/>
              </a:ext>
            </a:extLst>
          </p:cNvPr>
          <p:cNvCxnSpPr>
            <a:cxnSpLocks/>
            <a:endCxn id="25" idx="1"/>
          </p:cNvCxnSpPr>
          <p:nvPr/>
        </p:nvCxnSpPr>
        <p:spPr>
          <a:xfrm>
            <a:off x="3402044" y="2699911"/>
            <a:ext cx="268112" cy="10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55168579-C4BD-45E8-9835-C97997BB4B40}"/>
              </a:ext>
            </a:extLst>
          </p:cNvPr>
          <p:cNvCxnSpPr>
            <a:cxnSpLocks/>
          </p:cNvCxnSpPr>
          <p:nvPr/>
        </p:nvCxnSpPr>
        <p:spPr>
          <a:xfrm>
            <a:off x="3411546" y="3457642"/>
            <a:ext cx="268112" cy="10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79EE1B35-6B87-4007-87EB-A7E56D576300}"/>
              </a:ext>
            </a:extLst>
          </p:cNvPr>
          <p:cNvCxnSpPr>
            <a:cxnSpLocks/>
          </p:cNvCxnSpPr>
          <p:nvPr/>
        </p:nvCxnSpPr>
        <p:spPr>
          <a:xfrm>
            <a:off x="3402044" y="3829008"/>
            <a:ext cx="268112" cy="10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D6FC32F5-5BD3-4CC2-821E-7B890C7C1421}"/>
              </a:ext>
            </a:extLst>
          </p:cNvPr>
          <p:cNvCxnSpPr>
            <a:cxnSpLocks/>
          </p:cNvCxnSpPr>
          <p:nvPr/>
        </p:nvCxnSpPr>
        <p:spPr>
          <a:xfrm>
            <a:off x="3984902" y="3458354"/>
            <a:ext cx="268112" cy="10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C8129025-29A8-4A69-919B-3E73119E4922}"/>
              </a:ext>
            </a:extLst>
          </p:cNvPr>
          <p:cNvCxnSpPr>
            <a:cxnSpLocks/>
          </p:cNvCxnSpPr>
          <p:nvPr/>
        </p:nvCxnSpPr>
        <p:spPr>
          <a:xfrm>
            <a:off x="3994003" y="2697054"/>
            <a:ext cx="268112" cy="10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aphicFrame>
        <p:nvGraphicFramePr>
          <p:cNvPr id="37" name="Table 36">
            <a:extLst>
              <a:ext uri="{FF2B5EF4-FFF2-40B4-BE49-F238E27FC236}">
                <a16:creationId xmlns:a16="http://schemas.microsoft.com/office/drawing/2014/main" id="{4168F984-A350-499C-878D-3142CBA50B23}"/>
              </a:ext>
            </a:extLst>
          </p:cNvPr>
          <p:cNvGraphicFramePr>
            <a:graphicFrameLocks noGrp="1"/>
          </p:cNvGraphicFramePr>
          <p:nvPr>
            <p:extLst>
              <p:ext uri="{D42A27DB-BD31-4B8C-83A1-F6EECF244321}">
                <p14:modId xmlns:p14="http://schemas.microsoft.com/office/powerpoint/2010/main" val="4040893149"/>
              </p:ext>
            </p:extLst>
          </p:nvPr>
        </p:nvGraphicFramePr>
        <p:xfrm>
          <a:off x="3657600" y="2881697"/>
          <a:ext cx="416560" cy="370840"/>
        </p:xfrm>
        <a:graphic>
          <a:graphicData uri="http://schemas.openxmlformats.org/drawingml/2006/table">
            <a:tbl>
              <a:tblPr firstRow="1" bandRow="1">
                <a:tableStyleId>{5940675A-B579-460E-94D1-54222C63F5DA}</a:tableStyleId>
              </a:tblPr>
              <a:tblGrid>
                <a:gridCol w="208280">
                  <a:extLst>
                    <a:ext uri="{9D8B030D-6E8A-4147-A177-3AD203B41FA5}">
                      <a16:colId xmlns:a16="http://schemas.microsoft.com/office/drawing/2014/main" val="745380622"/>
                    </a:ext>
                  </a:extLst>
                </a:gridCol>
                <a:gridCol w="208280">
                  <a:extLst>
                    <a:ext uri="{9D8B030D-6E8A-4147-A177-3AD203B41FA5}">
                      <a16:colId xmlns:a16="http://schemas.microsoft.com/office/drawing/2014/main" val="788164844"/>
                    </a:ext>
                  </a:extLst>
                </a:gridCol>
              </a:tblGrid>
              <a:tr h="370840">
                <a:tc>
                  <a:txBody>
                    <a:bodyPr/>
                    <a:lstStyle/>
                    <a:p>
                      <a:pPr algn="ctr"/>
                      <a:r>
                        <a:rPr lang="en-US" dirty="0"/>
                        <a:t>1</a:t>
                      </a:r>
                      <a:endParaRPr lang="en-IN" dirty="0"/>
                    </a:p>
                  </a:txBody>
                  <a:tcPr/>
                </a:tc>
                <a:tc>
                  <a:txBody>
                    <a:bodyPr/>
                    <a:lstStyle/>
                    <a:p>
                      <a:pPr algn="ctr"/>
                      <a:r>
                        <a:rPr lang="en-IN" dirty="0"/>
                        <a:t>●</a:t>
                      </a:r>
                    </a:p>
                  </a:txBody>
                  <a:tcPr/>
                </a:tc>
                <a:extLst>
                  <a:ext uri="{0D108BD9-81ED-4DB2-BD59-A6C34878D82A}">
                    <a16:rowId xmlns:a16="http://schemas.microsoft.com/office/drawing/2014/main" val="3319168265"/>
                  </a:ext>
                </a:extLst>
              </a:tr>
            </a:tbl>
          </a:graphicData>
        </a:graphic>
      </p:graphicFrame>
      <p:graphicFrame>
        <p:nvGraphicFramePr>
          <p:cNvPr id="38" name="Table 37">
            <a:extLst>
              <a:ext uri="{FF2B5EF4-FFF2-40B4-BE49-F238E27FC236}">
                <a16:creationId xmlns:a16="http://schemas.microsoft.com/office/drawing/2014/main" id="{20C2AAEA-283C-4C88-8102-1078E05831BC}"/>
              </a:ext>
            </a:extLst>
          </p:cNvPr>
          <p:cNvGraphicFramePr>
            <a:graphicFrameLocks noGrp="1"/>
          </p:cNvGraphicFramePr>
          <p:nvPr>
            <p:extLst>
              <p:ext uri="{D42A27DB-BD31-4B8C-83A1-F6EECF244321}">
                <p14:modId xmlns:p14="http://schemas.microsoft.com/office/powerpoint/2010/main" val="1649571760"/>
              </p:ext>
            </p:extLst>
          </p:nvPr>
        </p:nvGraphicFramePr>
        <p:xfrm>
          <a:off x="4267200" y="2871537"/>
          <a:ext cx="416560" cy="370840"/>
        </p:xfrm>
        <a:graphic>
          <a:graphicData uri="http://schemas.openxmlformats.org/drawingml/2006/table">
            <a:tbl>
              <a:tblPr firstRow="1" bandRow="1">
                <a:tableStyleId>{5940675A-B579-460E-94D1-54222C63F5DA}</a:tableStyleId>
              </a:tblPr>
              <a:tblGrid>
                <a:gridCol w="208280">
                  <a:extLst>
                    <a:ext uri="{9D8B030D-6E8A-4147-A177-3AD203B41FA5}">
                      <a16:colId xmlns:a16="http://schemas.microsoft.com/office/drawing/2014/main" val="745380622"/>
                    </a:ext>
                  </a:extLst>
                </a:gridCol>
                <a:gridCol w="208280">
                  <a:extLst>
                    <a:ext uri="{9D8B030D-6E8A-4147-A177-3AD203B41FA5}">
                      <a16:colId xmlns:a16="http://schemas.microsoft.com/office/drawing/2014/main" val="788164844"/>
                    </a:ext>
                  </a:extLst>
                </a:gridCol>
              </a:tblGrid>
              <a:tr h="370840">
                <a:tc>
                  <a:txBody>
                    <a:bodyPr/>
                    <a:lstStyle/>
                    <a:p>
                      <a:pPr algn="ctr"/>
                      <a:r>
                        <a:rPr lang="en-US" dirty="0"/>
                        <a:t>3</a:t>
                      </a:r>
                      <a:endParaRPr lang="en-IN" dirty="0"/>
                    </a:p>
                  </a:txBody>
                  <a:tcPr/>
                </a:tc>
                <a:tc>
                  <a:txBody>
                    <a:bodyPr/>
                    <a:lstStyle/>
                    <a:p>
                      <a:pPr algn="ctr"/>
                      <a:r>
                        <a:rPr lang="en-IN" dirty="0"/>
                        <a:t>●</a:t>
                      </a:r>
                    </a:p>
                  </a:txBody>
                  <a:tcPr/>
                </a:tc>
                <a:extLst>
                  <a:ext uri="{0D108BD9-81ED-4DB2-BD59-A6C34878D82A}">
                    <a16:rowId xmlns:a16="http://schemas.microsoft.com/office/drawing/2014/main" val="3319168265"/>
                  </a:ext>
                </a:extLst>
              </a:tr>
            </a:tbl>
          </a:graphicData>
        </a:graphic>
      </p:graphicFrame>
      <p:graphicFrame>
        <p:nvGraphicFramePr>
          <p:cNvPr id="39" name="Table 38">
            <a:extLst>
              <a:ext uri="{FF2B5EF4-FFF2-40B4-BE49-F238E27FC236}">
                <a16:creationId xmlns:a16="http://schemas.microsoft.com/office/drawing/2014/main" id="{498C71DD-CE48-4B32-AA44-2E172E1E6AAD}"/>
              </a:ext>
            </a:extLst>
          </p:cNvPr>
          <p:cNvGraphicFramePr>
            <a:graphicFrameLocks noGrp="1"/>
          </p:cNvGraphicFramePr>
          <p:nvPr>
            <p:extLst>
              <p:ext uri="{D42A27DB-BD31-4B8C-83A1-F6EECF244321}">
                <p14:modId xmlns:p14="http://schemas.microsoft.com/office/powerpoint/2010/main" val="4292712196"/>
              </p:ext>
            </p:extLst>
          </p:nvPr>
        </p:nvGraphicFramePr>
        <p:xfrm>
          <a:off x="4876800" y="2871537"/>
          <a:ext cx="416560" cy="370840"/>
        </p:xfrm>
        <a:graphic>
          <a:graphicData uri="http://schemas.openxmlformats.org/drawingml/2006/table">
            <a:tbl>
              <a:tblPr firstRow="1" bandRow="1">
                <a:tableStyleId>{5940675A-B579-460E-94D1-54222C63F5DA}</a:tableStyleId>
              </a:tblPr>
              <a:tblGrid>
                <a:gridCol w="208280">
                  <a:extLst>
                    <a:ext uri="{9D8B030D-6E8A-4147-A177-3AD203B41FA5}">
                      <a16:colId xmlns:a16="http://schemas.microsoft.com/office/drawing/2014/main" val="745380622"/>
                    </a:ext>
                  </a:extLst>
                </a:gridCol>
                <a:gridCol w="208280">
                  <a:extLst>
                    <a:ext uri="{9D8B030D-6E8A-4147-A177-3AD203B41FA5}">
                      <a16:colId xmlns:a16="http://schemas.microsoft.com/office/drawing/2014/main" val="788164844"/>
                    </a:ext>
                  </a:extLst>
                </a:gridCol>
              </a:tblGrid>
              <a:tr h="370840">
                <a:tc>
                  <a:txBody>
                    <a:bodyPr/>
                    <a:lstStyle/>
                    <a:p>
                      <a:pPr algn="ctr"/>
                      <a:r>
                        <a:rPr lang="en-US" dirty="0"/>
                        <a:t>4</a:t>
                      </a:r>
                      <a:endParaRPr lang="en-IN" dirty="0"/>
                    </a:p>
                  </a:txBody>
                  <a:tcPr/>
                </a:tc>
                <a:tc>
                  <a:txBody>
                    <a:bodyPr/>
                    <a:lstStyle/>
                    <a:p>
                      <a:pPr algn="ctr"/>
                      <a:r>
                        <a:rPr lang="en-IN" dirty="0"/>
                        <a:t>●</a:t>
                      </a:r>
                    </a:p>
                  </a:txBody>
                  <a:tcPr/>
                </a:tc>
                <a:extLst>
                  <a:ext uri="{0D108BD9-81ED-4DB2-BD59-A6C34878D82A}">
                    <a16:rowId xmlns:a16="http://schemas.microsoft.com/office/drawing/2014/main" val="3319168265"/>
                  </a:ext>
                </a:extLst>
              </a:tr>
            </a:tbl>
          </a:graphicData>
        </a:graphic>
      </p:graphicFrame>
      <p:graphicFrame>
        <p:nvGraphicFramePr>
          <p:cNvPr id="40" name="Table 39">
            <a:extLst>
              <a:ext uri="{FF2B5EF4-FFF2-40B4-BE49-F238E27FC236}">
                <a16:creationId xmlns:a16="http://schemas.microsoft.com/office/drawing/2014/main" id="{F66A1D1D-EE50-4A05-9686-F29C3D011AE4}"/>
              </a:ext>
            </a:extLst>
          </p:cNvPr>
          <p:cNvGraphicFramePr>
            <a:graphicFrameLocks noGrp="1"/>
          </p:cNvGraphicFramePr>
          <p:nvPr>
            <p:extLst>
              <p:ext uri="{D42A27DB-BD31-4B8C-83A1-F6EECF244321}">
                <p14:modId xmlns:p14="http://schemas.microsoft.com/office/powerpoint/2010/main" val="964793296"/>
              </p:ext>
            </p:extLst>
          </p:nvPr>
        </p:nvGraphicFramePr>
        <p:xfrm>
          <a:off x="5450840" y="2871537"/>
          <a:ext cx="416560" cy="370840"/>
        </p:xfrm>
        <a:graphic>
          <a:graphicData uri="http://schemas.openxmlformats.org/drawingml/2006/table">
            <a:tbl>
              <a:tblPr firstRow="1" bandRow="1">
                <a:tableStyleId>{5940675A-B579-460E-94D1-54222C63F5DA}</a:tableStyleId>
              </a:tblPr>
              <a:tblGrid>
                <a:gridCol w="208280">
                  <a:extLst>
                    <a:ext uri="{9D8B030D-6E8A-4147-A177-3AD203B41FA5}">
                      <a16:colId xmlns:a16="http://schemas.microsoft.com/office/drawing/2014/main" val="745380622"/>
                    </a:ext>
                  </a:extLst>
                </a:gridCol>
                <a:gridCol w="208280">
                  <a:extLst>
                    <a:ext uri="{9D8B030D-6E8A-4147-A177-3AD203B41FA5}">
                      <a16:colId xmlns:a16="http://schemas.microsoft.com/office/drawing/2014/main" val="788164844"/>
                    </a:ext>
                  </a:extLst>
                </a:gridCol>
              </a:tblGrid>
              <a:tr h="370840">
                <a:tc>
                  <a:txBody>
                    <a:bodyPr/>
                    <a:lstStyle/>
                    <a:p>
                      <a:pPr algn="ctr"/>
                      <a:r>
                        <a:rPr lang="en-US" dirty="0"/>
                        <a:t>5</a:t>
                      </a:r>
                      <a:endParaRPr lang="en-IN" dirty="0"/>
                    </a:p>
                  </a:txBody>
                  <a:tcPr/>
                </a:tc>
                <a:tc>
                  <a:txBody>
                    <a:bodyPr/>
                    <a:lstStyle/>
                    <a:p>
                      <a:pPr algn="ctr"/>
                      <a:r>
                        <a:rPr lang="en-IN" dirty="0"/>
                        <a:t>●</a:t>
                      </a:r>
                    </a:p>
                  </a:txBody>
                  <a:tcPr/>
                </a:tc>
                <a:extLst>
                  <a:ext uri="{0D108BD9-81ED-4DB2-BD59-A6C34878D82A}">
                    <a16:rowId xmlns:a16="http://schemas.microsoft.com/office/drawing/2014/main" val="3319168265"/>
                  </a:ext>
                </a:extLst>
              </a:tr>
            </a:tbl>
          </a:graphicData>
        </a:graphic>
      </p:graphicFrame>
      <p:graphicFrame>
        <p:nvGraphicFramePr>
          <p:cNvPr id="41" name="Table 40">
            <a:extLst>
              <a:ext uri="{FF2B5EF4-FFF2-40B4-BE49-F238E27FC236}">
                <a16:creationId xmlns:a16="http://schemas.microsoft.com/office/drawing/2014/main" id="{5AE583BD-44D9-4975-8B1E-95EB719465EB}"/>
              </a:ext>
            </a:extLst>
          </p:cNvPr>
          <p:cNvGraphicFramePr>
            <a:graphicFrameLocks noGrp="1"/>
          </p:cNvGraphicFramePr>
          <p:nvPr>
            <p:extLst>
              <p:ext uri="{D42A27DB-BD31-4B8C-83A1-F6EECF244321}">
                <p14:modId xmlns:p14="http://schemas.microsoft.com/office/powerpoint/2010/main" val="1763996795"/>
              </p:ext>
            </p:extLst>
          </p:nvPr>
        </p:nvGraphicFramePr>
        <p:xfrm>
          <a:off x="4876800" y="3262697"/>
          <a:ext cx="416560" cy="370840"/>
        </p:xfrm>
        <a:graphic>
          <a:graphicData uri="http://schemas.openxmlformats.org/drawingml/2006/table">
            <a:tbl>
              <a:tblPr firstRow="1" bandRow="1">
                <a:tableStyleId>{5940675A-B579-460E-94D1-54222C63F5DA}</a:tableStyleId>
              </a:tblPr>
              <a:tblGrid>
                <a:gridCol w="208280">
                  <a:extLst>
                    <a:ext uri="{9D8B030D-6E8A-4147-A177-3AD203B41FA5}">
                      <a16:colId xmlns:a16="http://schemas.microsoft.com/office/drawing/2014/main" val="745380622"/>
                    </a:ext>
                  </a:extLst>
                </a:gridCol>
                <a:gridCol w="208280">
                  <a:extLst>
                    <a:ext uri="{9D8B030D-6E8A-4147-A177-3AD203B41FA5}">
                      <a16:colId xmlns:a16="http://schemas.microsoft.com/office/drawing/2014/main" val="788164844"/>
                    </a:ext>
                  </a:extLst>
                </a:gridCol>
              </a:tblGrid>
              <a:tr h="370840">
                <a:tc>
                  <a:txBody>
                    <a:bodyPr/>
                    <a:lstStyle/>
                    <a:p>
                      <a:pPr algn="ctr"/>
                      <a:r>
                        <a:rPr lang="en-US" dirty="0">
                          <a:solidFill>
                            <a:srgbClr val="FF0000"/>
                          </a:solidFill>
                        </a:rPr>
                        <a:t>5</a:t>
                      </a:r>
                      <a:endParaRPr lang="en-IN" dirty="0">
                        <a:solidFill>
                          <a:srgbClr val="FF0000"/>
                        </a:solidFill>
                      </a:endParaRPr>
                    </a:p>
                  </a:txBody>
                  <a:tcPr/>
                </a:tc>
                <a:tc>
                  <a:txBody>
                    <a:bodyPr/>
                    <a:lstStyle/>
                    <a:p>
                      <a:pPr algn="ctr"/>
                      <a:r>
                        <a:rPr lang="en-IN" dirty="0"/>
                        <a:t>●</a:t>
                      </a:r>
                    </a:p>
                  </a:txBody>
                  <a:tcPr/>
                </a:tc>
                <a:extLst>
                  <a:ext uri="{0D108BD9-81ED-4DB2-BD59-A6C34878D82A}">
                    <a16:rowId xmlns:a16="http://schemas.microsoft.com/office/drawing/2014/main" val="3319168265"/>
                  </a:ext>
                </a:extLst>
              </a:tr>
            </a:tbl>
          </a:graphicData>
        </a:graphic>
      </p:graphicFrame>
      <p:graphicFrame>
        <p:nvGraphicFramePr>
          <p:cNvPr id="42" name="Table 41">
            <a:extLst>
              <a:ext uri="{FF2B5EF4-FFF2-40B4-BE49-F238E27FC236}">
                <a16:creationId xmlns:a16="http://schemas.microsoft.com/office/drawing/2014/main" id="{3D4B7C96-6082-47D4-95FA-2FA7553A19CF}"/>
              </a:ext>
            </a:extLst>
          </p:cNvPr>
          <p:cNvGraphicFramePr>
            <a:graphicFrameLocks noGrp="1"/>
          </p:cNvGraphicFramePr>
          <p:nvPr>
            <p:extLst>
              <p:ext uri="{D42A27DB-BD31-4B8C-83A1-F6EECF244321}">
                <p14:modId xmlns:p14="http://schemas.microsoft.com/office/powerpoint/2010/main" val="3634225053"/>
              </p:ext>
            </p:extLst>
          </p:nvPr>
        </p:nvGraphicFramePr>
        <p:xfrm>
          <a:off x="4253014" y="3641412"/>
          <a:ext cx="416560" cy="370840"/>
        </p:xfrm>
        <a:graphic>
          <a:graphicData uri="http://schemas.openxmlformats.org/drawingml/2006/table">
            <a:tbl>
              <a:tblPr firstRow="1" bandRow="1">
                <a:tableStyleId>{5940675A-B579-460E-94D1-54222C63F5DA}</a:tableStyleId>
              </a:tblPr>
              <a:tblGrid>
                <a:gridCol w="208280">
                  <a:extLst>
                    <a:ext uri="{9D8B030D-6E8A-4147-A177-3AD203B41FA5}">
                      <a16:colId xmlns:a16="http://schemas.microsoft.com/office/drawing/2014/main" val="745380622"/>
                    </a:ext>
                  </a:extLst>
                </a:gridCol>
                <a:gridCol w="208280">
                  <a:extLst>
                    <a:ext uri="{9D8B030D-6E8A-4147-A177-3AD203B41FA5}">
                      <a16:colId xmlns:a16="http://schemas.microsoft.com/office/drawing/2014/main" val="788164844"/>
                    </a:ext>
                  </a:extLst>
                </a:gridCol>
              </a:tblGrid>
              <a:tr h="370840">
                <a:tc>
                  <a:txBody>
                    <a:bodyPr/>
                    <a:lstStyle/>
                    <a:p>
                      <a:pPr algn="ctr"/>
                      <a:r>
                        <a:rPr lang="en-US" dirty="0"/>
                        <a:t>5</a:t>
                      </a:r>
                      <a:endParaRPr lang="en-IN" dirty="0"/>
                    </a:p>
                  </a:txBody>
                  <a:tcPr/>
                </a:tc>
                <a:tc>
                  <a:txBody>
                    <a:bodyPr/>
                    <a:lstStyle/>
                    <a:p>
                      <a:pPr algn="ctr"/>
                      <a:r>
                        <a:rPr lang="en-IN" dirty="0"/>
                        <a:t>●</a:t>
                      </a:r>
                    </a:p>
                  </a:txBody>
                  <a:tcPr/>
                </a:tc>
                <a:extLst>
                  <a:ext uri="{0D108BD9-81ED-4DB2-BD59-A6C34878D82A}">
                    <a16:rowId xmlns:a16="http://schemas.microsoft.com/office/drawing/2014/main" val="3319168265"/>
                  </a:ext>
                </a:extLst>
              </a:tr>
            </a:tbl>
          </a:graphicData>
        </a:graphic>
      </p:graphicFrame>
      <p:cxnSp>
        <p:nvCxnSpPr>
          <p:cNvPr id="43" name="Straight Arrow Connector 42">
            <a:extLst>
              <a:ext uri="{FF2B5EF4-FFF2-40B4-BE49-F238E27FC236}">
                <a16:creationId xmlns:a16="http://schemas.microsoft.com/office/drawing/2014/main" id="{675F3916-3DDE-4D95-A1C7-3F50DFD31B14}"/>
              </a:ext>
            </a:extLst>
          </p:cNvPr>
          <p:cNvCxnSpPr>
            <a:cxnSpLocks/>
          </p:cNvCxnSpPr>
          <p:nvPr/>
        </p:nvCxnSpPr>
        <p:spPr>
          <a:xfrm>
            <a:off x="3403098" y="3086385"/>
            <a:ext cx="268112" cy="10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C3FF7C76-48BC-4513-8187-F55564BC9E7D}"/>
              </a:ext>
            </a:extLst>
          </p:cNvPr>
          <p:cNvCxnSpPr>
            <a:cxnSpLocks/>
          </p:cNvCxnSpPr>
          <p:nvPr/>
        </p:nvCxnSpPr>
        <p:spPr>
          <a:xfrm>
            <a:off x="4005856" y="3070673"/>
            <a:ext cx="268112" cy="10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6739AC3A-B3E5-4AEB-8D78-4CCA7E8DAB92}"/>
              </a:ext>
            </a:extLst>
          </p:cNvPr>
          <p:cNvCxnSpPr>
            <a:cxnSpLocks/>
          </p:cNvCxnSpPr>
          <p:nvPr/>
        </p:nvCxnSpPr>
        <p:spPr>
          <a:xfrm>
            <a:off x="4613528" y="3063745"/>
            <a:ext cx="268112" cy="10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44EDF9C2-1392-4E10-8A42-9D064870EFFF}"/>
              </a:ext>
            </a:extLst>
          </p:cNvPr>
          <p:cNvCxnSpPr>
            <a:cxnSpLocks/>
          </p:cNvCxnSpPr>
          <p:nvPr/>
        </p:nvCxnSpPr>
        <p:spPr>
          <a:xfrm>
            <a:off x="5192230" y="3057053"/>
            <a:ext cx="268112" cy="10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84F47608-6A41-4E8B-B0AB-45EC66B564A1}"/>
              </a:ext>
            </a:extLst>
          </p:cNvPr>
          <p:cNvCxnSpPr>
            <a:cxnSpLocks/>
          </p:cNvCxnSpPr>
          <p:nvPr/>
        </p:nvCxnSpPr>
        <p:spPr>
          <a:xfrm>
            <a:off x="4607058" y="3456852"/>
            <a:ext cx="268112" cy="10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A174D278-07C7-4C55-BA89-C010260E41EC}"/>
              </a:ext>
            </a:extLst>
          </p:cNvPr>
          <p:cNvCxnSpPr>
            <a:cxnSpLocks/>
          </p:cNvCxnSpPr>
          <p:nvPr/>
        </p:nvCxnSpPr>
        <p:spPr>
          <a:xfrm>
            <a:off x="4004581" y="3844149"/>
            <a:ext cx="268112" cy="10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aphicFrame>
        <p:nvGraphicFramePr>
          <p:cNvPr id="49" name="Table 48">
            <a:extLst>
              <a:ext uri="{FF2B5EF4-FFF2-40B4-BE49-F238E27FC236}">
                <a16:creationId xmlns:a16="http://schemas.microsoft.com/office/drawing/2014/main" id="{DD4F2CA2-30A9-47D0-9215-ED0C6B3E2E39}"/>
              </a:ext>
            </a:extLst>
          </p:cNvPr>
          <p:cNvGraphicFramePr>
            <a:graphicFrameLocks noGrp="1"/>
          </p:cNvGraphicFramePr>
          <p:nvPr>
            <p:extLst>
              <p:ext uri="{D42A27DB-BD31-4B8C-83A1-F6EECF244321}">
                <p14:modId xmlns:p14="http://schemas.microsoft.com/office/powerpoint/2010/main" val="4282688856"/>
              </p:ext>
            </p:extLst>
          </p:nvPr>
        </p:nvGraphicFramePr>
        <p:xfrm>
          <a:off x="3043625" y="4011703"/>
          <a:ext cx="416560" cy="370840"/>
        </p:xfrm>
        <a:graphic>
          <a:graphicData uri="http://schemas.openxmlformats.org/drawingml/2006/table">
            <a:tbl>
              <a:tblPr firstRow="1" bandRow="1">
                <a:tableStyleId>{5940675A-B579-460E-94D1-54222C63F5DA}</a:tableStyleId>
              </a:tblPr>
              <a:tblGrid>
                <a:gridCol w="208280">
                  <a:extLst>
                    <a:ext uri="{9D8B030D-6E8A-4147-A177-3AD203B41FA5}">
                      <a16:colId xmlns:a16="http://schemas.microsoft.com/office/drawing/2014/main" val="745380622"/>
                    </a:ext>
                  </a:extLst>
                </a:gridCol>
                <a:gridCol w="208280">
                  <a:extLst>
                    <a:ext uri="{9D8B030D-6E8A-4147-A177-3AD203B41FA5}">
                      <a16:colId xmlns:a16="http://schemas.microsoft.com/office/drawing/2014/main" val="788164844"/>
                    </a:ext>
                  </a:extLst>
                </a:gridCol>
              </a:tblGrid>
              <a:tr h="370840">
                <a:tc>
                  <a:txBody>
                    <a:bodyPr/>
                    <a:lstStyle/>
                    <a:p>
                      <a:pPr algn="ctr"/>
                      <a:r>
                        <a:rPr lang="en-US" dirty="0"/>
                        <a:t>5</a:t>
                      </a:r>
                      <a:endParaRPr lang="en-IN" dirty="0"/>
                    </a:p>
                  </a:txBody>
                  <a:tcPr/>
                </a:tc>
                <a:tc>
                  <a:txBody>
                    <a:bodyPr/>
                    <a:lstStyle/>
                    <a:p>
                      <a:pPr algn="ctr"/>
                      <a:r>
                        <a:rPr lang="en-IN" dirty="0"/>
                        <a:t>●</a:t>
                      </a:r>
                    </a:p>
                  </a:txBody>
                  <a:tcPr/>
                </a:tc>
                <a:extLst>
                  <a:ext uri="{0D108BD9-81ED-4DB2-BD59-A6C34878D82A}">
                    <a16:rowId xmlns:a16="http://schemas.microsoft.com/office/drawing/2014/main" val="3319168265"/>
                  </a:ext>
                </a:extLst>
              </a:tr>
            </a:tbl>
          </a:graphicData>
        </a:graphic>
      </p:graphicFrame>
      <p:cxnSp>
        <p:nvCxnSpPr>
          <p:cNvPr id="50" name="Straight Arrow Connector 49">
            <a:extLst>
              <a:ext uri="{FF2B5EF4-FFF2-40B4-BE49-F238E27FC236}">
                <a16:creationId xmlns:a16="http://schemas.microsoft.com/office/drawing/2014/main" id="{0544BEA3-C247-4C1E-970C-F419B4302D18}"/>
              </a:ext>
            </a:extLst>
          </p:cNvPr>
          <p:cNvCxnSpPr>
            <a:cxnSpLocks/>
          </p:cNvCxnSpPr>
          <p:nvPr/>
        </p:nvCxnSpPr>
        <p:spPr>
          <a:xfrm>
            <a:off x="3385964" y="4201887"/>
            <a:ext cx="268112" cy="10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aphicFrame>
        <p:nvGraphicFramePr>
          <p:cNvPr id="53" name="Table 52">
            <a:extLst>
              <a:ext uri="{FF2B5EF4-FFF2-40B4-BE49-F238E27FC236}">
                <a16:creationId xmlns:a16="http://schemas.microsoft.com/office/drawing/2014/main" id="{EE436388-EC32-4BBF-AFCC-08F09082BCCE}"/>
              </a:ext>
            </a:extLst>
          </p:cNvPr>
          <p:cNvGraphicFramePr>
            <a:graphicFrameLocks noGrp="1"/>
          </p:cNvGraphicFramePr>
          <p:nvPr>
            <p:extLst>
              <p:ext uri="{D42A27DB-BD31-4B8C-83A1-F6EECF244321}">
                <p14:modId xmlns:p14="http://schemas.microsoft.com/office/powerpoint/2010/main" val="701106406"/>
              </p:ext>
            </p:extLst>
          </p:nvPr>
        </p:nvGraphicFramePr>
        <p:xfrm>
          <a:off x="3665781" y="4016870"/>
          <a:ext cx="416560" cy="370840"/>
        </p:xfrm>
        <a:graphic>
          <a:graphicData uri="http://schemas.openxmlformats.org/drawingml/2006/table">
            <a:tbl>
              <a:tblPr firstRow="1" bandRow="1">
                <a:tableStyleId>{5940675A-B579-460E-94D1-54222C63F5DA}</a:tableStyleId>
              </a:tblPr>
              <a:tblGrid>
                <a:gridCol w="208280">
                  <a:extLst>
                    <a:ext uri="{9D8B030D-6E8A-4147-A177-3AD203B41FA5}">
                      <a16:colId xmlns:a16="http://schemas.microsoft.com/office/drawing/2014/main" val="745380622"/>
                    </a:ext>
                  </a:extLst>
                </a:gridCol>
                <a:gridCol w="208280">
                  <a:extLst>
                    <a:ext uri="{9D8B030D-6E8A-4147-A177-3AD203B41FA5}">
                      <a16:colId xmlns:a16="http://schemas.microsoft.com/office/drawing/2014/main" val="788164844"/>
                    </a:ext>
                  </a:extLst>
                </a:gridCol>
              </a:tblGrid>
              <a:tr h="370840">
                <a:tc>
                  <a:txBody>
                    <a:bodyPr/>
                    <a:lstStyle/>
                    <a:p>
                      <a:pPr algn="ctr"/>
                      <a:r>
                        <a:rPr lang="en-US" dirty="0">
                          <a:solidFill>
                            <a:srgbClr val="FF0000"/>
                          </a:solidFill>
                        </a:rPr>
                        <a:t>2</a:t>
                      </a:r>
                      <a:endParaRPr lang="en-IN" dirty="0">
                        <a:solidFill>
                          <a:srgbClr val="FF0000"/>
                        </a:solidFill>
                      </a:endParaRPr>
                    </a:p>
                  </a:txBody>
                  <a:tcPr/>
                </a:tc>
                <a:tc>
                  <a:txBody>
                    <a:bodyPr/>
                    <a:lstStyle/>
                    <a:p>
                      <a:pPr algn="ctr"/>
                      <a:r>
                        <a:rPr lang="en-IN" dirty="0"/>
                        <a:t>●</a:t>
                      </a:r>
                    </a:p>
                  </a:txBody>
                  <a:tcPr/>
                </a:tc>
                <a:extLst>
                  <a:ext uri="{0D108BD9-81ED-4DB2-BD59-A6C34878D82A}">
                    <a16:rowId xmlns:a16="http://schemas.microsoft.com/office/drawing/2014/main" val="3319168265"/>
                  </a:ext>
                </a:extLst>
              </a:tr>
            </a:tbl>
          </a:graphicData>
        </a:graphic>
      </p:graphicFrame>
      <p:graphicFrame>
        <p:nvGraphicFramePr>
          <p:cNvPr id="54" name="Table 53">
            <a:extLst>
              <a:ext uri="{FF2B5EF4-FFF2-40B4-BE49-F238E27FC236}">
                <a16:creationId xmlns:a16="http://schemas.microsoft.com/office/drawing/2014/main" id="{A79BA7F2-941A-49F5-8637-6C24A97CFFA9}"/>
              </a:ext>
            </a:extLst>
          </p:cNvPr>
          <p:cNvGraphicFramePr>
            <a:graphicFrameLocks noGrp="1"/>
          </p:cNvGraphicFramePr>
          <p:nvPr>
            <p:extLst>
              <p:ext uri="{D42A27DB-BD31-4B8C-83A1-F6EECF244321}">
                <p14:modId xmlns:p14="http://schemas.microsoft.com/office/powerpoint/2010/main" val="4054358258"/>
              </p:ext>
            </p:extLst>
          </p:nvPr>
        </p:nvGraphicFramePr>
        <p:xfrm>
          <a:off x="4248639" y="4016870"/>
          <a:ext cx="416560" cy="370840"/>
        </p:xfrm>
        <a:graphic>
          <a:graphicData uri="http://schemas.openxmlformats.org/drawingml/2006/table">
            <a:tbl>
              <a:tblPr firstRow="1" bandRow="1">
                <a:tableStyleId>{5940675A-B579-460E-94D1-54222C63F5DA}</a:tableStyleId>
              </a:tblPr>
              <a:tblGrid>
                <a:gridCol w="208280">
                  <a:extLst>
                    <a:ext uri="{9D8B030D-6E8A-4147-A177-3AD203B41FA5}">
                      <a16:colId xmlns:a16="http://schemas.microsoft.com/office/drawing/2014/main" val="745380622"/>
                    </a:ext>
                  </a:extLst>
                </a:gridCol>
                <a:gridCol w="208280">
                  <a:extLst>
                    <a:ext uri="{9D8B030D-6E8A-4147-A177-3AD203B41FA5}">
                      <a16:colId xmlns:a16="http://schemas.microsoft.com/office/drawing/2014/main" val="788164844"/>
                    </a:ext>
                  </a:extLst>
                </a:gridCol>
              </a:tblGrid>
              <a:tr h="370840">
                <a:tc>
                  <a:txBody>
                    <a:bodyPr/>
                    <a:lstStyle/>
                    <a:p>
                      <a:pPr algn="ctr"/>
                      <a:r>
                        <a:rPr lang="en-US" dirty="0">
                          <a:solidFill>
                            <a:srgbClr val="FF0000"/>
                          </a:solidFill>
                        </a:rPr>
                        <a:t>3</a:t>
                      </a:r>
                      <a:endParaRPr lang="en-IN" dirty="0">
                        <a:solidFill>
                          <a:srgbClr val="FF0000"/>
                        </a:solidFill>
                      </a:endParaRPr>
                    </a:p>
                  </a:txBody>
                  <a:tcPr/>
                </a:tc>
                <a:tc>
                  <a:txBody>
                    <a:bodyPr/>
                    <a:lstStyle/>
                    <a:p>
                      <a:pPr algn="ctr"/>
                      <a:r>
                        <a:rPr lang="en-IN" dirty="0"/>
                        <a:t>●</a:t>
                      </a:r>
                    </a:p>
                  </a:txBody>
                  <a:tcPr/>
                </a:tc>
                <a:extLst>
                  <a:ext uri="{0D108BD9-81ED-4DB2-BD59-A6C34878D82A}">
                    <a16:rowId xmlns:a16="http://schemas.microsoft.com/office/drawing/2014/main" val="3319168265"/>
                  </a:ext>
                </a:extLst>
              </a:tr>
            </a:tbl>
          </a:graphicData>
        </a:graphic>
      </p:graphicFrame>
      <p:cxnSp>
        <p:nvCxnSpPr>
          <p:cNvPr id="55" name="Straight Arrow Connector 54">
            <a:extLst>
              <a:ext uri="{FF2B5EF4-FFF2-40B4-BE49-F238E27FC236}">
                <a16:creationId xmlns:a16="http://schemas.microsoft.com/office/drawing/2014/main" id="{58E49426-5DAC-4A97-B05D-D942AC0AE20F}"/>
              </a:ext>
            </a:extLst>
          </p:cNvPr>
          <p:cNvCxnSpPr>
            <a:cxnSpLocks/>
          </p:cNvCxnSpPr>
          <p:nvPr/>
        </p:nvCxnSpPr>
        <p:spPr>
          <a:xfrm>
            <a:off x="3989628" y="4199324"/>
            <a:ext cx="268112" cy="10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aphicFrame>
        <p:nvGraphicFramePr>
          <p:cNvPr id="56" name="Table 55">
            <a:extLst>
              <a:ext uri="{FF2B5EF4-FFF2-40B4-BE49-F238E27FC236}">
                <a16:creationId xmlns:a16="http://schemas.microsoft.com/office/drawing/2014/main" id="{55533F2A-F131-498A-B396-F050E9F16CF4}"/>
              </a:ext>
            </a:extLst>
          </p:cNvPr>
          <p:cNvGraphicFramePr>
            <a:graphicFrameLocks noGrp="1"/>
          </p:cNvGraphicFramePr>
          <p:nvPr>
            <p:extLst>
              <p:ext uri="{D42A27DB-BD31-4B8C-83A1-F6EECF244321}">
                <p14:modId xmlns:p14="http://schemas.microsoft.com/office/powerpoint/2010/main" val="3705503809"/>
              </p:ext>
            </p:extLst>
          </p:nvPr>
        </p:nvGraphicFramePr>
        <p:xfrm>
          <a:off x="4842289" y="4013904"/>
          <a:ext cx="416560" cy="370840"/>
        </p:xfrm>
        <a:graphic>
          <a:graphicData uri="http://schemas.openxmlformats.org/drawingml/2006/table">
            <a:tbl>
              <a:tblPr firstRow="1" bandRow="1">
                <a:tableStyleId>{5940675A-B579-460E-94D1-54222C63F5DA}</a:tableStyleId>
              </a:tblPr>
              <a:tblGrid>
                <a:gridCol w="208280">
                  <a:extLst>
                    <a:ext uri="{9D8B030D-6E8A-4147-A177-3AD203B41FA5}">
                      <a16:colId xmlns:a16="http://schemas.microsoft.com/office/drawing/2014/main" val="745380622"/>
                    </a:ext>
                  </a:extLst>
                </a:gridCol>
                <a:gridCol w="208280">
                  <a:extLst>
                    <a:ext uri="{9D8B030D-6E8A-4147-A177-3AD203B41FA5}">
                      <a16:colId xmlns:a16="http://schemas.microsoft.com/office/drawing/2014/main" val="788164844"/>
                    </a:ext>
                  </a:extLst>
                </a:gridCol>
              </a:tblGrid>
              <a:tr h="370840">
                <a:tc>
                  <a:txBody>
                    <a:bodyPr/>
                    <a:lstStyle/>
                    <a:p>
                      <a:pPr algn="ctr"/>
                      <a:r>
                        <a:rPr lang="en-US" dirty="0">
                          <a:solidFill>
                            <a:srgbClr val="FF0000"/>
                          </a:solidFill>
                        </a:rPr>
                        <a:t>4</a:t>
                      </a:r>
                      <a:endParaRPr lang="en-IN" dirty="0">
                        <a:solidFill>
                          <a:srgbClr val="FF0000"/>
                        </a:solidFill>
                      </a:endParaRPr>
                    </a:p>
                  </a:txBody>
                  <a:tcPr/>
                </a:tc>
                <a:tc>
                  <a:txBody>
                    <a:bodyPr/>
                    <a:lstStyle/>
                    <a:p>
                      <a:pPr algn="ctr"/>
                      <a:r>
                        <a:rPr lang="en-IN" dirty="0"/>
                        <a:t>●</a:t>
                      </a:r>
                    </a:p>
                  </a:txBody>
                  <a:tcPr/>
                </a:tc>
                <a:extLst>
                  <a:ext uri="{0D108BD9-81ED-4DB2-BD59-A6C34878D82A}">
                    <a16:rowId xmlns:a16="http://schemas.microsoft.com/office/drawing/2014/main" val="3319168265"/>
                  </a:ext>
                </a:extLst>
              </a:tr>
            </a:tbl>
          </a:graphicData>
        </a:graphic>
      </p:graphicFrame>
      <p:cxnSp>
        <p:nvCxnSpPr>
          <p:cNvPr id="57" name="Straight Arrow Connector 56">
            <a:extLst>
              <a:ext uri="{FF2B5EF4-FFF2-40B4-BE49-F238E27FC236}">
                <a16:creationId xmlns:a16="http://schemas.microsoft.com/office/drawing/2014/main" id="{AEBEF4EB-6281-4D32-94AF-C6827E4A94D8}"/>
              </a:ext>
            </a:extLst>
          </p:cNvPr>
          <p:cNvCxnSpPr>
            <a:cxnSpLocks/>
          </p:cNvCxnSpPr>
          <p:nvPr/>
        </p:nvCxnSpPr>
        <p:spPr>
          <a:xfrm>
            <a:off x="4579017" y="4206112"/>
            <a:ext cx="268112" cy="10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aphicFrame>
        <p:nvGraphicFramePr>
          <p:cNvPr id="58" name="Table 57">
            <a:extLst>
              <a:ext uri="{FF2B5EF4-FFF2-40B4-BE49-F238E27FC236}">
                <a16:creationId xmlns:a16="http://schemas.microsoft.com/office/drawing/2014/main" id="{40888091-9419-47F1-BBB7-D6A22BADBB56}"/>
              </a:ext>
            </a:extLst>
          </p:cNvPr>
          <p:cNvGraphicFramePr>
            <a:graphicFrameLocks noGrp="1"/>
          </p:cNvGraphicFramePr>
          <p:nvPr>
            <p:extLst>
              <p:ext uri="{D42A27DB-BD31-4B8C-83A1-F6EECF244321}">
                <p14:modId xmlns:p14="http://schemas.microsoft.com/office/powerpoint/2010/main" val="2476927588"/>
              </p:ext>
            </p:extLst>
          </p:nvPr>
        </p:nvGraphicFramePr>
        <p:xfrm>
          <a:off x="6406839" y="2650140"/>
          <a:ext cx="416560" cy="1483360"/>
        </p:xfrm>
        <a:graphic>
          <a:graphicData uri="http://schemas.openxmlformats.org/drawingml/2006/table">
            <a:tbl>
              <a:tblPr firstRow="1" bandRow="1">
                <a:tableStyleId>{5940675A-B579-460E-94D1-54222C63F5DA}</a:tableStyleId>
              </a:tblPr>
              <a:tblGrid>
                <a:gridCol w="208280">
                  <a:extLst>
                    <a:ext uri="{9D8B030D-6E8A-4147-A177-3AD203B41FA5}">
                      <a16:colId xmlns:a16="http://schemas.microsoft.com/office/drawing/2014/main" val="3060495687"/>
                    </a:ext>
                  </a:extLst>
                </a:gridCol>
                <a:gridCol w="208280">
                  <a:extLst>
                    <a:ext uri="{9D8B030D-6E8A-4147-A177-3AD203B41FA5}">
                      <a16:colId xmlns:a16="http://schemas.microsoft.com/office/drawing/2014/main" val="1358596600"/>
                    </a:ext>
                  </a:extLst>
                </a:gridCol>
              </a:tblGrid>
              <a:tr h="370840">
                <a:tc>
                  <a:txBody>
                    <a:bodyPr/>
                    <a:lstStyle/>
                    <a:p>
                      <a:pPr algn="ctr"/>
                      <a:r>
                        <a:rPr lang="en-US" dirty="0"/>
                        <a:t>1</a:t>
                      </a:r>
                      <a:endParaRPr lang="en-IN" dirty="0"/>
                    </a:p>
                  </a:txBody>
                  <a:tcPr/>
                </a:tc>
                <a:tc>
                  <a:txBody>
                    <a:bodyPr/>
                    <a:lstStyle/>
                    <a:p>
                      <a:pPr algn="ctr"/>
                      <a:r>
                        <a:rPr lang="en-IN" dirty="0"/>
                        <a:t>●</a:t>
                      </a:r>
                    </a:p>
                  </a:txBody>
                  <a:tcPr/>
                </a:tc>
                <a:extLst>
                  <a:ext uri="{0D108BD9-81ED-4DB2-BD59-A6C34878D82A}">
                    <a16:rowId xmlns:a16="http://schemas.microsoft.com/office/drawing/2014/main" val="3915548746"/>
                  </a:ext>
                </a:extLst>
              </a:tr>
              <a:tr h="370840">
                <a:tc>
                  <a:txBody>
                    <a:bodyPr/>
                    <a:lstStyle/>
                    <a:p>
                      <a:pPr algn="ctr"/>
                      <a:r>
                        <a:rPr lang="en-US" dirty="0"/>
                        <a:t>2</a:t>
                      </a:r>
                      <a:endParaRPr lang="en-IN"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t>●</a:t>
                      </a:r>
                    </a:p>
                  </a:txBody>
                  <a:tcPr/>
                </a:tc>
                <a:extLst>
                  <a:ext uri="{0D108BD9-81ED-4DB2-BD59-A6C34878D82A}">
                    <a16:rowId xmlns:a16="http://schemas.microsoft.com/office/drawing/2014/main" val="4124184864"/>
                  </a:ext>
                </a:extLst>
              </a:tr>
              <a:tr h="370840">
                <a:tc>
                  <a:txBody>
                    <a:bodyPr/>
                    <a:lstStyle/>
                    <a:p>
                      <a:pPr algn="ctr"/>
                      <a:r>
                        <a:rPr lang="en-US" dirty="0"/>
                        <a:t>3</a:t>
                      </a:r>
                      <a:endParaRPr lang="en-IN"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t>●</a:t>
                      </a:r>
                    </a:p>
                  </a:txBody>
                  <a:tcPr/>
                </a:tc>
                <a:extLst>
                  <a:ext uri="{0D108BD9-81ED-4DB2-BD59-A6C34878D82A}">
                    <a16:rowId xmlns:a16="http://schemas.microsoft.com/office/drawing/2014/main" val="2043027906"/>
                  </a:ext>
                </a:extLst>
              </a:tr>
              <a:tr h="370840">
                <a:tc>
                  <a:txBody>
                    <a:bodyPr/>
                    <a:lstStyle/>
                    <a:p>
                      <a:pPr algn="ctr"/>
                      <a:r>
                        <a:rPr lang="en-US" dirty="0"/>
                        <a:t>4</a:t>
                      </a:r>
                      <a:endParaRPr lang="en-IN"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t>●</a:t>
                      </a:r>
                    </a:p>
                  </a:txBody>
                  <a:tcPr/>
                </a:tc>
                <a:extLst>
                  <a:ext uri="{0D108BD9-81ED-4DB2-BD59-A6C34878D82A}">
                    <a16:rowId xmlns:a16="http://schemas.microsoft.com/office/drawing/2014/main" val="4183143071"/>
                  </a:ext>
                </a:extLst>
              </a:tr>
            </a:tbl>
          </a:graphicData>
        </a:graphic>
      </p:graphicFrame>
      <p:graphicFrame>
        <p:nvGraphicFramePr>
          <p:cNvPr id="59" name="Table 58">
            <a:extLst>
              <a:ext uri="{FF2B5EF4-FFF2-40B4-BE49-F238E27FC236}">
                <a16:creationId xmlns:a16="http://schemas.microsoft.com/office/drawing/2014/main" id="{A251669F-D02C-481D-B1B3-A1F57D5E7DD0}"/>
              </a:ext>
            </a:extLst>
          </p:cNvPr>
          <p:cNvGraphicFramePr>
            <a:graphicFrameLocks noGrp="1"/>
          </p:cNvGraphicFramePr>
          <p:nvPr>
            <p:extLst>
              <p:ext uri="{D42A27DB-BD31-4B8C-83A1-F6EECF244321}">
                <p14:modId xmlns:p14="http://schemas.microsoft.com/office/powerpoint/2010/main" val="1076067697"/>
              </p:ext>
            </p:extLst>
          </p:nvPr>
        </p:nvGraphicFramePr>
        <p:xfrm>
          <a:off x="7028995" y="2634089"/>
          <a:ext cx="416560" cy="370840"/>
        </p:xfrm>
        <a:graphic>
          <a:graphicData uri="http://schemas.openxmlformats.org/drawingml/2006/table">
            <a:tbl>
              <a:tblPr firstRow="1" bandRow="1">
                <a:tableStyleId>{5940675A-B579-460E-94D1-54222C63F5DA}</a:tableStyleId>
              </a:tblPr>
              <a:tblGrid>
                <a:gridCol w="208280">
                  <a:extLst>
                    <a:ext uri="{9D8B030D-6E8A-4147-A177-3AD203B41FA5}">
                      <a16:colId xmlns:a16="http://schemas.microsoft.com/office/drawing/2014/main" val="745380622"/>
                    </a:ext>
                  </a:extLst>
                </a:gridCol>
                <a:gridCol w="208280">
                  <a:extLst>
                    <a:ext uri="{9D8B030D-6E8A-4147-A177-3AD203B41FA5}">
                      <a16:colId xmlns:a16="http://schemas.microsoft.com/office/drawing/2014/main" val="788164844"/>
                    </a:ext>
                  </a:extLst>
                </a:gridCol>
              </a:tblGrid>
              <a:tr h="370840">
                <a:tc>
                  <a:txBody>
                    <a:bodyPr/>
                    <a:lstStyle/>
                    <a:p>
                      <a:pPr algn="ctr"/>
                      <a:r>
                        <a:rPr lang="en-US" dirty="0"/>
                        <a:t>2</a:t>
                      </a:r>
                      <a:endParaRPr lang="en-IN" dirty="0"/>
                    </a:p>
                  </a:txBody>
                  <a:tcPr/>
                </a:tc>
                <a:tc>
                  <a:txBody>
                    <a:bodyPr/>
                    <a:lstStyle/>
                    <a:p>
                      <a:pPr algn="ctr"/>
                      <a:r>
                        <a:rPr lang="en-IN" dirty="0"/>
                        <a:t>●</a:t>
                      </a:r>
                    </a:p>
                  </a:txBody>
                  <a:tcPr/>
                </a:tc>
                <a:extLst>
                  <a:ext uri="{0D108BD9-81ED-4DB2-BD59-A6C34878D82A}">
                    <a16:rowId xmlns:a16="http://schemas.microsoft.com/office/drawing/2014/main" val="3319168265"/>
                  </a:ext>
                </a:extLst>
              </a:tr>
            </a:tbl>
          </a:graphicData>
        </a:graphic>
      </p:graphicFrame>
      <p:graphicFrame>
        <p:nvGraphicFramePr>
          <p:cNvPr id="60" name="Table 59">
            <a:extLst>
              <a:ext uri="{FF2B5EF4-FFF2-40B4-BE49-F238E27FC236}">
                <a16:creationId xmlns:a16="http://schemas.microsoft.com/office/drawing/2014/main" id="{900C2A9F-C31F-4886-A009-4F01DD5B822B}"/>
              </a:ext>
            </a:extLst>
          </p:cNvPr>
          <p:cNvGraphicFramePr>
            <a:graphicFrameLocks noGrp="1"/>
          </p:cNvGraphicFramePr>
          <p:nvPr>
            <p:extLst>
              <p:ext uri="{D42A27DB-BD31-4B8C-83A1-F6EECF244321}">
                <p14:modId xmlns:p14="http://schemas.microsoft.com/office/powerpoint/2010/main" val="337750933"/>
              </p:ext>
            </p:extLst>
          </p:nvPr>
        </p:nvGraphicFramePr>
        <p:xfrm>
          <a:off x="7611853" y="2634089"/>
          <a:ext cx="416560" cy="370840"/>
        </p:xfrm>
        <a:graphic>
          <a:graphicData uri="http://schemas.openxmlformats.org/drawingml/2006/table">
            <a:tbl>
              <a:tblPr firstRow="1" bandRow="1">
                <a:tableStyleId>{5940675A-B579-460E-94D1-54222C63F5DA}</a:tableStyleId>
              </a:tblPr>
              <a:tblGrid>
                <a:gridCol w="208280">
                  <a:extLst>
                    <a:ext uri="{9D8B030D-6E8A-4147-A177-3AD203B41FA5}">
                      <a16:colId xmlns:a16="http://schemas.microsoft.com/office/drawing/2014/main" val="745380622"/>
                    </a:ext>
                  </a:extLst>
                </a:gridCol>
                <a:gridCol w="208280">
                  <a:extLst>
                    <a:ext uri="{9D8B030D-6E8A-4147-A177-3AD203B41FA5}">
                      <a16:colId xmlns:a16="http://schemas.microsoft.com/office/drawing/2014/main" val="788164844"/>
                    </a:ext>
                  </a:extLst>
                </a:gridCol>
              </a:tblGrid>
              <a:tr h="370840">
                <a:tc>
                  <a:txBody>
                    <a:bodyPr/>
                    <a:lstStyle/>
                    <a:p>
                      <a:pPr algn="ctr"/>
                      <a:r>
                        <a:rPr lang="en-US" dirty="0"/>
                        <a:t>3</a:t>
                      </a:r>
                      <a:endParaRPr lang="en-IN" dirty="0"/>
                    </a:p>
                  </a:txBody>
                  <a:tcPr/>
                </a:tc>
                <a:tc>
                  <a:txBody>
                    <a:bodyPr/>
                    <a:lstStyle/>
                    <a:p>
                      <a:pPr algn="ctr"/>
                      <a:r>
                        <a:rPr lang="en-IN" dirty="0"/>
                        <a:t>●</a:t>
                      </a:r>
                    </a:p>
                  </a:txBody>
                  <a:tcPr/>
                </a:tc>
                <a:extLst>
                  <a:ext uri="{0D108BD9-81ED-4DB2-BD59-A6C34878D82A}">
                    <a16:rowId xmlns:a16="http://schemas.microsoft.com/office/drawing/2014/main" val="3319168265"/>
                  </a:ext>
                </a:extLst>
              </a:tr>
            </a:tbl>
          </a:graphicData>
        </a:graphic>
      </p:graphicFrame>
      <p:graphicFrame>
        <p:nvGraphicFramePr>
          <p:cNvPr id="61" name="Table 60">
            <a:extLst>
              <a:ext uri="{FF2B5EF4-FFF2-40B4-BE49-F238E27FC236}">
                <a16:creationId xmlns:a16="http://schemas.microsoft.com/office/drawing/2014/main" id="{5E0FC914-859E-4144-8E53-CB62D49B47B0}"/>
              </a:ext>
            </a:extLst>
          </p:cNvPr>
          <p:cNvGraphicFramePr>
            <a:graphicFrameLocks noGrp="1"/>
          </p:cNvGraphicFramePr>
          <p:nvPr>
            <p:extLst>
              <p:ext uri="{D42A27DB-BD31-4B8C-83A1-F6EECF244321}">
                <p14:modId xmlns:p14="http://schemas.microsoft.com/office/powerpoint/2010/main" val="3436661962"/>
              </p:ext>
            </p:extLst>
          </p:nvPr>
        </p:nvGraphicFramePr>
        <p:xfrm>
          <a:off x="7028995" y="3391820"/>
          <a:ext cx="416560" cy="370840"/>
        </p:xfrm>
        <a:graphic>
          <a:graphicData uri="http://schemas.openxmlformats.org/drawingml/2006/table">
            <a:tbl>
              <a:tblPr firstRow="1" bandRow="1">
                <a:tableStyleId>{5940675A-B579-460E-94D1-54222C63F5DA}</a:tableStyleId>
              </a:tblPr>
              <a:tblGrid>
                <a:gridCol w="208280">
                  <a:extLst>
                    <a:ext uri="{9D8B030D-6E8A-4147-A177-3AD203B41FA5}">
                      <a16:colId xmlns:a16="http://schemas.microsoft.com/office/drawing/2014/main" val="745380622"/>
                    </a:ext>
                  </a:extLst>
                </a:gridCol>
                <a:gridCol w="208280">
                  <a:extLst>
                    <a:ext uri="{9D8B030D-6E8A-4147-A177-3AD203B41FA5}">
                      <a16:colId xmlns:a16="http://schemas.microsoft.com/office/drawing/2014/main" val="788164844"/>
                    </a:ext>
                  </a:extLst>
                </a:gridCol>
              </a:tblGrid>
              <a:tr h="370840">
                <a:tc>
                  <a:txBody>
                    <a:bodyPr/>
                    <a:lstStyle/>
                    <a:p>
                      <a:pPr algn="ctr"/>
                      <a:r>
                        <a:rPr lang="en-US" dirty="0"/>
                        <a:t>1</a:t>
                      </a:r>
                      <a:endParaRPr lang="en-IN" dirty="0"/>
                    </a:p>
                  </a:txBody>
                  <a:tcPr/>
                </a:tc>
                <a:tc>
                  <a:txBody>
                    <a:bodyPr/>
                    <a:lstStyle/>
                    <a:p>
                      <a:pPr algn="ctr"/>
                      <a:r>
                        <a:rPr lang="en-IN" dirty="0"/>
                        <a:t>●</a:t>
                      </a:r>
                    </a:p>
                  </a:txBody>
                  <a:tcPr/>
                </a:tc>
                <a:extLst>
                  <a:ext uri="{0D108BD9-81ED-4DB2-BD59-A6C34878D82A}">
                    <a16:rowId xmlns:a16="http://schemas.microsoft.com/office/drawing/2014/main" val="3319168265"/>
                  </a:ext>
                </a:extLst>
              </a:tr>
            </a:tbl>
          </a:graphicData>
        </a:graphic>
      </p:graphicFrame>
      <p:graphicFrame>
        <p:nvGraphicFramePr>
          <p:cNvPr id="62" name="Table 61">
            <a:extLst>
              <a:ext uri="{FF2B5EF4-FFF2-40B4-BE49-F238E27FC236}">
                <a16:creationId xmlns:a16="http://schemas.microsoft.com/office/drawing/2014/main" id="{42EA03B7-F54E-4C43-8BD5-B4447F28BF37}"/>
              </a:ext>
            </a:extLst>
          </p:cNvPr>
          <p:cNvGraphicFramePr>
            <a:graphicFrameLocks noGrp="1"/>
          </p:cNvGraphicFramePr>
          <p:nvPr>
            <p:extLst>
              <p:ext uri="{D42A27DB-BD31-4B8C-83A1-F6EECF244321}">
                <p14:modId xmlns:p14="http://schemas.microsoft.com/office/powerpoint/2010/main" val="3958473018"/>
              </p:ext>
            </p:extLst>
          </p:nvPr>
        </p:nvGraphicFramePr>
        <p:xfrm>
          <a:off x="7611853" y="3385979"/>
          <a:ext cx="416560" cy="370840"/>
        </p:xfrm>
        <a:graphic>
          <a:graphicData uri="http://schemas.openxmlformats.org/drawingml/2006/table">
            <a:tbl>
              <a:tblPr firstRow="1" bandRow="1">
                <a:tableStyleId>{5940675A-B579-460E-94D1-54222C63F5DA}</a:tableStyleId>
              </a:tblPr>
              <a:tblGrid>
                <a:gridCol w="208280">
                  <a:extLst>
                    <a:ext uri="{9D8B030D-6E8A-4147-A177-3AD203B41FA5}">
                      <a16:colId xmlns:a16="http://schemas.microsoft.com/office/drawing/2014/main" val="745380622"/>
                    </a:ext>
                  </a:extLst>
                </a:gridCol>
                <a:gridCol w="208280">
                  <a:extLst>
                    <a:ext uri="{9D8B030D-6E8A-4147-A177-3AD203B41FA5}">
                      <a16:colId xmlns:a16="http://schemas.microsoft.com/office/drawing/2014/main" val="788164844"/>
                    </a:ext>
                  </a:extLst>
                </a:gridCol>
              </a:tblGrid>
              <a:tr h="370840">
                <a:tc>
                  <a:txBody>
                    <a:bodyPr/>
                    <a:lstStyle/>
                    <a:p>
                      <a:pPr algn="ctr"/>
                      <a:r>
                        <a:rPr lang="en-US" dirty="0"/>
                        <a:t>2</a:t>
                      </a:r>
                      <a:endParaRPr lang="en-IN" dirty="0"/>
                    </a:p>
                  </a:txBody>
                  <a:tcPr/>
                </a:tc>
                <a:tc>
                  <a:txBody>
                    <a:bodyPr/>
                    <a:lstStyle/>
                    <a:p>
                      <a:pPr algn="ctr"/>
                      <a:r>
                        <a:rPr lang="en-IN" dirty="0"/>
                        <a:t>●</a:t>
                      </a:r>
                    </a:p>
                  </a:txBody>
                  <a:tcPr/>
                </a:tc>
                <a:extLst>
                  <a:ext uri="{0D108BD9-81ED-4DB2-BD59-A6C34878D82A}">
                    <a16:rowId xmlns:a16="http://schemas.microsoft.com/office/drawing/2014/main" val="3319168265"/>
                  </a:ext>
                </a:extLst>
              </a:tr>
            </a:tbl>
          </a:graphicData>
        </a:graphic>
      </p:graphicFrame>
      <p:graphicFrame>
        <p:nvGraphicFramePr>
          <p:cNvPr id="63" name="Table 62">
            <a:extLst>
              <a:ext uri="{FF2B5EF4-FFF2-40B4-BE49-F238E27FC236}">
                <a16:creationId xmlns:a16="http://schemas.microsoft.com/office/drawing/2014/main" id="{768961BD-52D6-4AF1-BEAE-BA5F361B776A}"/>
              </a:ext>
            </a:extLst>
          </p:cNvPr>
          <p:cNvGraphicFramePr>
            <a:graphicFrameLocks noGrp="1"/>
          </p:cNvGraphicFramePr>
          <p:nvPr>
            <p:extLst>
              <p:ext uri="{D42A27DB-BD31-4B8C-83A1-F6EECF244321}">
                <p14:modId xmlns:p14="http://schemas.microsoft.com/office/powerpoint/2010/main" val="3479811607"/>
              </p:ext>
            </p:extLst>
          </p:nvPr>
        </p:nvGraphicFramePr>
        <p:xfrm>
          <a:off x="7028995" y="3763186"/>
          <a:ext cx="416560" cy="370840"/>
        </p:xfrm>
        <a:graphic>
          <a:graphicData uri="http://schemas.openxmlformats.org/drawingml/2006/table">
            <a:tbl>
              <a:tblPr firstRow="1" bandRow="1">
                <a:tableStyleId>{5940675A-B579-460E-94D1-54222C63F5DA}</a:tableStyleId>
              </a:tblPr>
              <a:tblGrid>
                <a:gridCol w="208280">
                  <a:extLst>
                    <a:ext uri="{9D8B030D-6E8A-4147-A177-3AD203B41FA5}">
                      <a16:colId xmlns:a16="http://schemas.microsoft.com/office/drawing/2014/main" val="745380622"/>
                    </a:ext>
                  </a:extLst>
                </a:gridCol>
                <a:gridCol w="208280">
                  <a:extLst>
                    <a:ext uri="{9D8B030D-6E8A-4147-A177-3AD203B41FA5}">
                      <a16:colId xmlns:a16="http://schemas.microsoft.com/office/drawing/2014/main" val="788164844"/>
                    </a:ext>
                  </a:extLst>
                </a:gridCol>
              </a:tblGrid>
              <a:tr h="370840">
                <a:tc>
                  <a:txBody>
                    <a:bodyPr/>
                    <a:lstStyle/>
                    <a:p>
                      <a:pPr algn="ctr"/>
                      <a:r>
                        <a:rPr lang="en-US" dirty="0"/>
                        <a:t>1</a:t>
                      </a:r>
                      <a:endParaRPr lang="en-IN" dirty="0"/>
                    </a:p>
                  </a:txBody>
                  <a:tcPr/>
                </a:tc>
                <a:tc>
                  <a:txBody>
                    <a:bodyPr/>
                    <a:lstStyle/>
                    <a:p>
                      <a:pPr algn="ctr"/>
                      <a:r>
                        <a:rPr lang="en-IN" dirty="0"/>
                        <a:t>●</a:t>
                      </a:r>
                    </a:p>
                  </a:txBody>
                  <a:tcPr/>
                </a:tc>
                <a:extLst>
                  <a:ext uri="{0D108BD9-81ED-4DB2-BD59-A6C34878D82A}">
                    <a16:rowId xmlns:a16="http://schemas.microsoft.com/office/drawing/2014/main" val="3319168265"/>
                  </a:ext>
                </a:extLst>
              </a:tr>
            </a:tbl>
          </a:graphicData>
        </a:graphic>
      </p:graphicFrame>
      <p:cxnSp>
        <p:nvCxnSpPr>
          <p:cNvPr id="64" name="Straight Arrow Connector 63">
            <a:extLst>
              <a:ext uri="{FF2B5EF4-FFF2-40B4-BE49-F238E27FC236}">
                <a16:creationId xmlns:a16="http://schemas.microsoft.com/office/drawing/2014/main" id="{D4FBC324-7BFC-46ED-B94C-71DB9F3F896F}"/>
              </a:ext>
            </a:extLst>
          </p:cNvPr>
          <p:cNvCxnSpPr>
            <a:cxnSpLocks/>
            <a:endCxn id="59" idx="1"/>
          </p:cNvCxnSpPr>
          <p:nvPr/>
        </p:nvCxnSpPr>
        <p:spPr>
          <a:xfrm>
            <a:off x="6760883" y="2819400"/>
            <a:ext cx="268112" cy="10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A8C59823-4B6C-46CE-B9E8-11095F5BB307}"/>
              </a:ext>
            </a:extLst>
          </p:cNvPr>
          <p:cNvCxnSpPr>
            <a:cxnSpLocks/>
          </p:cNvCxnSpPr>
          <p:nvPr/>
        </p:nvCxnSpPr>
        <p:spPr>
          <a:xfrm>
            <a:off x="6770385" y="3577131"/>
            <a:ext cx="268112" cy="10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02090D17-CB57-4571-B6A3-D224B8DC806E}"/>
              </a:ext>
            </a:extLst>
          </p:cNvPr>
          <p:cNvCxnSpPr>
            <a:cxnSpLocks/>
          </p:cNvCxnSpPr>
          <p:nvPr/>
        </p:nvCxnSpPr>
        <p:spPr>
          <a:xfrm>
            <a:off x="6760883" y="3948497"/>
            <a:ext cx="268112" cy="10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B06CD2B3-CBC7-4B8D-B9DF-34A87C7517CA}"/>
              </a:ext>
            </a:extLst>
          </p:cNvPr>
          <p:cNvCxnSpPr>
            <a:cxnSpLocks/>
          </p:cNvCxnSpPr>
          <p:nvPr/>
        </p:nvCxnSpPr>
        <p:spPr>
          <a:xfrm>
            <a:off x="7343741" y="3577843"/>
            <a:ext cx="268112" cy="10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5ED162FE-F12B-4559-A249-557FF7FEF6D3}"/>
              </a:ext>
            </a:extLst>
          </p:cNvPr>
          <p:cNvCxnSpPr>
            <a:cxnSpLocks/>
          </p:cNvCxnSpPr>
          <p:nvPr/>
        </p:nvCxnSpPr>
        <p:spPr>
          <a:xfrm>
            <a:off x="7352842" y="2816543"/>
            <a:ext cx="268112" cy="10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aphicFrame>
        <p:nvGraphicFramePr>
          <p:cNvPr id="69" name="Table 68">
            <a:extLst>
              <a:ext uri="{FF2B5EF4-FFF2-40B4-BE49-F238E27FC236}">
                <a16:creationId xmlns:a16="http://schemas.microsoft.com/office/drawing/2014/main" id="{94410834-7823-4992-A445-F06822BFE212}"/>
              </a:ext>
            </a:extLst>
          </p:cNvPr>
          <p:cNvGraphicFramePr>
            <a:graphicFrameLocks noGrp="1"/>
          </p:cNvGraphicFramePr>
          <p:nvPr>
            <p:extLst>
              <p:ext uri="{D42A27DB-BD31-4B8C-83A1-F6EECF244321}">
                <p14:modId xmlns:p14="http://schemas.microsoft.com/office/powerpoint/2010/main" val="3686225954"/>
              </p:ext>
            </p:extLst>
          </p:nvPr>
        </p:nvGraphicFramePr>
        <p:xfrm>
          <a:off x="8194711" y="2634089"/>
          <a:ext cx="416560" cy="370840"/>
        </p:xfrm>
        <a:graphic>
          <a:graphicData uri="http://schemas.openxmlformats.org/drawingml/2006/table">
            <a:tbl>
              <a:tblPr firstRow="1" bandRow="1">
                <a:tableStyleId>{5940675A-B579-460E-94D1-54222C63F5DA}</a:tableStyleId>
              </a:tblPr>
              <a:tblGrid>
                <a:gridCol w="208280">
                  <a:extLst>
                    <a:ext uri="{9D8B030D-6E8A-4147-A177-3AD203B41FA5}">
                      <a16:colId xmlns:a16="http://schemas.microsoft.com/office/drawing/2014/main" val="745380622"/>
                    </a:ext>
                  </a:extLst>
                </a:gridCol>
                <a:gridCol w="208280">
                  <a:extLst>
                    <a:ext uri="{9D8B030D-6E8A-4147-A177-3AD203B41FA5}">
                      <a16:colId xmlns:a16="http://schemas.microsoft.com/office/drawing/2014/main" val="788164844"/>
                    </a:ext>
                  </a:extLst>
                </a:gridCol>
              </a:tblGrid>
              <a:tr h="370840">
                <a:tc>
                  <a:txBody>
                    <a:bodyPr/>
                    <a:lstStyle/>
                    <a:p>
                      <a:pPr algn="ctr"/>
                      <a:r>
                        <a:rPr lang="en-US" dirty="0"/>
                        <a:t>4</a:t>
                      </a:r>
                      <a:endParaRPr lang="en-IN" dirty="0"/>
                    </a:p>
                  </a:txBody>
                  <a:tcPr/>
                </a:tc>
                <a:tc>
                  <a:txBody>
                    <a:bodyPr/>
                    <a:lstStyle/>
                    <a:p>
                      <a:pPr algn="ctr"/>
                      <a:r>
                        <a:rPr lang="en-IN" dirty="0"/>
                        <a:t>●</a:t>
                      </a:r>
                    </a:p>
                  </a:txBody>
                  <a:tcPr/>
                </a:tc>
                <a:extLst>
                  <a:ext uri="{0D108BD9-81ED-4DB2-BD59-A6C34878D82A}">
                    <a16:rowId xmlns:a16="http://schemas.microsoft.com/office/drawing/2014/main" val="3319168265"/>
                  </a:ext>
                </a:extLst>
              </a:tr>
            </a:tbl>
          </a:graphicData>
        </a:graphic>
      </p:graphicFrame>
      <p:cxnSp>
        <p:nvCxnSpPr>
          <p:cNvPr id="70" name="Straight Arrow Connector 69">
            <a:extLst>
              <a:ext uri="{FF2B5EF4-FFF2-40B4-BE49-F238E27FC236}">
                <a16:creationId xmlns:a16="http://schemas.microsoft.com/office/drawing/2014/main" id="{679D3BCD-ADA1-40E0-B649-BFECF8294A6C}"/>
              </a:ext>
            </a:extLst>
          </p:cNvPr>
          <p:cNvCxnSpPr>
            <a:cxnSpLocks/>
          </p:cNvCxnSpPr>
          <p:nvPr/>
        </p:nvCxnSpPr>
        <p:spPr>
          <a:xfrm>
            <a:off x="7926599" y="2825953"/>
            <a:ext cx="268112" cy="10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aphicFrame>
        <p:nvGraphicFramePr>
          <p:cNvPr id="71" name="Table 70">
            <a:extLst>
              <a:ext uri="{FF2B5EF4-FFF2-40B4-BE49-F238E27FC236}">
                <a16:creationId xmlns:a16="http://schemas.microsoft.com/office/drawing/2014/main" id="{A934E433-382B-436A-B8B4-035FB8249A7D}"/>
              </a:ext>
            </a:extLst>
          </p:cNvPr>
          <p:cNvGraphicFramePr>
            <a:graphicFrameLocks noGrp="1"/>
          </p:cNvGraphicFramePr>
          <p:nvPr>
            <p:extLst>
              <p:ext uri="{D42A27DB-BD31-4B8C-83A1-F6EECF244321}">
                <p14:modId xmlns:p14="http://schemas.microsoft.com/office/powerpoint/2010/main" val="3332437602"/>
              </p:ext>
            </p:extLst>
          </p:nvPr>
        </p:nvGraphicFramePr>
        <p:xfrm>
          <a:off x="7028995" y="3010034"/>
          <a:ext cx="416560" cy="370840"/>
        </p:xfrm>
        <a:graphic>
          <a:graphicData uri="http://schemas.openxmlformats.org/drawingml/2006/table">
            <a:tbl>
              <a:tblPr firstRow="1" bandRow="1">
                <a:tableStyleId>{5940675A-B579-460E-94D1-54222C63F5DA}</a:tableStyleId>
              </a:tblPr>
              <a:tblGrid>
                <a:gridCol w="208280">
                  <a:extLst>
                    <a:ext uri="{9D8B030D-6E8A-4147-A177-3AD203B41FA5}">
                      <a16:colId xmlns:a16="http://schemas.microsoft.com/office/drawing/2014/main" val="745380622"/>
                    </a:ext>
                  </a:extLst>
                </a:gridCol>
                <a:gridCol w="208280">
                  <a:extLst>
                    <a:ext uri="{9D8B030D-6E8A-4147-A177-3AD203B41FA5}">
                      <a16:colId xmlns:a16="http://schemas.microsoft.com/office/drawing/2014/main" val="788164844"/>
                    </a:ext>
                  </a:extLst>
                </a:gridCol>
              </a:tblGrid>
              <a:tr h="370840">
                <a:tc>
                  <a:txBody>
                    <a:bodyPr/>
                    <a:lstStyle/>
                    <a:p>
                      <a:pPr algn="ctr"/>
                      <a:r>
                        <a:rPr lang="en-US" dirty="0"/>
                        <a:t>1</a:t>
                      </a:r>
                      <a:endParaRPr lang="en-IN" dirty="0"/>
                    </a:p>
                  </a:txBody>
                  <a:tcPr/>
                </a:tc>
                <a:tc>
                  <a:txBody>
                    <a:bodyPr/>
                    <a:lstStyle/>
                    <a:p>
                      <a:pPr algn="ctr"/>
                      <a:r>
                        <a:rPr lang="en-IN" dirty="0"/>
                        <a:t>●</a:t>
                      </a:r>
                    </a:p>
                  </a:txBody>
                  <a:tcPr/>
                </a:tc>
                <a:extLst>
                  <a:ext uri="{0D108BD9-81ED-4DB2-BD59-A6C34878D82A}">
                    <a16:rowId xmlns:a16="http://schemas.microsoft.com/office/drawing/2014/main" val="3319168265"/>
                  </a:ext>
                </a:extLst>
              </a:tr>
            </a:tbl>
          </a:graphicData>
        </a:graphic>
      </p:graphicFrame>
      <p:graphicFrame>
        <p:nvGraphicFramePr>
          <p:cNvPr id="72" name="Table 71">
            <a:extLst>
              <a:ext uri="{FF2B5EF4-FFF2-40B4-BE49-F238E27FC236}">
                <a16:creationId xmlns:a16="http://schemas.microsoft.com/office/drawing/2014/main" id="{ECE13109-6612-42BE-9CEE-956ADA7A94EF}"/>
              </a:ext>
            </a:extLst>
          </p:cNvPr>
          <p:cNvGraphicFramePr>
            <a:graphicFrameLocks noGrp="1"/>
          </p:cNvGraphicFramePr>
          <p:nvPr>
            <p:extLst>
              <p:ext uri="{D42A27DB-BD31-4B8C-83A1-F6EECF244321}">
                <p14:modId xmlns:p14="http://schemas.microsoft.com/office/powerpoint/2010/main" val="1239009493"/>
              </p:ext>
            </p:extLst>
          </p:nvPr>
        </p:nvGraphicFramePr>
        <p:xfrm>
          <a:off x="7611853" y="3010034"/>
          <a:ext cx="416560" cy="370840"/>
        </p:xfrm>
        <a:graphic>
          <a:graphicData uri="http://schemas.openxmlformats.org/drawingml/2006/table">
            <a:tbl>
              <a:tblPr firstRow="1" bandRow="1">
                <a:tableStyleId>{5940675A-B579-460E-94D1-54222C63F5DA}</a:tableStyleId>
              </a:tblPr>
              <a:tblGrid>
                <a:gridCol w="208280">
                  <a:extLst>
                    <a:ext uri="{9D8B030D-6E8A-4147-A177-3AD203B41FA5}">
                      <a16:colId xmlns:a16="http://schemas.microsoft.com/office/drawing/2014/main" val="745380622"/>
                    </a:ext>
                  </a:extLst>
                </a:gridCol>
                <a:gridCol w="208280">
                  <a:extLst>
                    <a:ext uri="{9D8B030D-6E8A-4147-A177-3AD203B41FA5}">
                      <a16:colId xmlns:a16="http://schemas.microsoft.com/office/drawing/2014/main" val="788164844"/>
                    </a:ext>
                  </a:extLst>
                </a:gridCol>
              </a:tblGrid>
              <a:tr h="370840">
                <a:tc>
                  <a:txBody>
                    <a:bodyPr/>
                    <a:lstStyle/>
                    <a:p>
                      <a:pPr algn="ctr"/>
                      <a:r>
                        <a:rPr lang="en-US" dirty="0"/>
                        <a:t>3</a:t>
                      </a:r>
                      <a:endParaRPr lang="en-IN" dirty="0"/>
                    </a:p>
                  </a:txBody>
                  <a:tcPr/>
                </a:tc>
                <a:tc>
                  <a:txBody>
                    <a:bodyPr/>
                    <a:lstStyle/>
                    <a:p>
                      <a:pPr algn="ctr"/>
                      <a:r>
                        <a:rPr lang="en-IN" dirty="0"/>
                        <a:t>●</a:t>
                      </a:r>
                    </a:p>
                  </a:txBody>
                  <a:tcPr/>
                </a:tc>
                <a:extLst>
                  <a:ext uri="{0D108BD9-81ED-4DB2-BD59-A6C34878D82A}">
                    <a16:rowId xmlns:a16="http://schemas.microsoft.com/office/drawing/2014/main" val="3319168265"/>
                  </a:ext>
                </a:extLst>
              </a:tr>
            </a:tbl>
          </a:graphicData>
        </a:graphic>
      </p:graphicFrame>
      <p:cxnSp>
        <p:nvCxnSpPr>
          <p:cNvPr id="73" name="Straight Arrow Connector 72">
            <a:extLst>
              <a:ext uri="{FF2B5EF4-FFF2-40B4-BE49-F238E27FC236}">
                <a16:creationId xmlns:a16="http://schemas.microsoft.com/office/drawing/2014/main" id="{A6401731-39B3-4AD5-B962-513443F3E95F}"/>
              </a:ext>
            </a:extLst>
          </p:cNvPr>
          <p:cNvCxnSpPr>
            <a:cxnSpLocks/>
          </p:cNvCxnSpPr>
          <p:nvPr/>
        </p:nvCxnSpPr>
        <p:spPr>
          <a:xfrm>
            <a:off x="7352842" y="3192488"/>
            <a:ext cx="268112" cy="10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1AE398D4-E09F-4E32-B636-7268D42F805C}"/>
              </a:ext>
            </a:extLst>
          </p:cNvPr>
          <p:cNvCxnSpPr>
            <a:cxnSpLocks/>
          </p:cNvCxnSpPr>
          <p:nvPr/>
        </p:nvCxnSpPr>
        <p:spPr>
          <a:xfrm>
            <a:off x="6760883" y="3219604"/>
            <a:ext cx="268112" cy="10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aphicFrame>
        <p:nvGraphicFramePr>
          <p:cNvPr id="75" name="Table 74">
            <a:extLst>
              <a:ext uri="{FF2B5EF4-FFF2-40B4-BE49-F238E27FC236}">
                <a16:creationId xmlns:a16="http://schemas.microsoft.com/office/drawing/2014/main" id="{2B5802BB-A126-4449-865D-C439B2807209}"/>
              </a:ext>
            </a:extLst>
          </p:cNvPr>
          <p:cNvGraphicFramePr>
            <a:graphicFrameLocks noGrp="1"/>
          </p:cNvGraphicFramePr>
          <p:nvPr>
            <p:extLst>
              <p:ext uri="{D42A27DB-BD31-4B8C-83A1-F6EECF244321}">
                <p14:modId xmlns:p14="http://schemas.microsoft.com/office/powerpoint/2010/main" val="4254527112"/>
              </p:ext>
            </p:extLst>
          </p:nvPr>
        </p:nvGraphicFramePr>
        <p:xfrm>
          <a:off x="8180586" y="3385979"/>
          <a:ext cx="416560" cy="370840"/>
        </p:xfrm>
        <a:graphic>
          <a:graphicData uri="http://schemas.openxmlformats.org/drawingml/2006/table">
            <a:tbl>
              <a:tblPr firstRow="1" bandRow="1">
                <a:tableStyleId>{5940675A-B579-460E-94D1-54222C63F5DA}</a:tableStyleId>
              </a:tblPr>
              <a:tblGrid>
                <a:gridCol w="208280">
                  <a:extLst>
                    <a:ext uri="{9D8B030D-6E8A-4147-A177-3AD203B41FA5}">
                      <a16:colId xmlns:a16="http://schemas.microsoft.com/office/drawing/2014/main" val="745380622"/>
                    </a:ext>
                  </a:extLst>
                </a:gridCol>
                <a:gridCol w="208280">
                  <a:extLst>
                    <a:ext uri="{9D8B030D-6E8A-4147-A177-3AD203B41FA5}">
                      <a16:colId xmlns:a16="http://schemas.microsoft.com/office/drawing/2014/main" val="788164844"/>
                    </a:ext>
                  </a:extLst>
                </a:gridCol>
              </a:tblGrid>
              <a:tr h="370840">
                <a:tc>
                  <a:txBody>
                    <a:bodyPr/>
                    <a:lstStyle/>
                    <a:p>
                      <a:pPr algn="ctr"/>
                      <a:r>
                        <a:rPr lang="en-US" dirty="0"/>
                        <a:t>4</a:t>
                      </a:r>
                      <a:endParaRPr lang="en-IN" dirty="0"/>
                    </a:p>
                  </a:txBody>
                  <a:tcPr/>
                </a:tc>
                <a:tc>
                  <a:txBody>
                    <a:bodyPr/>
                    <a:lstStyle/>
                    <a:p>
                      <a:pPr algn="ctr"/>
                      <a:r>
                        <a:rPr lang="en-IN" dirty="0"/>
                        <a:t>●</a:t>
                      </a:r>
                    </a:p>
                  </a:txBody>
                  <a:tcPr/>
                </a:tc>
                <a:extLst>
                  <a:ext uri="{0D108BD9-81ED-4DB2-BD59-A6C34878D82A}">
                    <a16:rowId xmlns:a16="http://schemas.microsoft.com/office/drawing/2014/main" val="3319168265"/>
                  </a:ext>
                </a:extLst>
              </a:tr>
            </a:tbl>
          </a:graphicData>
        </a:graphic>
      </p:graphicFrame>
      <p:cxnSp>
        <p:nvCxnSpPr>
          <p:cNvPr id="76" name="Straight Arrow Connector 75">
            <a:extLst>
              <a:ext uri="{FF2B5EF4-FFF2-40B4-BE49-F238E27FC236}">
                <a16:creationId xmlns:a16="http://schemas.microsoft.com/office/drawing/2014/main" id="{A51C0A1C-808C-446B-9004-4A24B6797F59}"/>
              </a:ext>
            </a:extLst>
          </p:cNvPr>
          <p:cNvCxnSpPr>
            <a:cxnSpLocks/>
          </p:cNvCxnSpPr>
          <p:nvPr/>
        </p:nvCxnSpPr>
        <p:spPr>
          <a:xfrm>
            <a:off x="7912474" y="3577843"/>
            <a:ext cx="268112" cy="10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aphicFrame>
        <p:nvGraphicFramePr>
          <p:cNvPr id="77" name="Table 76">
            <a:extLst>
              <a:ext uri="{FF2B5EF4-FFF2-40B4-BE49-F238E27FC236}">
                <a16:creationId xmlns:a16="http://schemas.microsoft.com/office/drawing/2014/main" id="{65C4D9DD-404F-462F-9F0A-14AE210F499F}"/>
              </a:ext>
            </a:extLst>
          </p:cNvPr>
          <p:cNvGraphicFramePr>
            <a:graphicFrameLocks noGrp="1"/>
          </p:cNvGraphicFramePr>
          <p:nvPr>
            <p:extLst>
              <p:ext uri="{D42A27DB-BD31-4B8C-83A1-F6EECF244321}">
                <p14:modId xmlns:p14="http://schemas.microsoft.com/office/powerpoint/2010/main" val="3112044752"/>
              </p:ext>
            </p:extLst>
          </p:nvPr>
        </p:nvGraphicFramePr>
        <p:xfrm>
          <a:off x="7611853" y="3756710"/>
          <a:ext cx="416560" cy="370840"/>
        </p:xfrm>
        <a:graphic>
          <a:graphicData uri="http://schemas.openxmlformats.org/drawingml/2006/table">
            <a:tbl>
              <a:tblPr firstRow="1" bandRow="1">
                <a:tableStyleId>{5940675A-B579-460E-94D1-54222C63F5DA}</a:tableStyleId>
              </a:tblPr>
              <a:tblGrid>
                <a:gridCol w="208280">
                  <a:extLst>
                    <a:ext uri="{9D8B030D-6E8A-4147-A177-3AD203B41FA5}">
                      <a16:colId xmlns:a16="http://schemas.microsoft.com/office/drawing/2014/main" val="745380622"/>
                    </a:ext>
                  </a:extLst>
                </a:gridCol>
                <a:gridCol w="208280">
                  <a:extLst>
                    <a:ext uri="{9D8B030D-6E8A-4147-A177-3AD203B41FA5}">
                      <a16:colId xmlns:a16="http://schemas.microsoft.com/office/drawing/2014/main" val="788164844"/>
                    </a:ext>
                  </a:extLst>
                </a:gridCol>
              </a:tblGrid>
              <a:tr h="370840">
                <a:tc>
                  <a:txBody>
                    <a:bodyPr/>
                    <a:lstStyle/>
                    <a:p>
                      <a:pPr algn="ctr"/>
                      <a:r>
                        <a:rPr lang="en-US" dirty="0"/>
                        <a:t>3</a:t>
                      </a:r>
                      <a:endParaRPr lang="en-IN" dirty="0"/>
                    </a:p>
                  </a:txBody>
                  <a:tcPr/>
                </a:tc>
                <a:tc>
                  <a:txBody>
                    <a:bodyPr/>
                    <a:lstStyle/>
                    <a:p>
                      <a:pPr algn="ctr"/>
                      <a:r>
                        <a:rPr lang="en-IN" dirty="0"/>
                        <a:t>●</a:t>
                      </a:r>
                    </a:p>
                  </a:txBody>
                  <a:tcPr/>
                </a:tc>
                <a:extLst>
                  <a:ext uri="{0D108BD9-81ED-4DB2-BD59-A6C34878D82A}">
                    <a16:rowId xmlns:a16="http://schemas.microsoft.com/office/drawing/2014/main" val="3319168265"/>
                  </a:ext>
                </a:extLst>
              </a:tr>
            </a:tbl>
          </a:graphicData>
        </a:graphic>
      </p:graphicFrame>
      <p:cxnSp>
        <p:nvCxnSpPr>
          <p:cNvPr id="78" name="Straight Arrow Connector 77">
            <a:extLst>
              <a:ext uri="{FF2B5EF4-FFF2-40B4-BE49-F238E27FC236}">
                <a16:creationId xmlns:a16="http://schemas.microsoft.com/office/drawing/2014/main" id="{9B22508B-C607-4715-B510-35AB7FF9D733}"/>
              </a:ext>
            </a:extLst>
          </p:cNvPr>
          <p:cNvCxnSpPr>
            <a:cxnSpLocks/>
          </p:cNvCxnSpPr>
          <p:nvPr/>
        </p:nvCxnSpPr>
        <p:spPr>
          <a:xfrm>
            <a:off x="7343741" y="3948574"/>
            <a:ext cx="268112" cy="10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21559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6"/>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7"/>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8"/>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9"/>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0"/>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1"/>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2"/>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3"/>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34"/>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37"/>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38"/>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9"/>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40"/>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41"/>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42"/>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43"/>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44"/>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45"/>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46"/>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47"/>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48"/>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49"/>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50"/>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53"/>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54"/>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55"/>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56"/>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57"/>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nodeType="clickEffect">
                                  <p:stCondLst>
                                    <p:cond delay="0"/>
                                  </p:stCondLst>
                                  <p:childTnLst>
                                    <p:set>
                                      <p:cBhvr>
                                        <p:cTn id="96" dur="1" fill="hold">
                                          <p:stCondLst>
                                            <p:cond delay="0"/>
                                          </p:stCondLst>
                                        </p:cTn>
                                        <p:tgtEl>
                                          <p:spTgt spid="8"/>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58"/>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59"/>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60"/>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61"/>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62"/>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63"/>
                                        </p:tgtEl>
                                        <p:attrNameLst>
                                          <p:attrName>style.visibility</p:attrName>
                                        </p:attrNameLst>
                                      </p:cBhvr>
                                      <p:to>
                                        <p:strVal val="visible"/>
                                      </p:to>
                                    </p:set>
                                  </p:childTnLst>
                                </p:cTn>
                              </p:par>
                              <p:par>
                                <p:cTn id="109" presetID="1" presetClass="entr" presetSubtype="0" fill="hold" nodeType="withEffect">
                                  <p:stCondLst>
                                    <p:cond delay="0"/>
                                  </p:stCondLst>
                                  <p:childTnLst>
                                    <p:set>
                                      <p:cBhvr>
                                        <p:cTn id="110" dur="1" fill="hold">
                                          <p:stCondLst>
                                            <p:cond delay="0"/>
                                          </p:stCondLst>
                                        </p:cTn>
                                        <p:tgtEl>
                                          <p:spTgt spid="64"/>
                                        </p:tgtEl>
                                        <p:attrNameLst>
                                          <p:attrName>style.visibility</p:attrName>
                                        </p:attrNameLst>
                                      </p:cBhvr>
                                      <p:to>
                                        <p:strVal val="visible"/>
                                      </p:to>
                                    </p:set>
                                  </p:childTnLst>
                                </p:cTn>
                              </p:par>
                              <p:par>
                                <p:cTn id="111" presetID="1" presetClass="entr" presetSubtype="0" fill="hold" nodeType="withEffect">
                                  <p:stCondLst>
                                    <p:cond delay="0"/>
                                  </p:stCondLst>
                                  <p:childTnLst>
                                    <p:set>
                                      <p:cBhvr>
                                        <p:cTn id="112" dur="1" fill="hold">
                                          <p:stCondLst>
                                            <p:cond delay="0"/>
                                          </p:stCondLst>
                                        </p:cTn>
                                        <p:tgtEl>
                                          <p:spTgt spid="65"/>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66"/>
                                        </p:tgtEl>
                                        <p:attrNameLst>
                                          <p:attrName>style.visibility</p:attrName>
                                        </p:attrNameLst>
                                      </p:cBhvr>
                                      <p:to>
                                        <p:strVal val="visible"/>
                                      </p:to>
                                    </p:set>
                                  </p:childTnLst>
                                </p:cTn>
                              </p:par>
                              <p:par>
                                <p:cTn id="115" presetID="1" presetClass="entr" presetSubtype="0" fill="hold" nodeType="withEffect">
                                  <p:stCondLst>
                                    <p:cond delay="0"/>
                                  </p:stCondLst>
                                  <p:childTnLst>
                                    <p:set>
                                      <p:cBhvr>
                                        <p:cTn id="116" dur="1" fill="hold">
                                          <p:stCondLst>
                                            <p:cond delay="0"/>
                                          </p:stCondLst>
                                        </p:cTn>
                                        <p:tgtEl>
                                          <p:spTgt spid="67"/>
                                        </p:tgtEl>
                                        <p:attrNameLst>
                                          <p:attrName>style.visibility</p:attrName>
                                        </p:attrNameLst>
                                      </p:cBhvr>
                                      <p:to>
                                        <p:strVal val="visible"/>
                                      </p:to>
                                    </p:set>
                                  </p:childTnLst>
                                </p:cTn>
                              </p:par>
                              <p:par>
                                <p:cTn id="117" presetID="1" presetClass="entr" presetSubtype="0" fill="hold" nodeType="withEffect">
                                  <p:stCondLst>
                                    <p:cond delay="0"/>
                                  </p:stCondLst>
                                  <p:childTnLst>
                                    <p:set>
                                      <p:cBhvr>
                                        <p:cTn id="118" dur="1" fill="hold">
                                          <p:stCondLst>
                                            <p:cond delay="0"/>
                                          </p:stCondLst>
                                        </p:cTn>
                                        <p:tgtEl>
                                          <p:spTgt spid="68"/>
                                        </p:tgtEl>
                                        <p:attrNameLst>
                                          <p:attrName>style.visibility</p:attrName>
                                        </p:attrNameLst>
                                      </p:cBhvr>
                                      <p:to>
                                        <p:strVal val="visible"/>
                                      </p:to>
                                    </p:set>
                                  </p:childTnLst>
                                </p:cTn>
                              </p:par>
                              <p:par>
                                <p:cTn id="119" presetID="1" presetClass="entr" presetSubtype="0" fill="hold" nodeType="withEffect">
                                  <p:stCondLst>
                                    <p:cond delay="0"/>
                                  </p:stCondLst>
                                  <p:childTnLst>
                                    <p:set>
                                      <p:cBhvr>
                                        <p:cTn id="120" dur="1" fill="hold">
                                          <p:stCondLst>
                                            <p:cond delay="0"/>
                                          </p:stCondLst>
                                        </p:cTn>
                                        <p:tgtEl>
                                          <p:spTgt spid="69"/>
                                        </p:tgtEl>
                                        <p:attrNameLst>
                                          <p:attrName>style.visibility</p:attrName>
                                        </p:attrNameLst>
                                      </p:cBhvr>
                                      <p:to>
                                        <p:strVal val="visible"/>
                                      </p:to>
                                    </p:set>
                                  </p:childTnLst>
                                </p:cTn>
                              </p:par>
                              <p:par>
                                <p:cTn id="121" presetID="1" presetClass="entr" presetSubtype="0" fill="hold" nodeType="withEffect">
                                  <p:stCondLst>
                                    <p:cond delay="0"/>
                                  </p:stCondLst>
                                  <p:childTnLst>
                                    <p:set>
                                      <p:cBhvr>
                                        <p:cTn id="122" dur="1" fill="hold">
                                          <p:stCondLst>
                                            <p:cond delay="0"/>
                                          </p:stCondLst>
                                        </p:cTn>
                                        <p:tgtEl>
                                          <p:spTgt spid="70"/>
                                        </p:tgtEl>
                                        <p:attrNameLst>
                                          <p:attrName>style.visibility</p:attrName>
                                        </p:attrNameLst>
                                      </p:cBhvr>
                                      <p:to>
                                        <p:strVal val="visible"/>
                                      </p:to>
                                    </p:set>
                                  </p:childTnLst>
                                </p:cTn>
                              </p:par>
                              <p:par>
                                <p:cTn id="123" presetID="1" presetClass="entr" presetSubtype="0" fill="hold" nodeType="withEffect">
                                  <p:stCondLst>
                                    <p:cond delay="0"/>
                                  </p:stCondLst>
                                  <p:childTnLst>
                                    <p:set>
                                      <p:cBhvr>
                                        <p:cTn id="124" dur="1" fill="hold">
                                          <p:stCondLst>
                                            <p:cond delay="0"/>
                                          </p:stCondLst>
                                        </p:cTn>
                                        <p:tgtEl>
                                          <p:spTgt spid="71"/>
                                        </p:tgtEl>
                                        <p:attrNameLst>
                                          <p:attrName>style.visibility</p:attrName>
                                        </p:attrNameLst>
                                      </p:cBhvr>
                                      <p:to>
                                        <p:strVal val="visible"/>
                                      </p:to>
                                    </p:set>
                                  </p:childTnLst>
                                </p:cTn>
                              </p:par>
                              <p:par>
                                <p:cTn id="125" presetID="1" presetClass="entr" presetSubtype="0" fill="hold" nodeType="withEffect">
                                  <p:stCondLst>
                                    <p:cond delay="0"/>
                                  </p:stCondLst>
                                  <p:childTnLst>
                                    <p:set>
                                      <p:cBhvr>
                                        <p:cTn id="126" dur="1" fill="hold">
                                          <p:stCondLst>
                                            <p:cond delay="0"/>
                                          </p:stCondLst>
                                        </p:cTn>
                                        <p:tgtEl>
                                          <p:spTgt spid="72"/>
                                        </p:tgtEl>
                                        <p:attrNameLst>
                                          <p:attrName>style.visibility</p:attrName>
                                        </p:attrNameLst>
                                      </p:cBhvr>
                                      <p:to>
                                        <p:strVal val="visible"/>
                                      </p:to>
                                    </p:set>
                                  </p:childTnLst>
                                </p:cTn>
                              </p:par>
                              <p:par>
                                <p:cTn id="127" presetID="1" presetClass="entr" presetSubtype="0" fill="hold" nodeType="withEffect">
                                  <p:stCondLst>
                                    <p:cond delay="0"/>
                                  </p:stCondLst>
                                  <p:childTnLst>
                                    <p:set>
                                      <p:cBhvr>
                                        <p:cTn id="128" dur="1" fill="hold">
                                          <p:stCondLst>
                                            <p:cond delay="0"/>
                                          </p:stCondLst>
                                        </p:cTn>
                                        <p:tgtEl>
                                          <p:spTgt spid="73"/>
                                        </p:tgtEl>
                                        <p:attrNameLst>
                                          <p:attrName>style.visibility</p:attrName>
                                        </p:attrNameLst>
                                      </p:cBhvr>
                                      <p:to>
                                        <p:strVal val="visible"/>
                                      </p:to>
                                    </p:set>
                                  </p:childTnLst>
                                </p:cTn>
                              </p:par>
                              <p:par>
                                <p:cTn id="129" presetID="1" presetClass="entr" presetSubtype="0" fill="hold" nodeType="withEffect">
                                  <p:stCondLst>
                                    <p:cond delay="0"/>
                                  </p:stCondLst>
                                  <p:childTnLst>
                                    <p:set>
                                      <p:cBhvr>
                                        <p:cTn id="130" dur="1" fill="hold">
                                          <p:stCondLst>
                                            <p:cond delay="0"/>
                                          </p:stCondLst>
                                        </p:cTn>
                                        <p:tgtEl>
                                          <p:spTgt spid="74"/>
                                        </p:tgtEl>
                                        <p:attrNameLst>
                                          <p:attrName>style.visibility</p:attrName>
                                        </p:attrNameLst>
                                      </p:cBhvr>
                                      <p:to>
                                        <p:strVal val="visible"/>
                                      </p:to>
                                    </p:set>
                                  </p:childTnLst>
                                </p:cTn>
                              </p:par>
                              <p:par>
                                <p:cTn id="131" presetID="1" presetClass="entr" presetSubtype="0" fill="hold" nodeType="withEffect">
                                  <p:stCondLst>
                                    <p:cond delay="0"/>
                                  </p:stCondLst>
                                  <p:childTnLst>
                                    <p:set>
                                      <p:cBhvr>
                                        <p:cTn id="132" dur="1" fill="hold">
                                          <p:stCondLst>
                                            <p:cond delay="0"/>
                                          </p:stCondLst>
                                        </p:cTn>
                                        <p:tgtEl>
                                          <p:spTgt spid="75"/>
                                        </p:tgtEl>
                                        <p:attrNameLst>
                                          <p:attrName>style.visibility</p:attrName>
                                        </p:attrNameLst>
                                      </p:cBhvr>
                                      <p:to>
                                        <p:strVal val="visible"/>
                                      </p:to>
                                    </p:set>
                                  </p:childTnLst>
                                </p:cTn>
                              </p:par>
                              <p:par>
                                <p:cTn id="133" presetID="1" presetClass="entr" presetSubtype="0" fill="hold" nodeType="withEffect">
                                  <p:stCondLst>
                                    <p:cond delay="0"/>
                                  </p:stCondLst>
                                  <p:childTnLst>
                                    <p:set>
                                      <p:cBhvr>
                                        <p:cTn id="134" dur="1" fill="hold">
                                          <p:stCondLst>
                                            <p:cond delay="0"/>
                                          </p:stCondLst>
                                        </p:cTn>
                                        <p:tgtEl>
                                          <p:spTgt spid="76"/>
                                        </p:tgtEl>
                                        <p:attrNameLst>
                                          <p:attrName>style.visibility</p:attrName>
                                        </p:attrNameLst>
                                      </p:cBhvr>
                                      <p:to>
                                        <p:strVal val="visible"/>
                                      </p:to>
                                    </p:set>
                                  </p:childTnLst>
                                </p:cTn>
                              </p:par>
                              <p:par>
                                <p:cTn id="135" presetID="1" presetClass="entr" presetSubtype="0" fill="hold" nodeType="withEffect">
                                  <p:stCondLst>
                                    <p:cond delay="0"/>
                                  </p:stCondLst>
                                  <p:childTnLst>
                                    <p:set>
                                      <p:cBhvr>
                                        <p:cTn id="136" dur="1" fill="hold">
                                          <p:stCondLst>
                                            <p:cond delay="0"/>
                                          </p:stCondLst>
                                        </p:cTn>
                                        <p:tgtEl>
                                          <p:spTgt spid="77"/>
                                        </p:tgtEl>
                                        <p:attrNameLst>
                                          <p:attrName>style.visibility</p:attrName>
                                        </p:attrNameLst>
                                      </p:cBhvr>
                                      <p:to>
                                        <p:strVal val="visible"/>
                                      </p:to>
                                    </p:set>
                                  </p:childTnLst>
                                </p:cTn>
                              </p:par>
                              <p:par>
                                <p:cTn id="137" presetID="1" presetClass="entr" presetSubtype="0" fill="hold" nodeType="withEffect">
                                  <p:stCondLst>
                                    <p:cond delay="0"/>
                                  </p:stCondLst>
                                  <p:childTnLst>
                                    <p:set>
                                      <p:cBhvr>
                                        <p:cTn id="138" dur="1" fill="hold">
                                          <p:stCondLst>
                                            <p:cond delay="0"/>
                                          </p:stCondLst>
                                        </p:cTn>
                                        <p:tgtEl>
                                          <p:spTgt spid="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Content Placeholder 2">
            <a:extLst>
              <a:ext uri="{FF2B5EF4-FFF2-40B4-BE49-F238E27FC236}">
                <a16:creationId xmlns:a16="http://schemas.microsoft.com/office/drawing/2014/main" id="{BEF8A033-9BEB-425D-8BD4-26A7E2ED7B49}"/>
              </a:ext>
            </a:extLst>
          </p:cNvPr>
          <p:cNvSpPr>
            <a:spLocks noGrp="1"/>
          </p:cNvSpPr>
          <p:nvPr>
            <p:ph idx="1"/>
          </p:nvPr>
        </p:nvSpPr>
        <p:spPr>
          <a:xfrm>
            <a:off x="304800" y="1493838"/>
            <a:ext cx="8229600" cy="4525962"/>
          </a:xfrm>
        </p:spPr>
        <p:txBody>
          <a:bodyPr/>
          <a:lstStyle/>
          <a:p>
            <a:pPr marL="571500" indent="-514350" algn="just" fontAlgn="base">
              <a:spcAft>
                <a:spcPct val="0"/>
              </a:spcAft>
              <a:buFont typeface="Arial" panose="020B0604020202020204" pitchFamily="34" charset="0"/>
              <a:buChar char="•"/>
            </a:pPr>
            <a:r>
              <a:rPr lang="en-US" altLang="en-US" sz="2000" dirty="0">
                <a:latin typeface="Times New Roman" panose="02020603050405020304" pitchFamily="18" charset="0"/>
                <a:cs typeface="Times New Roman" panose="02020603050405020304" pitchFamily="18" charset="0"/>
              </a:rPr>
              <a:t>Breadth first search (BFS)</a:t>
            </a:r>
          </a:p>
          <a:p>
            <a:pPr marL="914400" lvl="1" indent="-457200" algn="just" fontAlgn="base">
              <a:spcAft>
                <a:spcPct val="0"/>
              </a:spcAft>
              <a:buFont typeface="+mj-lt"/>
              <a:buAutoNum type="arabicPeriod"/>
            </a:pPr>
            <a:r>
              <a:rPr lang="en-US" altLang="en-US" sz="2000" dirty="0">
                <a:latin typeface="Times New Roman" panose="02020603050405020304" pitchFamily="18" charset="0"/>
                <a:cs typeface="Times New Roman" panose="02020603050405020304" pitchFamily="18" charset="0"/>
              </a:rPr>
              <a:t>Start by enqueuing a vertex in queue.</a:t>
            </a:r>
          </a:p>
          <a:p>
            <a:pPr marL="914400" lvl="1" indent="-457200" algn="just" fontAlgn="base">
              <a:spcAft>
                <a:spcPct val="0"/>
              </a:spcAft>
              <a:buFont typeface="+mj-lt"/>
              <a:buAutoNum type="arabicPeriod"/>
            </a:pPr>
            <a:r>
              <a:rPr lang="en-US" altLang="en-US" sz="2000" dirty="0">
                <a:latin typeface="Times New Roman" panose="02020603050405020304" pitchFamily="18" charset="0"/>
                <a:cs typeface="Times New Roman" panose="02020603050405020304" pitchFamily="18" charset="0"/>
              </a:rPr>
              <a:t>Dequeue a vertex from queue and enqueue its adjacent vertices into queue.</a:t>
            </a:r>
          </a:p>
          <a:p>
            <a:pPr marL="914400" lvl="1" indent="-457200" algn="just" fontAlgn="base">
              <a:spcAft>
                <a:spcPct val="0"/>
              </a:spcAft>
              <a:buFont typeface="+mj-lt"/>
              <a:buAutoNum type="arabicPeriod"/>
            </a:pPr>
            <a:r>
              <a:rPr lang="en-US" altLang="en-US" sz="2000" dirty="0">
                <a:latin typeface="Times New Roman" panose="02020603050405020304" pitchFamily="18" charset="0"/>
                <a:cs typeface="Times New Roman" panose="02020603050405020304" pitchFamily="18" charset="0"/>
              </a:rPr>
              <a:t>Keep repeating step 2 until queue is empty.</a:t>
            </a:r>
          </a:p>
          <a:p>
            <a:pPr marL="457200" lvl="1" indent="0" algn="just" fontAlgn="base">
              <a:spcAft>
                <a:spcPct val="0"/>
              </a:spcAft>
              <a:buNone/>
            </a:pPr>
            <a:endParaRPr lang="en-US" altLang="en-US" sz="2000" dirty="0">
              <a:latin typeface="Times New Roman" panose="02020603050405020304" pitchFamily="18" charset="0"/>
              <a:cs typeface="Times New Roman" panose="02020603050405020304" pitchFamily="18" charset="0"/>
            </a:endParaRPr>
          </a:p>
          <a:p>
            <a:pPr marL="571500" indent="-514350" algn="just" fontAlgn="base">
              <a:spcAft>
                <a:spcPct val="0"/>
              </a:spcAft>
              <a:buFont typeface="Arial" panose="020B0604020202020204" pitchFamily="34" charset="0"/>
              <a:buChar char="•"/>
            </a:pPr>
            <a:r>
              <a:rPr lang="en-US" altLang="en-US" sz="2000" dirty="0">
                <a:latin typeface="Times New Roman" panose="02020603050405020304" pitchFamily="18" charset="0"/>
                <a:cs typeface="Times New Roman" panose="02020603050405020304" pitchFamily="18" charset="0"/>
              </a:rPr>
              <a:t>Depth first search (DFS)</a:t>
            </a:r>
          </a:p>
          <a:p>
            <a:pPr marL="914400" lvl="1" indent="-457200" algn="just" fontAlgn="base">
              <a:spcAft>
                <a:spcPct val="0"/>
              </a:spcAft>
              <a:buFont typeface="+mj-lt"/>
              <a:buAutoNum type="arabicPeriod"/>
            </a:pPr>
            <a:r>
              <a:rPr lang="en-US" altLang="en-US" sz="2000" dirty="0">
                <a:latin typeface="Times New Roman" panose="02020603050405020304" pitchFamily="18" charset="0"/>
                <a:cs typeface="Times New Roman" panose="02020603050405020304" pitchFamily="18" charset="0"/>
              </a:rPr>
              <a:t>Start by pushing a vertex in stack.</a:t>
            </a:r>
          </a:p>
          <a:p>
            <a:pPr marL="914400" lvl="1" indent="-457200" algn="just" fontAlgn="base">
              <a:spcAft>
                <a:spcPct val="0"/>
              </a:spcAft>
              <a:buFont typeface="+mj-lt"/>
              <a:buAutoNum type="arabicPeriod"/>
            </a:pPr>
            <a:r>
              <a:rPr lang="en-US" altLang="en-US" sz="2000" dirty="0">
                <a:latin typeface="Times New Roman" panose="02020603050405020304" pitchFamily="18" charset="0"/>
                <a:cs typeface="Times New Roman" panose="02020603050405020304" pitchFamily="18" charset="0"/>
              </a:rPr>
              <a:t>Pop the vertex from stack and push its adjacent vertices into stack.</a:t>
            </a:r>
          </a:p>
          <a:p>
            <a:pPr marL="914400" lvl="1" indent="-457200" algn="just" fontAlgn="base">
              <a:spcAft>
                <a:spcPct val="0"/>
              </a:spcAft>
              <a:buFont typeface="+mj-lt"/>
              <a:buAutoNum type="arabicPeriod"/>
            </a:pPr>
            <a:r>
              <a:rPr lang="en-US" altLang="en-US" sz="2000" dirty="0">
                <a:latin typeface="Times New Roman" panose="02020603050405020304" pitchFamily="18" charset="0"/>
                <a:cs typeface="Times New Roman" panose="02020603050405020304" pitchFamily="18" charset="0"/>
              </a:rPr>
              <a:t>Keep repeating step 2 until stack is empty.</a:t>
            </a:r>
          </a:p>
          <a:p>
            <a:pPr marL="571500" indent="-514350" algn="just" fontAlgn="base">
              <a:spcAft>
                <a:spcPct val="0"/>
              </a:spcAft>
              <a:buFont typeface="Arial" panose="020B0604020202020204" pitchFamily="34" charset="0"/>
              <a:buChar char="•"/>
            </a:pPr>
            <a:endParaRPr lang="en-US" altLang="en-US" sz="2000" dirty="0">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34B17C67-4D7A-4EF2-AC38-E8D5F700E17C}"/>
              </a:ext>
            </a:extLst>
          </p:cNvPr>
          <p:cNvSpPr>
            <a:spLocks noGrp="1"/>
          </p:cNvSpPr>
          <p:nvPr>
            <p:ph sz="quarter" idx="10"/>
          </p:nvPr>
        </p:nvSpPr>
        <p:spPr/>
        <p:txBody>
          <a:bodyPr rtlCol="0"/>
          <a:lstStyle/>
          <a:p>
            <a:pPr eaLnBrk="1" fontAlgn="auto" hangingPunct="1">
              <a:spcAft>
                <a:spcPts val="0"/>
              </a:spcAft>
              <a:defRPr/>
            </a:pPr>
            <a:r>
              <a:rPr lang="en-US" dirty="0">
                <a:latin typeface="Times New Roman" panose="02020603050405020304" pitchFamily="18" charset="0"/>
                <a:cs typeface="Times New Roman" panose="02020603050405020304" pitchFamily="18" charset="0"/>
              </a:rPr>
              <a:t>Graph Traversals</a:t>
            </a:r>
            <a:endParaRPr lang="en-US" dirty="0"/>
          </a:p>
        </p:txBody>
      </p:sp>
    </p:spTree>
    <p:extLst>
      <p:ext uri="{BB962C8B-B14F-4D97-AF65-F5344CB8AC3E}">
        <p14:creationId xmlns:p14="http://schemas.microsoft.com/office/powerpoint/2010/main" val="386769819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34B17C67-4D7A-4EF2-AC38-E8D5F700E17C}"/>
              </a:ext>
            </a:extLst>
          </p:cNvPr>
          <p:cNvSpPr>
            <a:spLocks noGrp="1"/>
          </p:cNvSpPr>
          <p:nvPr>
            <p:ph sz="quarter" idx="10"/>
          </p:nvPr>
        </p:nvSpPr>
        <p:spPr/>
        <p:txBody>
          <a:bodyPr rtlCol="0"/>
          <a:lstStyle/>
          <a:p>
            <a:pPr eaLnBrk="1" fontAlgn="auto" hangingPunct="1">
              <a:spcAft>
                <a:spcPts val="0"/>
              </a:spcAft>
              <a:defRPr/>
            </a:pPr>
            <a:r>
              <a:rPr lang="en-US" dirty="0">
                <a:latin typeface="Times New Roman" panose="02020603050405020304" pitchFamily="18" charset="0"/>
                <a:cs typeface="Times New Roman" panose="02020603050405020304" pitchFamily="18" charset="0"/>
              </a:rPr>
              <a:t>Breadth First Search (BFS)</a:t>
            </a:r>
            <a:endParaRPr lang="en-US" dirty="0"/>
          </a:p>
        </p:txBody>
      </p:sp>
      <p:sp>
        <p:nvSpPr>
          <p:cNvPr id="5" name="Content Placeholder 2">
            <a:extLst>
              <a:ext uri="{FF2B5EF4-FFF2-40B4-BE49-F238E27FC236}">
                <a16:creationId xmlns:a16="http://schemas.microsoft.com/office/drawing/2014/main" id="{812C1046-2D8B-49F9-8863-6A2EA46EB89A}"/>
              </a:ext>
            </a:extLst>
          </p:cNvPr>
          <p:cNvSpPr>
            <a:spLocks noGrp="1"/>
          </p:cNvSpPr>
          <p:nvPr>
            <p:ph idx="1"/>
          </p:nvPr>
        </p:nvSpPr>
        <p:spPr>
          <a:xfrm>
            <a:off x="304800" y="1493838"/>
            <a:ext cx="8458200" cy="4525963"/>
          </a:xfrm>
        </p:spPr>
        <p:txBody>
          <a:bodyPr/>
          <a:lstStyle/>
          <a:p>
            <a:pPr marL="57149" indent="0" algn="just" fontAlgn="base">
              <a:spcAft>
                <a:spcPct val="0"/>
              </a:spcAft>
            </a:pPr>
            <a:r>
              <a:rPr lang="en-US" altLang="en-US" sz="1800" b="1" i="1" u="sng" dirty="0">
                <a:latin typeface="Times New Roman" panose="02020603050405020304" pitchFamily="18" charset="0"/>
                <a:cs typeface="Times New Roman" panose="02020603050405020304" pitchFamily="18" charset="0"/>
              </a:rPr>
              <a:t>BFS(V)</a:t>
            </a:r>
          </a:p>
          <a:p>
            <a:pPr marL="57149" indent="0" algn="just" fontAlgn="base">
              <a:spcAft>
                <a:spcPct val="0"/>
              </a:spcAft>
            </a:pPr>
            <a:r>
              <a:rPr lang="en-US" altLang="en-US" sz="1800" b="1" dirty="0">
                <a:latin typeface="Times New Roman" panose="02020603050405020304" pitchFamily="18" charset="0"/>
                <a:cs typeface="Times New Roman" panose="02020603050405020304" pitchFamily="18" charset="0"/>
              </a:rPr>
              <a:t>if</a:t>
            </a:r>
            <a:r>
              <a:rPr lang="en-US" altLang="en-US" sz="1800" dirty="0">
                <a:latin typeface="Times New Roman" panose="02020603050405020304" pitchFamily="18" charset="0"/>
                <a:cs typeface="Times New Roman" panose="02020603050405020304" pitchFamily="18" charset="0"/>
              </a:rPr>
              <a:t> Graph = NULL </a:t>
            </a:r>
            <a:r>
              <a:rPr lang="en-US" altLang="en-US" sz="1800" b="1" dirty="0">
                <a:latin typeface="Times New Roman" panose="02020603050405020304" pitchFamily="18" charset="0"/>
                <a:cs typeface="Times New Roman" panose="02020603050405020304" pitchFamily="18" charset="0"/>
              </a:rPr>
              <a:t>then</a:t>
            </a:r>
          </a:p>
          <a:p>
            <a:pPr marL="57149" indent="0" algn="just" fontAlgn="base">
              <a:spcAft>
                <a:spcPct val="0"/>
              </a:spcAft>
            </a:pPr>
            <a:r>
              <a:rPr lang="en-US" altLang="en-US" sz="1800" dirty="0">
                <a:latin typeface="Times New Roman" panose="02020603050405020304" pitchFamily="18" charset="0"/>
                <a:cs typeface="Times New Roman" panose="02020603050405020304" pitchFamily="18" charset="0"/>
              </a:rPr>
              <a:t>	print "Graph is empty"</a:t>
            </a:r>
          </a:p>
          <a:p>
            <a:pPr marL="57149" indent="0" algn="just" fontAlgn="base">
              <a:spcAft>
                <a:spcPct val="0"/>
              </a:spcAft>
            </a:pPr>
            <a:r>
              <a:rPr lang="en-US" altLang="en-US" sz="1800" dirty="0">
                <a:latin typeface="Times New Roman" panose="02020603050405020304" pitchFamily="18" charset="0"/>
                <a:cs typeface="Times New Roman" panose="02020603050405020304" pitchFamily="18" charset="0"/>
              </a:rPr>
              <a:t>	Exit</a:t>
            </a:r>
          </a:p>
          <a:p>
            <a:pPr marL="57149" indent="0" algn="just" fontAlgn="base">
              <a:spcAft>
                <a:spcPct val="0"/>
              </a:spcAft>
            </a:pPr>
            <a:r>
              <a:rPr lang="en-US" altLang="en-US" sz="1800" dirty="0">
                <a:latin typeface="Times New Roman" panose="02020603050405020304" pitchFamily="18" charset="0"/>
                <a:cs typeface="Times New Roman" panose="02020603050405020304" pitchFamily="18" charset="0"/>
              </a:rPr>
              <a:t>u </a:t>
            </a:r>
            <a:r>
              <a:rPr lang="en-US" altLang="en-US" sz="1800" dirty="0">
                <a:latin typeface="Times New Roman" panose="02020603050405020304" pitchFamily="18" charset="0"/>
                <a:cs typeface="Times New Roman" panose="02020603050405020304" pitchFamily="18" charset="0"/>
                <a:sym typeface="Wingdings" panose="05000000000000000000" pitchFamily="2" charset="2"/>
              </a:rPr>
              <a:t></a:t>
            </a:r>
            <a:r>
              <a:rPr lang="en-US" altLang="en-US" sz="1800" dirty="0">
                <a:latin typeface="Times New Roman" panose="02020603050405020304" pitchFamily="18" charset="0"/>
                <a:cs typeface="Times New Roman" panose="02020603050405020304" pitchFamily="18" charset="0"/>
              </a:rPr>
              <a:t> V</a:t>
            </a:r>
          </a:p>
          <a:p>
            <a:pPr marL="57149" indent="0" algn="just" fontAlgn="base">
              <a:spcAft>
                <a:spcPct val="0"/>
              </a:spcAft>
            </a:pPr>
            <a:r>
              <a:rPr lang="en-US" altLang="en-US" sz="1800" dirty="0" err="1">
                <a:latin typeface="Times New Roman" panose="02020603050405020304" pitchFamily="18" charset="0"/>
                <a:cs typeface="Times New Roman" panose="02020603050405020304" pitchFamily="18" charset="0"/>
              </a:rPr>
              <a:t>Q.enqueue</a:t>
            </a:r>
            <a:r>
              <a:rPr lang="en-US" altLang="en-US" sz="1800" dirty="0">
                <a:latin typeface="Times New Roman" panose="02020603050405020304" pitchFamily="18" charset="0"/>
                <a:cs typeface="Times New Roman" panose="02020603050405020304" pitchFamily="18" charset="0"/>
              </a:rPr>
              <a:t>(u)</a:t>
            </a:r>
          </a:p>
          <a:p>
            <a:pPr marL="57149" indent="0" algn="just" fontAlgn="base">
              <a:spcAft>
                <a:spcPct val="0"/>
              </a:spcAft>
            </a:pPr>
            <a:r>
              <a:rPr lang="en-US" altLang="en-US" sz="1800" b="1" dirty="0">
                <a:latin typeface="Times New Roman" panose="02020603050405020304" pitchFamily="18" charset="0"/>
                <a:cs typeface="Times New Roman" panose="02020603050405020304" pitchFamily="18" charset="0"/>
              </a:rPr>
              <a:t>while</a:t>
            </a:r>
            <a:r>
              <a:rPr lang="en-US" altLang="en-US" sz="1800" dirty="0">
                <a:latin typeface="Times New Roman" panose="02020603050405020304" pitchFamily="18" charset="0"/>
                <a:cs typeface="Times New Roman" panose="02020603050405020304" pitchFamily="18" charset="0"/>
              </a:rPr>
              <a:t> </a:t>
            </a:r>
            <a:r>
              <a:rPr lang="en-US" altLang="en-US" sz="1800" dirty="0" err="1">
                <a:latin typeface="Times New Roman" panose="02020603050405020304" pitchFamily="18" charset="0"/>
                <a:cs typeface="Times New Roman" panose="02020603050405020304" pitchFamily="18" charset="0"/>
              </a:rPr>
              <a:t>Q.Empty</a:t>
            </a:r>
            <a:r>
              <a:rPr lang="en-US" altLang="en-US" sz="1800" dirty="0">
                <a:latin typeface="Times New Roman" panose="02020603050405020304" pitchFamily="18" charset="0"/>
                <a:cs typeface="Times New Roman" panose="02020603050405020304" pitchFamily="18" charset="0"/>
              </a:rPr>
              <a:t>() ≠ TRUE </a:t>
            </a:r>
            <a:r>
              <a:rPr lang="en-US" altLang="en-US" sz="1800" b="1" dirty="0">
                <a:latin typeface="Times New Roman" panose="02020603050405020304" pitchFamily="18" charset="0"/>
                <a:cs typeface="Times New Roman" panose="02020603050405020304" pitchFamily="18" charset="0"/>
              </a:rPr>
              <a:t>do</a:t>
            </a:r>
          </a:p>
          <a:p>
            <a:pPr marL="57149" indent="0" algn="just" fontAlgn="base">
              <a:spcAft>
                <a:spcPct val="0"/>
              </a:spcAft>
            </a:pPr>
            <a:r>
              <a:rPr lang="en-US" altLang="en-US" sz="1800" dirty="0">
                <a:latin typeface="Times New Roman" panose="02020603050405020304" pitchFamily="18" charset="0"/>
                <a:cs typeface="Times New Roman" panose="02020603050405020304" pitchFamily="18" charset="0"/>
              </a:rPr>
              <a:t>	u </a:t>
            </a:r>
            <a:r>
              <a:rPr lang="en-US" altLang="en-US" sz="1800" dirty="0">
                <a:latin typeface="Times New Roman" panose="02020603050405020304" pitchFamily="18" charset="0"/>
                <a:cs typeface="Times New Roman" panose="02020603050405020304" pitchFamily="18" charset="0"/>
                <a:sym typeface="Wingdings" panose="05000000000000000000" pitchFamily="2" charset="2"/>
              </a:rPr>
              <a:t></a:t>
            </a:r>
            <a:r>
              <a:rPr lang="en-US" altLang="en-US" sz="1800" dirty="0">
                <a:latin typeface="Times New Roman" panose="02020603050405020304" pitchFamily="18" charset="0"/>
                <a:cs typeface="Times New Roman" panose="02020603050405020304" pitchFamily="18" charset="0"/>
              </a:rPr>
              <a:t> </a:t>
            </a:r>
            <a:r>
              <a:rPr lang="en-US" altLang="en-US" sz="1800" dirty="0" err="1">
                <a:latin typeface="Times New Roman" panose="02020603050405020304" pitchFamily="18" charset="0"/>
                <a:cs typeface="Times New Roman" panose="02020603050405020304" pitchFamily="18" charset="0"/>
              </a:rPr>
              <a:t>Q.dequeue</a:t>
            </a:r>
            <a:r>
              <a:rPr lang="en-US" altLang="en-US" sz="1800" dirty="0">
                <a:latin typeface="Times New Roman" panose="02020603050405020304" pitchFamily="18" charset="0"/>
                <a:cs typeface="Times New Roman" panose="02020603050405020304" pitchFamily="18" charset="0"/>
              </a:rPr>
              <a:t>()</a:t>
            </a:r>
          </a:p>
          <a:p>
            <a:pPr marL="57149" indent="0" algn="just" fontAlgn="base">
              <a:spcAft>
                <a:spcPct val="0"/>
              </a:spcAft>
            </a:pPr>
            <a:r>
              <a:rPr lang="en-US" altLang="en-US" sz="1800" dirty="0">
                <a:latin typeface="Times New Roman" panose="02020603050405020304" pitchFamily="18" charset="0"/>
                <a:cs typeface="Times New Roman" panose="02020603050405020304" pitchFamily="18" charset="0"/>
              </a:rPr>
              <a:t>	</a:t>
            </a:r>
            <a:r>
              <a:rPr lang="en-US" altLang="en-US" sz="1800" b="1" dirty="0">
                <a:latin typeface="Times New Roman" panose="02020603050405020304" pitchFamily="18" charset="0"/>
                <a:cs typeface="Times New Roman" panose="02020603050405020304" pitchFamily="18" charset="0"/>
              </a:rPr>
              <a:t>if</a:t>
            </a:r>
            <a:r>
              <a:rPr lang="en-US" altLang="en-US" sz="1800" dirty="0">
                <a:latin typeface="Times New Roman" panose="02020603050405020304" pitchFamily="18" charset="0"/>
                <a:cs typeface="Times New Roman" panose="02020603050405020304" pitchFamily="18" charset="0"/>
              </a:rPr>
              <a:t> SEARCH(u, VISIT) = FALSE </a:t>
            </a:r>
            <a:r>
              <a:rPr lang="en-US" altLang="en-US" sz="1800" b="1" dirty="0">
                <a:latin typeface="Times New Roman" panose="02020603050405020304" pitchFamily="18" charset="0"/>
                <a:cs typeface="Times New Roman" panose="02020603050405020304" pitchFamily="18" charset="0"/>
              </a:rPr>
              <a:t>then</a:t>
            </a:r>
          </a:p>
          <a:p>
            <a:pPr marL="57149" indent="0" algn="just" fontAlgn="base">
              <a:spcAft>
                <a:spcPct val="0"/>
              </a:spcAft>
            </a:pPr>
            <a:r>
              <a:rPr lang="en-US" altLang="en-US" sz="1800" dirty="0">
                <a:latin typeface="Times New Roman" panose="02020603050405020304" pitchFamily="18" charset="0"/>
                <a:cs typeface="Times New Roman" panose="02020603050405020304" pitchFamily="18" charset="0"/>
              </a:rPr>
              <a:t>		Insert(u, VISIT)</a:t>
            </a:r>
          </a:p>
          <a:p>
            <a:pPr marL="57149" indent="0" algn="just" fontAlgn="base">
              <a:spcAft>
                <a:spcPct val="0"/>
              </a:spcAft>
            </a:pPr>
            <a:r>
              <a:rPr lang="en-US" altLang="en-US" sz="1800" dirty="0">
                <a:latin typeface="Times New Roman" panose="02020603050405020304" pitchFamily="18" charset="0"/>
                <a:cs typeface="Times New Roman" panose="02020603050405020304" pitchFamily="18" charset="0"/>
              </a:rPr>
              <a:t>		</a:t>
            </a:r>
            <a:r>
              <a:rPr lang="en-US" altLang="en-US" sz="1800" dirty="0" err="1">
                <a:latin typeface="Times New Roman" panose="02020603050405020304" pitchFamily="18" charset="0"/>
                <a:cs typeface="Times New Roman" panose="02020603050405020304" pitchFamily="18" charset="0"/>
              </a:rPr>
              <a:t>ptr</a:t>
            </a:r>
            <a:r>
              <a:rPr lang="en-US" altLang="en-US" sz="1800" dirty="0">
                <a:latin typeface="Times New Roman" panose="02020603050405020304" pitchFamily="18" charset="0"/>
                <a:cs typeface="Times New Roman" panose="02020603050405020304" pitchFamily="18" charset="0"/>
              </a:rPr>
              <a:t> </a:t>
            </a:r>
            <a:r>
              <a:rPr lang="en-US" altLang="en-US" sz="1800" dirty="0">
                <a:latin typeface="Times New Roman" panose="02020603050405020304" pitchFamily="18" charset="0"/>
                <a:cs typeface="Times New Roman" panose="02020603050405020304" pitchFamily="18" charset="0"/>
                <a:sym typeface="Wingdings" panose="05000000000000000000" pitchFamily="2" charset="2"/>
              </a:rPr>
              <a:t></a:t>
            </a:r>
            <a:r>
              <a:rPr lang="en-US" altLang="en-US" sz="1800" dirty="0">
                <a:latin typeface="Times New Roman" panose="02020603050405020304" pitchFamily="18" charset="0"/>
                <a:cs typeface="Times New Roman" panose="02020603050405020304" pitchFamily="18" charset="0"/>
              </a:rPr>
              <a:t> GPTR[u]</a:t>
            </a:r>
          </a:p>
          <a:p>
            <a:pPr marL="57149" indent="0" algn="just" fontAlgn="base">
              <a:spcAft>
                <a:spcPct val="0"/>
              </a:spcAft>
            </a:pPr>
            <a:r>
              <a:rPr lang="en-US" altLang="en-US" sz="1800" dirty="0">
                <a:latin typeface="Times New Roman" panose="02020603050405020304" pitchFamily="18" charset="0"/>
                <a:cs typeface="Times New Roman" panose="02020603050405020304" pitchFamily="18" charset="0"/>
              </a:rPr>
              <a:t>		while </a:t>
            </a:r>
            <a:r>
              <a:rPr lang="en-US" altLang="en-US" sz="1800" dirty="0" err="1">
                <a:latin typeface="Times New Roman" panose="02020603050405020304" pitchFamily="18" charset="0"/>
                <a:cs typeface="Times New Roman" panose="02020603050405020304" pitchFamily="18" charset="0"/>
              </a:rPr>
              <a:t>ptr.next</a:t>
            </a:r>
            <a:r>
              <a:rPr lang="en-US" altLang="en-US" sz="1800" dirty="0">
                <a:latin typeface="Times New Roman" panose="02020603050405020304" pitchFamily="18" charset="0"/>
                <a:cs typeface="Times New Roman" panose="02020603050405020304" pitchFamily="18" charset="0"/>
              </a:rPr>
              <a:t> ≠ NULL then</a:t>
            </a:r>
          </a:p>
          <a:p>
            <a:pPr marL="57149" indent="0" algn="just" fontAlgn="base">
              <a:spcAft>
                <a:spcPct val="0"/>
              </a:spcAft>
            </a:pPr>
            <a:r>
              <a:rPr lang="en-US" altLang="en-US" sz="1800" dirty="0">
                <a:latin typeface="Times New Roman" panose="02020603050405020304" pitchFamily="18" charset="0"/>
                <a:cs typeface="Times New Roman" panose="02020603050405020304" pitchFamily="18" charset="0"/>
              </a:rPr>
              <a:t>			</a:t>
            </a:r>
            <a:r>
              <a:rPr lang="en-US" altLang="en-US" sz="1800" dirty="0" err="1">
                <a:latin typeface="Times New Roman" panose="02020603050405020304" pitchFamily="18" charset="0"/>
                <a:cs typeface="Times New Roman" panose="02020603050405020304" pitchFamily="18" charset="0"/>
              </a:rPr>
              <a:t>vptr</a:t>
            </a:r>
            <a:r>
              <a:rPr lang="en-US" altLang="en-US" sz="1800" dirty="0">
                <a:latin typeface="Times New Roman" panose="02020603050405020304" pitchFamily="18" charset="0"/>
                <a:cs typeface="Times New Roman" panose="02020603050405020304" pitchFamily="18" charset="0"/>
              </a:rPr>
              <a:t> </a:t>
            </a:r>
            <a:r>
              <a:rPr lang="en-US" altLang="en-US" sz="1800" dirty="0">
                <a:latin typeface="Times New Roman" panose="02020603050405020304" pitchFamily="18" charset="0"/>
                <a:cs typeface="Times New Roman" panose="02020603050405020304" pitchFamily="18" charset="0"/>
                <a:sym typeface="Wingdings" panose="05000000000000000000" pitchFamily="2" charset="2"/>
              </a:rPr>
              <a:t></a:t>
            </a:r>
            <a:r>
              <a:rPr lang="en-US" altLang="en-US" sz="1800" dirty="0">
                <a:latin typeface="Times New Roman" panose="02020603050405020304" pitchFamily="18" charset="0"/>
                <a:cs typeface="Times New Roman" panose="02020603050405020304" pitchFamily="18" charset="0"/>
              </a:rPr>
              <a:t> </a:t>
            </a:r>
            <a:r>
              <a:rPr lang="en-US" altLang="en-US" sz="1800" dirty="0" err="1">
                <a:latin typeface="Times New Roman" panose="02020603050405020304" pitchFamily="18" charset="0"/>
                <a:cs typeface="Times New Roman" panose="02020603050405020304" pitchFamily="18" charset="0"/>
              </a:rPr>
              <a:t>ptr.next</a:t>
            </a:r>
            <a:endParaRPr lang="en-US" altLang="en-US" sz="1800" dirty="0">
              <a:latin typeface="Times New Roman" panose="02020603050405020304" pitchFamily="18" charset="0"/>
              <a:cs typeface="Times New Roman" panose="02020603050405020304" pitchFamily="18" charset="0"/>
            </a:endParaRPr>
          </a:p>
          <a:p>
            <a:pPr marL="57149" indent="0" algn="just" fontAlgn="base">
              <a:spcAft>
                <a:spcPct val="0"/>
              </a:spcAft>
            </a:pPr>
            <a:r>
              <a:rPr lang="en-US" altLang="en-US" sz="1800" dirty="0">
                <a:latin typeface="Times New Roman" panose="02020603050405020304" pitchFamily="18" charset="0"/>
                <a:cs typeface="Times New Roman" panose="02020603050405020304" pitchFamily="18" charset="0"/>
              </a:rPr>
              <a:t>			</a:t>
            </a:r>
            <a:r>
              <a:rPr lang="en-US" altLang="en-US" sz="1800" dirty="0" err="1">
                <a:latin typeface="Times New Roman" panose="02020603050405020304" pitchFamily="18" charset="0"/>
                <a:cs typeface="Times New Roman" panose="02020603050405020304" pitchFamily="18" charset="0"/>
              </a:rPr>
              <a:t>Q.enqueue</a:t>
            </a:r>
            <a:r>
              <a:rPr lang="en-US" altLang="en-US" sz="1800" dirty="0">
                <a:latin typeface="Times New Roman" panose="02020603050405020304" pitchFamily="18" charset="0"/>
                <a:cs typeface="Times New Roman" panose="02020603050405020304" pitchFamily="18" charset="0"/>
              </a:rPr>
              <a:t>(</a:t>
            </a:r>
            <a:r>
              <a:rPr lang="en-US" altLang="en-US" sz="1800" dirty="0" err="1">
                <a:latin typeface="Times New Roman" panose="02020603050405020304" pitchFamily="18" charset="0"/>
                <a:cs typeface="Times New Roman" panose="02020603050405020304" pitchFamily="18" charset="0"/>
              </a:rPr>
              <a:t>vptr.LABEL</a:t>
            </a:r>
            <a:r>
              <a:rPr lang="en-US" altLang="en-US" sz="1800" dirty="0">
                <a:latin typeface="Times New Roman" panose="02020603050405020304" pitchFamily="18" charset="0"/>
                <a:cs typeface="Times New Roman" panose="02020603050405020304" pitchFamily="18" charset="0"/>
              </a:rPr>
              <a:t>)</a:t>
            </a:r>
          </a:p>
          <a:p>
            <a:pPr marL="57149" indent="0" algn="just" fontAlgn="base">
              <a:spcAft>
                <a:spcPct val="0"/>
              </a:spcAft>
            </a:pPr>
            <a:r>
              <a:rPr lang="en-US" altLang="en-US" sz="1800" b="1" dirty="0">
                <a:latin typeface="Times New Roman" panose="02020603050405020304" pitchFamily="18" charset="0"/>
                <a:cs typeface="Times New Roman" panose="02020603050405020304" pitchFamily="18" charset="0"/>
              </a:rPr>
              <a:t>Return</a:t>
            </a:r>
            <a:r>
              <a:rPr lang="en-US" altLang="en-US" sz="1800" dirty="0">
                <a:latin typeface="Times New Roman" panose="02020603050405020304" pitchFamily="18" charset="0"/>
                <a:cs typeface="Times New Roman" panose="02020603050405020304" pitchFamily="18" charset="0"/>
              </a:rPr>
              <a:t> VISIT</a:t>
            </a:r>
          </a:p>
        </p:txBody>
      </p:sp>
      <p:sp>
        <p:nvSpPr>
          <p:cNvPr id="6" name="Rectangle 5">
            <a:extLst>
              <a:ext uri="{FF2B5EF4-FFF2-40B4-BE49-F238E27FC236}">
                <a16:creationId xmlns:a16="http://schemas.microsoft.com/office/drawing/2014/main" id="{DD1F3696-3935-494D-8276-3A466E806B77}"/>
              </a:ext>
            </a:extLst>
          </p:cNvPr>
          <p:cNvSpPr/>
          <p:nvPr/>
        </p:nvSpPr>
        <p:spPr>
          <a:xfrm>
            <a:off x="5237124" y="3198167"/>
            <a:ext cx="3811493" cy="461665"/>
          </a:xfrm>
          <a:prstGeom prst="rect">
            <a:avLst/>
          </a:prstGeom>
        </p:spPr>
        <p:txBody>
          <a:bodyPr wrap="none">
            <a:spAutoFit/>
          </a:bodyPr>
          <a:lstStyle/>
          <a:p>
            <a:r>
              <a:rPr lang="en-IN" sz="2400" b="1" dirty="0"/>
              <a:t>Time complexity: O(V+E)</a:t>
            </a:r>
          </a:p>
        </p:txBody>
      </p:sp>
    </p:spTree>
    <p:extLst>
      <p:ext uri="{BB962C8B-B14F-4D97-AF65-F5344CB8AC3E}">
        <p14:creationId xmlns:p14="http://schemas.microsoft.com/office/powerpoint/2010/main" val="85081161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34B17C67-4D7A-4EF2-AC38-E8D5F700E17C}"/>
              </a:ext>
            </a:extLst>
          </p:cNvPr>
          <p:cNvSpPr>
            <a:spLocks noGrp="1"/>
          </p:cNvSpPr>
          <p:nvPr>
            <p:ph sz="quarter" idx="10"/>
          </p:nvPr>
        </p:nvSpPr>
        <p:spPr/>
        <p:txBody>
          <a:bodyPr rtlCol="0"/>
          <a:lstStyle/>
          <a:p>
            <a:pPr eaLnBrk="1" fontAlgn="auto" hangingPunct="1">
              <a:spcAft>
                <a:spcPts val="0"/>
              </a:spcAft>
              <a:defRPr/>
            </a:pPr>
            <a:r>
              <a:rPr lang="en-US" dirty="0">
                <a:latin typeface="Times New Roman" panose="02020603050405020304" pitchFamily="18" charset="0"/>
                <a:cs typeface="Times New Roman" panose="02020603050405020304" pitchFamily="18" charset="0"/>
              </a:rPr>
              <a:t>Breadth First Search (BFS)</a:t>
            </a:r>
            <a:endParaRPr lang="en-US" dirty="0"/>
          </a:p>
        </p:txBody>
      </p:sp>
      <p:pic>
        <p:nvPicPr>
          <p:cNvPr id="2" name="Picture 1">
            <a:extLst>
              <a:ext uri="{FF2B5EF4-FFF2-40B4-BE49-F238E27FC236}">
                <a16:creationId xmlns:a16="http://schemas.microsoft.com/office/drawing/2014/main" id="{CE27FA03-35BB-4089-ABF4-21D62347E0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1418101"/>
            <a:ext cx="6096000" cy="2269198"/>
          </a:xfrm>
          <a:prstGeom prst="rect">
            <a:avLst/>
          </a:prstGeom>
        </p:spPr>
      </p:pic>
      <p:pic>
        <p:nvPicPr>
          <p:cNvPr id="8" name="Picture 7">
            <a:extLst>
              <a:ext uri="{FF2B5EF4-FFF2-40B4-BE49-F238E27FC236}">
                <a16:creationId xmlns:a16="http://schemas.microsoft.com/office/drawing/2014/main" id="{5DA212BC-337A-47D8-BF8A-A4E1DE19EE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4657" y="3962400"/>
            <a:ext cx="5941311" cy="2269198"/>
          </a:xfrm>
          <a:prstGeom prst="rect">
            <a:avLst/>
          </a:prstGeom>
        </p:spPr>
      </p:pic>
    </p:spTree>
    <p:extLst>
      <p:ext uri="{BB962C8B-B14F-4D97-AF65-F5344CB8AC3E}">
        <p14:creationId xmlns:p14="http://schemas.microsoft.com/office/powerpoint/2010/main" val="3842965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34B17C67-4D7A-4EF2-AC38-E8D5F700E17C}"/>
              </a:ext>
            </a:extLst>
          </p:cNvPr>
          <p:cNvSpPr>
            <a:spLocks noGrp="1"/>
          </p:cNvSpPr>
          <p:nvPr>
            <p:ph sz="quarter" idx="10"/>
          </p:nvPr>
        </p:nvSpPr>
        <p:spPr/>
        <p:txBody>
          <a:bodyPr rtlCol="0"/>
          <a:lstStyle/>
          <a:p>
            <a:pPr eaLnBrk="1" fontAlgn="auto" hangingPunct="1">
              <a:spcAft>
                <a:spcPts val="0"/>
              </a:spcAft>
              <a:defRPr/>
            </a:pPr>
            <a:r>
              <a:rPr lang="en-US" dirty="0">
                <a:latin typeface="Times New Roman" panose="02020603050405020304" pitchFamily="18" charset="0"/>
                <a:cs typeface="Times New Roman" panose="02020603050405020304" pitchFamily="18" charset="0"/>
              </a:rPr>
              <a:t>Breadth First Search (BFS)</a:t>
            </a:r>
            <a:endParaRPr lang="en-US" dirty="0"/>
          </a:p>
        </p:txBody>
      </p:sp>
      <p:pic>
        <p:nvPicPr>
          <p:cNvPr id="2" name="Picture 1">
            <a:extLst>
              <a:ext uri="{FF2B5EF4-FFF2-40B4-BE49-F238E27FC236}">
                <a16:creationId xmlns:a16="http://schemas.microsoft.com/office/drawing/2014/main" id="{CE27FA03-35BB-4089-ABF4-21D62347E0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72044" y="1418101"/>
            <a:ext cx="5999912" cy="2269198"/>
          </a:xfrm>
          <a:prstGeom prst="rect">
            <a:avLst/>
          </a:prstGeom>
        </p:spPr>
      </p:pic>
      <p:pic>
        <p:nvPicPr>
          <p:cNvPr id="8" name="Picture 7">
            <a:extLst>
              <a:ext uri="{FF2B5EF4-FFF2-40B4-BE49-F238E27FC236}">
                <a16:creationId xmlns:a16="http://schemas.microsoft.com/office/drawing/2014/main" id="{5DA212BC-337A-47D8-BF8A-A4E1DE19EE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4657" y="3965321"/>
            <a:ext cx="5941311" cy="2263356"/>
          </a:xfrm>
          <a:prstGeom prst="rect">
            <a:avLst/>
          </a:prstGeom>
        </p:spPr>
      </p:pic>
    </p:spTree>
    <p:extLst>
      <p:ext uri="{BB962C8B-B14F-4D97-AF65-F5344CB8AC3E}">
        <p14:creationId xmlns:p14="http://schemas.microsoft.com/office/powerpoint/2010/main" val="11791274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34B17C67-4D7A-4EF2-AC38-E8D5F700E17C}"/>
              </a:ext>
            </a:extLst>
          </p:cNvPr>
          <p:cNvSpPr>
            <a:spLocks noGrp="1"/>
          </p:cNvSpPr>
          <p:nvPr>
            <p:ph sz="quarter" idx="10"/>
          </p:nvPr>
        </p:nvSpPr>
        <p:spPr/>
        <p:txBody>
          <a:bodyPr rtlCol="0"/>
          <a:lstStyle/>
          <a:p>
            <a:pPr eaLnBrk="1" fontAlgn="auto" hangingPunct="1">
              <a:spcAft>
                <a:spcPts val="0"/>
              </a:spcAft>
              <a:defRPr/>
            </a:pPr>
            <a:r>
              <a:rPr lang="en-US" dirty="0">
                <a:latin typeface="Times New Roman" panose="02020603050405020304" pitchFamily="18" charset="0"/>
                <a:cs typeface="Times New Roman" panose="02020603050405020304" pitchFamily="18" charset="0"/>
              </a:rPr>
              <a:t>Breadth First Search (BFS)</a:t>
            </a:r>
            <a:endParaRPr lang="en-US" dirty="0"/>
          </a:p>
        </p:txBody>
      </p:sp>
      <p:pic>
        <p:nvPicPr>
          <p:cNvPr id="2" name="Picture 1">
            <a:extLst>
              <a:ext uri="{FF2B5EF4-FFF2-40B4-BE49-F238E27FC236}">
                <a16:creationId xmlns:a16="http://schemas.microsoft.com/office/drawing/2014/main" id="{CE27FA03-35BB-4089-ABF4-21D62347E0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72044" y="1436348"/>
            <a:ext cx="5999912" cy="2232704"/>
          </a:xfrm>
          <a:prstGeom prst="rect">
            <a:avLst/>
          </a:prstGeom>
        </p:spPr>
      </p:pic>
      <p:pic>
        <p:nvPicPr>
          <p:cNvPr id="8" name="Picture 7">
            <a:extLst>
              <a:ext uri="{FF2B5EF4-FFF2-40B4-BE49-F238E27FC236}">
                <a16:creationId xmlns:a16="http://schemas.microsoft.com/office/drawing/2014/main" id="{5DA212BC-337A-47D8-BF8A-A4E1DE19EE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4657" y="3980614"/>
            <a:ext cx="5941311" cy="2232770"/>
          </a:xfrm>
          <a:prstGeom prst="rect">
            <a:avLst/>
          </a:prstGeom>
        </p:spPr>
      </p:pic>
    </p:spTree>
    <p:extLst>
      <p:ext uri="{BB962C8B-B14F-4D97-AF65-F5344CB8AC3E}">
        <p14:creationId xmlns:p14="http://schemas.microsoft.com/office/powerpoint/2010/main" val="3493141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34B17C67-4D7A-4EF2-AC38-E8D5F700E17C}"/>
              </a:ext>
            </a:extLst>
          </p:cNvPr>
          <p:cNvSpPr>
            <a:spLocks noGrp="1"/>
          </p:cNvSpPr>
          <p:nvPr>
            <p:ph sz="quarter" idx="10"/>
          </p:nvPr>
        </p:nvSpPr>
        <p:spPr/>
        <p:txBody>
          <a:bodyPr rtlCol="0"/>
          <a:lstStyle/>
          <a:p>
            <a:pPr eaLnBrk="1" fontAlgn="auto" hangingPunct="1">
              <a:spcAft>
                <a:spcPts val="0"/>
              </a:spcAft>
              <a:defRPr/>
            </a:pPr>
            <a:r>
              <a:rPr lang="en-US" dirty="0">
                <a:latin typeface="Times New Roman" panose="02020603050405020304" pitchFamily="18" charset="0"/>
                <a:cs typeface="Times New Roman" panose="02020603050405020304" pitchFamily="18" charset="0"/>
              </a:rPr>
              <a:t>Depth First Search (DFS)</a:t>
            </a:r>
            <a:endParaRPr lang="en-US" dirty="0"/>
          </a:p>
        </p:txBody>
      </p:sp>
      <p:sp>
        <p:nvSpPr>
          <p:cNvPr id="5" name="Content Placeholder 2">
            <a:extLst>
              <a:ext uri="{FF2B5EF4-FFF2-40B4-BE49-F238E27FC236}">
                <a16:creationId xmlns:a16="http://schemas.microsoft.com/office/drawing/2014/main" id="{812C1046-2D8B-49F9-8863-6A2EA46EB89A}"/>
              </a:ext>
            </a:extLst>
          </p:cNvPr>
          <p:cNvSpPr>
            <a:spLocks noGrp="1"/>
          </p:cNvSpPr>
          <p:nvPr>
            <p:ph idx="1"/>
          </p:nvPr>
        </p:nvSpPr>
        <p:spPr>
          <a:xfrm>
            <a:off x="304800" y="1493838"/>
            <a:ext cx="8458200" cy="4525963"/>
          </a:xfrm>
        </p:spPr>
        <p:txBody>
          <a:bodyPr/>
          <a:lstStyle/>
          <a:p>
            <a:pPr marL="57149" indent="0" algn="just" fontAlgn="base">
              <a:spcAft>
                <a:spcPct val="0"/>
              </a:spcAft>
            </a:pPr>
            <a:r>
              <a:rPr lang="en-US" altLang="en-US" sz="1800" b="1" i="1" u="sng" dirty="0">
                <a:latin typeface="Times New Roman" panose="02020603050405020304" pitchFamily="18" charset="0"/>
                <a:cs typeface="Times New Roman" panose="02020603050405020304" pitchFamily="18" charset="0"/>
              </a:rPr>
              <a:t>DFS(V)</a:t>
            </a:r>
          </a:p>
          <a:p>
            <a:pPr marL="57149" indent="0" algn="just" fontAlgn="base">
              <a:spcAft>
                <a:spcPct val="0"/>
              </a:spcAft>
            </a:pPr>
            <a:r>
              <a:rPr lang="en-US" altLang="en-US" sz="1800" b="1" dirty="0">
                <a:latin typeface="Times New Roman" panose="02020603050405020304" pitchFamily="18" charset="0"/>
                <a:cs typeface="Times New Roman" panose="02020603050405020304" pitchFamily="18" charset="0"/>
              </a:rPr>
              <a:t>if</a:t>
            </a:r>
            <a:r>
              <a:rPr lang="en-US" altLang="en-US" sz="1800" dirty="0">
                <a:latin typeface="Times New Roman" panose="02020603050405020304" pitchFamily="18" charset="0"/>
                <a:cs typeface="Times New Roman" panose="02020603050405020304" pitchFamily="18" charset="0"/>
              </a:rPr>
              <a:t> Graph = NULL </a:t>
            </a:r>
            <a:r>
              <a:rPr lang="en-US" altLang="en-US" sz="1800" b="1" dirty="0">
                <a:latin typeface="Times New Roman" panose="02020603050405020304" pitchFamily="18" charset="0"/>
                <a:cs typeface="Times New Roman" panose="02020603050405020304" pitchFamily="18" charset="0"/>
              </a:rPr>
              <a:t>then</a:t>
            </a:r>
          </a:p>
          <a:p>
            <a:pPr marL="57149" indent="0" algn="just" fontAlgn="base">
              <a:spcAft>
                <a:spcPct val="0"/>
              </a:spcAft>
            </a:pPr>
            <a:r>
              <a:rPr lang="en-US" altLang="en-US" sz="1800" dirty="0">
                <a:latin typeface="Times New Roman" panose="02020603050405020304" pitchFamily="18" charset="0"/>
                <a:cs typeface="Times New Roman" panose="02020603050405020304" pitchFamily="18" charset="0"/>
              </a:rPr>
              <a:t>	print "Graph is empty"</a:t>
            </a:r>
          </a:p>
          <a:p>
            <a:pPr marL="57149" indent="0" algn="just" fontAlgn="base">
              <a:spcAft>
                <a:spcPct val="0"/>
              </a:spcAft>
            </a:pPr>
            <a:r>
              <a:rPr lang="en-US" altLang="en-US" sz="1800" dirty="0">
                <a:latin typeface="Times New Roman" panose="02020603050405020304" pitchFamily="18" charset="0"/>
                <a:cs typeface="Times New Roman" panose="02020603050405020304" pitchFamily="18" charset="0"/>
              </a:rPr>
              <a:t>	Exit</a:t>
            </a:r>
          </a:p>
          <a:p>
            <a:pPr marL="57149" indent="0" algn="just" fontAlgn="base">
              <a:spcAft>
                <a:spcPct val="0"/>
              </a:spcAft>
            </a:pPr>
            <a:r>
              <a:rPr lang="en-US" altLang="en-US" sz="1800" dirty="0">
                <a:latin typeface="Times New Roman" panose="02020603050405020304" pitchFamily="18" charset="0"/>
                <a:cs typeface="Times New Roman" panose="02020603050405020304" pitchFamily="18" charset="0"/>
              </a:rPr>
              <a:t>u </a:t>
            </a:r>
            <a:r>
              <a:rPr lang="en-US" altLang="en-US" sz="1800" dirty="0">
                <a:latin typeface="Times New Roman" panose="02020603050405020304" pitchFamily="18" charset="0"/>
                <a:cs typeface="Times New Roman" panose="02020603050405020304" pitchFamily="18" charset="0"/>
                <a:sym typeface="Wingdings" panose="05000000000000000000" pitchFamily="2" charset="2"/>
              </a:rPr>
              <a:t></a:t>
            </a:r>
            <a:r>
              <a:rPr lang="en-US" altLang="en-US" sz="1800" dirty="0">
                <a:latin typeface="Times New Roman" panose="02020603050405020304" pitchFamily="18" charset="0"/>
                <a:cs typeface="Times New Roman" panose="02020603050405020304" pitchFamily="18" charset="0"/>
              </a:rPr>
              <a:t> V</a:t>
            </a:r>
          </a:p>
          <a:p>
            <a:pPr marL="57149" indent="0" algn="just" fontAlgn="base">
              <a:spcAft>
                <a:spcPct val="0"/>
              </a:spcAft>
            </a:pPr>
            <a:r>
              <a:rPr lang="en-US" altLang="en-US" sz="1800" dirty="0" err="1">
                <a:latin typeface="Times New Roman" panose="02020603050405020304" pitchFamily="18" charset="0"/>
                <a:cs typeface="Times New Roman" panose="02020603050405020304" pitchFamily="18" charset="0"/>
              </a:rPr>
              <a:t>S.push</a:t>
            </a:r>
            <a:r>
              <a:rPr lang="en-US" altLang="en-US" sz="1800" dirty="0">
                <a:latin typeface="Times New Roman" panose="02020603050405020304" pitchFamily="18" charset="0"/>
                <a:cs typeface="Times New Roman" panose="02020603050405020304" pitchFamily="18" charset="0"/>
              </a:rPr>
              <a:t>(u)</a:t>
            </a:r>
          </a:p>
          <a:p>
            <a:pPr marL="57149" indent="0" algn="just" fontAlgn="base">
              <a:spcAft>
                <a:spcPct val="0"/>
              </a:spcAft>
            </a:pPr>
            <a:r>
              <a:rPr lang="en-US" altLang="en-US" sz="1800" b="1" dirty="0">
                <a:latin typeface="Times New Roman" panose="02020603050405020304" pitchFamily="18" charset="0"/>
                <a:cs typeface="Times New Roman" panose="02020603050405020304" pitchFamily="18" charset="0"/>
              </a:rPr>
              <a:t>while</a:t>
            </a:r>
            <a:r>
              <a:rPr lang="en-US" altLang="en-US" sz="1800" dirty="0">
                <a:latin typeface="Times New Roman" panose="02020603050405020304" pitchFamily="18" charset="0"/>
                <a:cs typeface="Times New Roman" panose="02020603050405020304" pitchFamily="18" charset="0"/>
              </a:rPr>
              <a:t> </a:t>
            </a:r>
            <a:r>
              <a:rPr lang="en-US" altLang="en-US" sz="1800" dirty="0" err="1">
                <a:latin typeface="Times New Roman" panose="02020603050405020304" pitchFamily="18" charset="0"/>
                <a:cs typeface="Times New Roman" panose="02020603050405020304" pitchFamily="18" charset="0"/>
              </a:rPr>
              <a:t>S.Empty</a:t>
            </a:r>
            <a:r>
              <a:rPr lang="en-US" altLang="en-US" sz="1800" dirty="0">
                <a:latin typeface="Times New Roman" panose="02020603050405020304" pitchFamily="18" charset="0"/>
                <a:cs typeface="Times New Roman" panose="02020603050405020304" pitchFamily="18" charset="0"/>
              </a:rPr>
              <a:t>() ≠ TRUE </a:t>
            </a:r>
            <a:r>
              <a:rPr lang="en-US" altLang="en-US" sz="1800" b="1" dirty="0">
                <a:latin typeface="Times New Roman" panose="02020603050405020304" pitchFamily="18" charset="0"/>
                <a:cs typeface="Times New Roman" panose="02020603050405020304" pitchFamily="18" charset="0"/>
              </a:rPr>
              <a:t>do</a:t>
            </a:r>
          </a:p>
          <a:p>
            <a:pPr marL="57149" indent="0" algn="just" fontAlgn="base">
              <a:spcAft>
                <a:spcPct val="0"/>
              </a:spcAft>
            </a:pPr>
            <a:r>
              <a:rPr lang="en-US" altLang="en-US" sz="1800" dirty="0">
                <a:latin typeface="Times New Roman" panose="02020603050405020304" pitchFamily="18" charset="0"/>
                <a:cs typeface="Times New Roman" panose="02020603050405020304" pitchFamily="18" charset="0"/>
              </a:rPr>
              <a:t>	u </a:t>
            </a:r>
            <a:r>
              <a:rPr lang="en-US" altLang="en-US" sz="1800" dirty="0">
                <a:latin typeface="Times New Roman" panose="02020603050405020304" pitchFamily="18" charset="0"/>
                <a:cs typeface="Times New Roman" panose="02020603050405020304" pitchFamily="18" charset="0"/>
                <a:sym typeface="Wingdings" panose="05000000000000000000" pitchFamily="2" charset="2"/>
              </a:rPr>
              <a:t></a:t>
            </a:r>
            <a:r>
              <a:rPr lang="en-US" altLang="en-US" sz="1800" dirty="0">
                <a:latin typeface="Times New Roman" panose="02020603050405020304" pitchFamily="18" charset="0"/>
                <a:cs typeface="Times New Roman" panose="02020603050405020304" pitchFamily="18" charset="0"/>
              </a:rPr>
              <a:t> </a:t>
            </a:r>
            <a:r>
              <a:rPr lang="en-US" altLang="en-US" sz="1800" dirty="0" err="1">
                <a:latin typeface="Times New Roman" panose="02020603050405020304" pitchFamily="18" charset="0"/>
                <a:cs typeface="Times New Roman" panose="02020603050405020304" pitchFamily="18" charset="0"/>
              </a:rPr>
              <a:t>S.pop</a:t>
            </a:r>
            <a:r>
              <a:rPr lang="en-US" altLang="en-US" sz="1800" dirty="0">
                <a:latin typeface="Times New Roman" panose="02020603050405020304" pitchFamily="18" charset="0"/>
                <a:cs typeface="Times New Roman" panose="02020603050405020304" pitchFamily="18" charset="0"/>
              </a:rPr>
              <a:t>()</a:t>
            </a:r>
          </a:p>
          <a:p>
            <a:pPr marL="57149" indent="0" algn="just" fontAlgn="base">
              <a:spcAft>
                <a:spcPct val="0"/>
              </a:spcAft>
            </a:pPr>
            <a:r>
              <a:rPr lang="en-US" altLang="en-US" sz="1800" dirty="0">
                <a:latin typeface="Times New Roman" panose="02020603050405020304" pitchFamily="18" charset="0"/>
                <a:cs typeface="Times New Roman" panose="02020603050405020304" pitchFamily="18" charset="0"/>
              </a:rPr>
              <a:t>	</a:t>
            </a:r>
            <a:r>
              <a:rPr lang="en-US" altLang="en-US" sz="1800" b="1" dirty="0">
                <a:latin typeface="Times New Roman" panose="02020603050405020304" pitchFamily="18" charset="0"/>
                <a:cs typeface="Times New Roman" panose="02020603050405020304" pitchFamily="18" charset="0"/>
              </a:rPr>
              <a:t>if</a:t>
            </a:r>
            <a:r>
              <a:rPr lang="en-US" altLang="en-US" sz="1800" dirty="0">
                <a:latin typeface="Times New Roman" panose="02020603050405020304" pitchFamily="18" charset="0"/>
                <a:cs typeface="Times New Roman" panose="02020603050405020304" pitchFamily="18" charset="0"/>
              </a:rPr>
              <a:t> SEARCH(u, VISIT) = FALSE </a:t>
            </a:r>
            <a:r>
              <a:rPr lang="en-US" altLang="en-US" sz="1800" b="1" dirty="0">
                <a:latin typeface="Times New Roman" panose="02020603050405020304" pitchFamily="18" charset="0"/>
                <a:cs typeface="Times New Roman" panose="02020603050405020304" pitchFamily="18" charset="0"/>
              </a:rPr>
              <a:t>then</a:t>
            </a:r>
          </a:p>
          <a:p>
            <a:pPr marL="57149" indent="0" algn="just" fontAlgn="base">
              <a:spcAft>
                <a:spcPct val="0"/>
              </a:spcAft>
            </a:pPr>
            <a:r>
              <a:rPr lang="en-US" altLang="en-US" sz="1800" dirty="0">
                <a:latin typeface="Times New Roman" panose="02020603050405020304" pitchFamily="18" charset="0"/>
                <a:cs typeface="Times New Roman" panose="02020603050405020304" pitchFamily="18" charset="0"/>
              </a:rPr>
              <a:t>		Insert(u, VISIT)</a:t>
            </a:r>
          </a:p>
          <a:p>
            <a:pPr marL="57149" indent="0" algn="just" fontAlgn="base">
              <a:spcAft>
                <a:spcPct val="0"/>
              </a:spcAft>
            </a:pPr>
            <a:r>
              <a:rPr lang="en-US" altLang="en-US" sz="1800" dirty="0">
                <a:latin typeface="Times New Roman" panose="02020603050405020304" pitchFamily="18" charset="0"/>
                <a:cs typeface="Times New Roman" panose="02020603050405020304" pitchFamily="18" charset="0"/>
              </a:rPr>
              <a:t>		</a:t>
            </a:r>
            <a:r>
              <a:rPr lang="en-US" altLang="en-US" sz="1800" dirty="0" err="1">
                <a:latin typeface="Times New Roman" panose="02020603050405020304" pitchFamily="18" charset="0"/>
                <a:cs typeface="Times New Roman" panose="02020603050405020304" pitchFamily="18" charset="0"/>
              </a:rPr>
              <a:t>ptr</a:t>
            </a:r>
            <a:r>
              <a:rPr lang="en-US" altLang="en-US" sz="1800" dirty="0">
                <a:latin typeface="Times New Roman" panose="02020603050405020304" pitchFamily="18" charset="0"/>
                <a:cs typeface="Times New Roman" panose="02020603050405020304" pitchFamily="18" charset="0"/>
              </a:rPr>
              <a:t> </a:t>
            </a:r>
            <a:r>
              <a:rPr lang="en-US" altLang="en-US" sz="1800" dirty="0">
                <a:latin typeface="Times New Roman" panose="02020603050405020304" pitchFamily="18" charset="0"/>
                <a:cs typeface="Times New Roman" panose="02020603050405020304" pitchFamily="18" charset="0"/>
                <a:sym typeface="Wingdings" panose="05000000000000000000" pitchFamily="2" charset="2"/>
              </a:rPr>
              <a:t></a:t>
            </a:r>
            <a:r>
              <a:rPr lang="en-US" altLang="en-US" sz="1800" dirty="0">
                <a:latin typeface="Times New Roman" panose="02020603050405020304" pitchFamily="18" charset="0"/>
                <a:cs typeface="Times New Roman" panose="02020603050405020304" pitchFamily="18" charset="0"/>
              </a:rPr>
              <a:t> GPTR[u]</a:t>
            </a:r>
          </a:p>
          <a:p>
            <a:pPr marL="57149" indent="0" algn="just" fontAlgn="base">
              <a:spcAft>
                <a:spcPct val="0"/>
              </a:spcAft>
            </a:pPr>
            <a:r>
              <a:rPr lang="en-US" altLang="en-US" sz="1800" dirty="0">
                <a:latin typeface="Times New Roman" panose="02020603050405020304" pitchFamily="18" charset="0"/>
                <a:cs typeface="Times New Roman" panose="02020603050405020304" pitchFamily="18" charset="0"/>
              </a:rPr>
              <a:t>		while </a:t>
            </a:r>
            <a:r>
              <a:rPr lang="en-US" altLang="en-US" sz="1800" dirty="0" err="1">
                <a:latin typeface="Times New Roman" panose="02020603050405020304" pitchFamily="18" charset="0"/>
                <a:cs typeface="Times New Roman" panose="02020603050405020304" pitchFamily="18" charset="0"/>
              </a:rPr>
              <a:t>ptr.next</a:t>
            </a:r>
            <a:r>
              <a:rPr lang="en-US" altLang="en-US" sz="1800" dirty="0">
                <a:latin typeface="Times New Roman" panose="02020603050405020304" pitchFamily="18" charset="0"/>
                <a:cs typeface="Times New Roman" panose="02020603050405020304" pitchFamily="18" charset="0"/>
              </a:rPr>
              <a:t> ≠ NULL then</a:t>
            </a:r>
          </a:p>
          <a:p>
            <a:pPr marL="57149" indent="0" algn="just" fontAlgn="base">
              <a:spcAft>
                <a:spcPct val="0"/>
              </a:spcAft>
            </a:pPr>
            <a:r>
              <a:rPr lang="en-US" altLang="en-US" sz="1800" dirty="0">
                <a:latin typeface="Times New Roman" panose="02020603050405020304" pitchFamily="18" charset="0"/>
                <a:cs typeface="Times New Roman" panose="02020603050405020304" pitchFamily="18" charset="0"/>
              </a:rPr>
              <a:t>			</a:t>
            </a:r>
            <a:r>
              <a:rPr lang="en-US" altLang="en-US" sz="1800" dirty="0" err="1">
                <a:latin typeface="Times New Roman" panose="02020603050405020304" pitchFamily="18" charset="0"/>
                <a:cs typeface="Times New Roman" panose="02020603050405020304" pitchFamily="18" charset="0"/>
              </a:rPr>
              <a:t>vptr</a:t>
            </a:r>
            <a:r>
              <a:rPr lang="en-US" altLang="en-US" sz="1800" dirty="0">
                <a:latin typeface="Times New Roman" panose="02020603050405020304" pitchFamily="18" charset="0"/>
                <a:cs typeface="Times New Roman" panose="02020603050405020304" pitchFamily="18" charset="0"/>
              </a:rPr>
              <a:t> </a:t>
            </a:r>
            <a:r>
              <a:rPr lang="en-US" altLang="en-US" sz="1800" dirty="0">
                <a:latin typeface="Times New Roman" panose="02020603050405020304" pitchFamily="18" charset="0"/>
                <a:cs typeface="Times New Roman" panose="02020603050405020304" pitchFamily="18" charset="0"/>
                <a:sym typeface="Wingdings" panose="05000000000000000000" pitchFamily="2" charset="2"/>
              </a:rPr>
              <a:t></a:t>
            </a:r>
            <a:r>
              <a:rPr lang="en-US" altLang="en-US" sz="1800" dirty="0">
                <a:latin typeface="Times New Roman" panose="02020603050405020304" pitchFamily="18" charset="0"/>
                <a:cs typeface="Times New Roman" panose="02020603050405020304" pitchFamily="18" charset="0"/>
              </a:rPr>
              <a:t> </a:t>
            </a:r>
            <a:r>
              <a:rPr lang="en-US" altLang="en-US" sz="1800" dirty="0" err="1">
                <a:latin typeface="Times New Roman" panose="02020603050405020304" pitchFamily="18" charset="0"/>
                <a:cs typeface="Times New Roman" panose="02020603050405020304" pitchFamily="18" charset="0"/>
              </a:rPr>
              <a:t>ptr.next</a:t>
            </a:r>
            <a:endParaRPr lang="en-US" altLang="en-US" sz="1800" dirty="0">
              <a:latin typeface="Times New Roman" panose="02020603050405020304" pitchFamily="18" charset="0"/>
              <a:cs typeface="Times New Roman" panose="02020603050405020304" pitchFamily="18" charset="0"/>
            </a:endParaRPr>
          </a:p>
          <a:p>
            <a:pPr marL="57149" indent="0" algn="just" fontAlgn="base">
              <a:spcAft>
                <a:spcPct val="0"/>
              </a:spcAft>
            </a:pPr>
            <a:r>
              <a:rPr lang="en-US" altLang="en-US" sz="1800" dirty="0">
                <a:latin typeface="Times New Roman" panose="02020603050405020304" pitchFamily="18" charset="0"/>
                <a:cs typeface="Times New Roman" panose="02020603050405020304" pitchFamily="18" charset="0"/>
              </a:rPr>
              <a:t>			</a:t>
            </a:r>
            <a:r>
              <a:rPr lang="en-US" altLang="en-US" sz="1800" dirty="0" err="1">
                <a:latin typeface="Times New Roman" panose="02020603050405020304" pitchFamily="18" charset="0"/>
                <a:cs typeface="Times New Roman" panose="02020603050405020304" pitchFamily="18" charset="0"/>
              </a:rPr>
              <a:t>S.push</a:t>
            </a:r>
            <a:r>
              <a:rPr lang="en-US" altLang="en-US" sz="1800" dirty="0">
                <a:latin typeface="Times New Roman" panose="02020603050405020304" pitchFamily="18" charset="0"/>
                <a:cs typeface="Times New Roman" panose="02020603050405020304" pitchFamily="18" charset="0"/>
              </a:rPr>
              <a:t>(</a:t>
            </a:r>
            <a:r>
              <a:rPr lang="en-US" altLang="en-US" sz="1800" dirty="0" err="1">
                <a:latin typeface="Times New Roman" panose="02020603050405020304" pitchFamily="18" charset="0"/>
                <a:cs typeface="Times New Roman" panose="02020603050405020304" pitchFamily="18" charset="0"/>
              </a:rPr>
              <a:t>vptr.LABEL</a:t>
            </a:r>
            <a:r>
              <a:rPr lang="en-US" altLang="en-US" sz="1800" dirty="0">
                <a:latin typeface="Times New Roman" panose="02020603050405020304" pitchFamily="18" charset="0"/>
                <a:cs typeface="Times New Roman" panose="02020603050405020304" pitchFamily="18" charset="0"/>
              </a:rPr>
              <a:t>)</a:t>
            </a:r>
          </a:p>
          <a:p>
            <a:pPr marL="57149" indent="0" algn="just" fontAlgn="base">
              <a:spcAft>
                <a:spcPct val="0"/>
              </a:spcAft>
            </a:pPr>
            <a:r>
              <a:rPr lang="en-US" altLang="en-US" sz="1800" b="1" dirty="0">
                <a:latin typeface="Times New Roman" panose="02020603050405020304" pitchFamily="18" charset="0"/>
                <a:cs typeface="Times New Roman" panose="02020603050405020304" pitchFamily="18" charset="0"/>
              </a:rPr>
              <a:t>Return</a:t>
            </a:r>
            <a:r>
              <a:rPr lang="en-US" altLang="en-US" sz="1800" dirty="0">
                <a:latin typeface="Times New Roman" panose="02020603050405020304" pitchFamily="18" charset="0"/>
                <a:cs typeface="Times New Roman" panose="02020603050405020304" pitchFamily="18" charset="0"/>
              </a:rPr>
              <a:t> VISIT</a:t>
            </a:r>
          </a:p>
        </p:txBody>
      </p:sp>
      <p:sp>
        <p:nvSpPr>
          <p:cNvPr id="2" name="Rectangle 1">
            <a:extLst>
              <a:ext uri="{FF2B5EF4-FFF2-40B4-BE49-F238E27FC236}">
                <a16:creationId xmlns:a16="http://schemas.microsoft.com/office/drawing/2014/main" id="{7EB138D6-3FF9-4BF8-8B9C-2D25D795D97D}"/>
              </a:ext>
            </a:extLst>
          </p:cNvPr>
          <p:cNvSpPr/>
          <p:nvPr/>
        </p:nvSpPr>
        <p:spPr>
          <a:xfrm>
            <a:off x="5237124" y="3198167"/>
            <a:ext cx="3811493" cy="461665"/>
          </a:xfrm>
          <a:prstGeom prst="rect">
            <a:avLst/>
          </a:prstGeom>
        </p:spPr>
        <p:txBody>
          <a:bodyPr wrap="none">
            <a:spAutoFit/>
          </a:bodyPr>
          <a:lstStyle/>
          <a:p>
            <a:r>
              <a:rPr lang="en-IN" sz="2400" b="1" dirty="0"/>
              <a:t>Time complexity: O(V+E)</a:t>
            </a:r>
          </a:p>
        </p:txBody>
      </p:sp>
    </p:spTree>
    <p:extLst>
      <p:ext uri="{BB962C8B-B14F-4D97-AF65-F5344CB8AC3E}">
        <p14:creationId xmlns:p14="http://schemas.microsoft.com/office/powerpoint/2010/main" val="45346057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34B17C67-4D7A-4EF2-AC38-E8D5F700E17C}"/>
              </a:ext>
            </a:extLst>
          </p:cNvPr>
          <p:cNvSpPr>
            <a:spLocks noGrp="1"/>
          </p:cNvSpPr>
          <p:nvPr>
            <p:ph sz="quarter" idx="10"/>
          </p:nvPr>
        </p:nvSpPr>
        <p:spPr/>
        <p:txBody>
          <a:bodyPr rtlCol="0"/>
          <a:lstStyle/>
          <a:p>
            <a:pPr eaLnBrk="1" fontAlgn="auto" hangingPunct="1">
              <a:spcAft>
                <a:spcPts val="0"/>
              </a:spcAft>
              <a:defRPr/>
            </a:pPr>
            <a:r>
              <a:rPr lang="en-US" dirty="0">
                <a:latin typeface="Times New Roman" panose="02020603050405020304" pitchFamily="18" charset="0"/>
                <a:cs typeface="Times New Roman" panose="02020603050405020304" pitchFamily="18" charset="0"/>
              </a:rPr>
              <a:t>Depth First Search (DFS)</a:t>
            </a:r>
            <a:endParaRPr lang="en-US" dirty="0"/>
          </a:p>
        </p:txBody>
      </p:sp>
      <p:pic>
        <p:nvPicPr>
          <p:cNvPr id="9" name="Picture 8">
            <a:extLst>
              <a:ext uri="{FF2B5EF4-FFF2-40B4-BE49-F238E27FC236}">
                <a16:creationId xmlns:a16="http://schemas.microsoft.com/office/drawing/2014/main" id="{52451EC4-F589-48EC-9D0B-7A730ABCA485}"/>
              </a:ext>
            </a:extLst>
          </p:cNvPr>
          <p:cNvPicPr>
            <a:picLocks/>
          </p:cNvPicPr>
          <p:nvPr/>
        </p:nvPicPr>
        <p:blipFill>
          <a:blip r:embed="rId2"/>
          <a:stretch>
            <a:fillRect/>
          </a:stretch>
        </p:blipFill>
        <p:spPr>
          <a:xfrm>
            <a:off x="2286000" y="1524000"/>
            <a:ext cx="4572000" cy="2590800"/>
          </a:xfrm>
          <a:prstGeom prst="rect">
            <a:avLst/>
          </a:prstGeom>
        </p:spPr>
      </p:pic>
      <p:pic>
        <p:nvPicPr>
          <p:cNvPr id="12" name="Picture 11">
            <a:extLst>
              <a:ext uri="{FF2B5EF4-FFF2-40B4-BE49-F238E27FC236}">
                <a16:creationId xmlns:a16="http://schemas.microsoft.com/office/drawing/2014/main" id="{FBEBDB0F-B179-4F73-914A-1610249FD70F}"/>
              </a:ext>
            </a:extLst>
          </p:cNvPr>
          <p:cNvPicPr>
            <a:picLocks noChangeAspect="1"/>
          </p:cNvPicPr>
          <p:nvPr/>
        </p:nvPicPr>
        <p:blipFill>
          <a:blip r:embed="rId3"/>
          <a:stretch>
            <a:fillRect/>
          </a:stretch>
        </p:blipFill>
        <p:spPr>
          <a:xfrm>
            <a:off x="2286000" y="4038600"/>
            <a:ext cx="5848350" cy="2466975"/>
          </a:xfrm>
          <a:prstGeom prst="rect">
            <a:avLst/>
          </a:prstGeom>
        </p:spPr>
      </p:pic>
    </p:spTree>
    <p:extLst>
      <p:ext uri="{BB962C8B-B14F-4D97-AF65-F5344CB8AC3E}">
        <p14:creationId xmlns:p14="http://schemas.microsoft.com/office/powerpoint/2010/main" val="2968742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34B17C67-4D7A-4EF2-AC38-E8D5F700E17C}"/>
              </a:ext>
            </a:extLst>
          </p:cNvPr>
          <p:cNvSpPr>
            <a:spLocks noGrp="1"/>
          </p:cNvSpPr>
          <p:nvPr>
            <p:ph sz="quarter" idx="10"/>
          </p:nvPr>
        </p:nvSpPr>
        <p:spPr/>
        <p:txBody>
          <a:bodyPr rtlCol="0"/>
          <a:lstStyle/>
          <a:p>
            <a:pPr eaLnBrk="1" fontAlgn="auto" hangingPunct="1">
              <a:spcAft>
                <a:spcPts val="0"/>
              </a:spcAft>
              <a:defRPr/>
            </a:pPr>
            <a:r>
              <a:rPr lang="en-US" dirty="0">
                <a:latin typeface="Times New Roman" panose="02020603050405020304" pitchFamily="18" charset="0"/>
                <a:cs typeface="Times New Roman" panose="02020603050405020304" pitchFamily="18" charset="0"/>
              </a:rPr>
              <a:t>Depth First Search (DFS)</a:t>
            </a:r>
            <a:endParaRPr lang="en-US" dirty="0"/>
          </a:p>
        </p:txBody>
      </p:sp>
      <p:pic>
        <p:nvPicPr>
          <p:cNvPr id="9" name="Picture 8">
            <a:extLst>
              <a:ext uri="{FF2B5EF4-FFF2-40B4-BE49-F238E27FC236}">
                <a16:creationId xmlns:a16="http://schemas.microsoft.com/office/drawing/2014/main" id="{52451EC4-F589-48EC-9D0B-7A730ABCA485}"/>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2286000" y="1834376"/>
            <a:ext cx="4572000" cy="1970048"/>
          </a:xfrm>
          <a:prstGeom prst="rect">
            <a:avLst/>
          </a:prstGeom>
        </p:spPr>
      </p:pic>
      <p:pic>
        <p:nvPicPr>
          <p:cNvPr id="12" name="Picture 11">
            <a:extLst>
              <a:ext uri="{FF2B5EF4-FFF2-40B4-BE49-F238E27FC236}">
                <a16:creationId xmlns:a16="http://schemas.microsoft.com/office/drawing/2014/main" id="{FBEBDB0F-B179-4F73-914A-1610249FD7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81200" y="3804424"/>
            <a:ext cx="4933950" cy="2466975"/>
          </a:xfrm>
          <a:prstGeom prst="rect">
            <a:avLst/>
          </a:prstGeom>
        </p:spPr>
      </p:pic>
    </p:spTree>
    <p:extLst>
      <p:ext uri="{BB962C8B-B14F-4D97-AF65-F5344CB8AC3E}">
        <p14:creationId xmlns:p14="http://schemas.microsoft.com/office/powerpoint/2010/main" val="4220642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34B17C67-4D7A-4EF2-AC38-E8D5F700E17C}"/>
              </a:ext>
            </a:extLst>
          </p:cNvPr>
          <p:cNvSpPr>
            <a:spLocks noGrp="1"/>
          </p:cNvSpPr>
          <p:nvPr>
            <p:ph sz="quarter" idx="10"/>
          </p:nvPr>
        </p:nvSpPr>
        <p:spPr/>
        <p:txBody>
          <a:bodyPr rtlCol="0"/>
          <a:lstStyle/>
          <a:p>
            <a:pPr eaLnBrk="1" fontAlgn="auto" hangingPunct="1">
              <a:spcAft>
                <a:spcPts val="0"/>
              </a:spcAft>
              <a:defRPr/>
            </a:pPr>
            <a:r>
              <a:rPr lang="en-US" dirty="0">
                <a:latin typeface="Times New Roman" panose="02020603050405020304" pitchFamily="18" charset="0"/>
                <a:cs typeface="Times New Roman" panose="02020603050405020304" pitchFamily="18" charset="0"/>
              </a:rPr>
              <a:t>Depth First Search (DFS)</a:t>
            </a:r>
            <a:endParaRPr lang="en-US" dirty="0"/>
          </a:p>
        </p:txBody>
      </p:sp>
      <p:pic>
        <p:nvPicPr>
          <p:cNvPr id="9" name="Picture 8">
            <a:extLst>
              <a:ext uri="{FF2B5EF4-FFF2-40B4-BE49-F238E27FC236}">
                <a16:creationId xmlns:a16="http://schemas.microsoft.com/office/drawing/2014/main" id="{52451EC4-F589-48EC-9D0B-7A730ABCA485}"/>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1981200" y="1676400"/>
            <a:ext cx="4556419" cy="2128024"/>
          </a:xfrm>
          <a:prstGeom prst="rect">
            <a:avLst/>
          </a:prstGeom>
        </p:spPr>
      </p:pic>
      <p:pic>
        <p:nvPicPr>
          <p:cNvPr id="12" name="Picture 11">
            <a:extLst>
              <a:ext uri="{FF2B5EF4-FFF2-40B4-BE49-F238E27FC236}">
                <a16:creationId xmlns:a16="http://schemas.microsoft.com/office/drawing/2014/main" id="{FBEBDB0F-B179-4F73-914A-1610249FD7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81200" y="3853231"/>
            <a:ext cx="4933950" cy="2369360"/>
          </a:xfrm>
          <a:prstGeom prst="rect">
            <a:avLst/>
          </a:prstGeom>
        </p:spPr>
      </p:pic>
    </p:spTree>
    <p:extLst>
      <p:ext uri="{BB962C8B-B14F-4D97-AF65-F5344CB8AC3E}">
        <p14:creationId xmlns:p14="http://schemas.microsoft.com/office/powerpoint/2010/main" val="368295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Content Placeholder 2">
            <a:extLst>
              <a:ext uri="{FF2B5EF4-FFF2-40B4-BE49-F238E27FC236}">
                <a16:creationId xmlns:a16="http://schemas.microsoft.com/office/drawing/2014/main" id="{491835AD-057F-446E-AFB7-6F9B185F1799}"/>
              </a:ext>
            </a:extLst>
          </p:cNvPr>
          <p:cNvSpPr>
            <a:spLocks noGrp="1"/>
          </p:cNvSpPr>
          <p:nvPr>
            <p:ph idx="1"/>
          </p:nvPr>
        </p:nvSpPr>
        <p:spPr>
          <a:xfrm>
            <a:off x="304800" y="1493838"/>
            <a:ext cx="8229600" cy="4525962"/>
          </a:xfrm>
        </p:spPr>
        <p:txBody>
          <a:bodyPr/>
          <a:lstStyle/>
          <a:p>
            <a:pPr marL="457200" lvl="1" indent="0" algn="just">
              <a:buNone/>
              <a:defRPr/>
            </a:pPr>
            <a:r>
              <a:rPr lang="en-US" sz="1800" dirty="0">
                <a:latin typeface="Times New Roman" panose="02020603050405020304" pitchFamily="18" charset="0"/>
                <a:cs typeface="Times New Roman" panose="02020603050405020304" pitchFamily="18" charset="0"/>
              </a:rPr>
              <a:t>5.4. Graph Algorithms</a:t>
            </a:r>
          </a:p>
          <a:p>
            <a:pPr marL="457200" lvl="1" indent="0" algn="just">
              <a:buNone/>
              <a:defRPr/>
            </a:pPr>
            <a:r>
              <a:rPr lang="en-US" sz="1800" dirty="0">
                <a:latin typeface="Times New Roman" panose="02020603050405020304" pitchFamily="18" charset="0"/>
                <a:cs typeface="Times New Roman" panose="02020603050405020304" pitchFamily="18" charset="0"/>
              </a:rPr>
              <a:t>	5.4.1. Introduction to Graphs</a:t>
            </a:r>
          </a:p>
          <a:p>
            <a:pPr marL="457200" lvl="1" indent="0" algn="just">
              <a:buNone/>
              <a:defRPr/>
            </a:pPr>
            <a:r>
              <a:rPr lang="en-US" sz="1800" dirty="0">
                <a:latin typeface="Times New Roman" panose="02020603050405020304" pitchFamily="18" charset="0"/>
                <a:cs typeface="Times New Roman" panose="02020603050405020304" pitchFamily="18" charset="0"/>
              </a:rPr>
              <a:t>	5.4.2. Prim's and Kruskal's Algorithms [Greedy]</a:t>
            </a:r>
          </a:p>
          <a:p>
            <a:pPr marL="457200" lvl="1" indent="0" algn="just">
              <a:buNone/>
              <a:defRPr/>
            </a:pPr>
            <a:r>
              <a:rPr lang="en-US" sz="1800" dirty="0">
                <a:latin typeface="Times New Roman" panose="02020603050405020304" pitchFamily="18" charset="0"/>
                <a:cs typeface="Times New Roman" panose="02020603050405020304" pitchFamily="18" charset="0"/>
              </a:rPr>
              <a:t>	5.4.3. Dijkstra’s Algorithm [Greedy]</a:t>
            </a:r>
          </a:p>
          <a:p>
            <a:pPr marL="457200" lvl="1" indent="0" algn="just">
              <a:buNone/>
              <a:defRPr/>
            </a:pPr>
            <a:r>
              <a:rPr lang="en-US" sz="1800" dirty="0">
                <a:latin typeface="Times New Roman" panose="02020603050405020304" pitchFamily="18" charset="0"/>
                <a:cs typeface="Times New Roman" panose="02020603050405020304" pitchFamily="18" charset="0"/>
              </a:rPr>
              <a:t>	5.4.4. Bellman-ford Shortest Path Algorithm [Dynamic Programming]</a:t>
            </a:r>
          </a:p>
          <a:p>
            <a:pPr marL="457200" lvl="1" indent="0" algn="just">
              <a:buNone/>
              <a:defRPr/>
            </a:pPr>
            <a:r>
              <a:rPr lang="en-US" sz="1800" dirty="0">
                <a:latin typeface="Times New Roman" panose="02020603050405020304" pitchFamily="18" charset="0"/>
                <a:cs typeface="Times New Roman" panose="02020603050405020304" pitchFamily="18" charset="0"/>
              </a:rPr>
              <a:t>	5.4.5. All Pair Shortest Path Algorithm [Dynamic Programming]</a:t>
            </a:r>
            <a:endParaRPr lang="en-IN" sz="1800" dirty="0">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34B17C67-4D7A-4EF2-AC38-E8D5F700E17C}"/>
              </a:ext>
            </a:extLst>
          </p:cNvPr>
          <p:cNvSpPr>
            <a:spLocks noGrp="1"/>
          </p:cNvSpPr>
          <p:nvPr>
            <p:ph sz="quarter" idx="10"/>
          </p:nvPr>
        </p:nvSpPr>
        <p:spPr/>
        <p:txBody>
          <a:bodyPr rtlCol="0"/>
          <a:lstStyle/>
          <a:p>
            <a:pPr eaLnBrk="1" fontAlgn="auto" hangingPunct="1">
              <a:spcAft>
                <a:spcPts val="0"/>
              </a:spcAft>
              <a:defRPr/>
            </a:pPr>
            <a:r>
              <a:rPr lang="en-US" dirty="0"/>
              <a:t>Content of L-5</a:t>
            </a:r>
          </a:p>
        </p:txBody>
      </p:sp>
    </p:spTree>
    <p:extLst>
      <p:ext uri="{BB962C8B-B14F-4D97-AF65-F5344CB8AC3E}">
        <p14:creationId xmlns:p14="http://schemas.microsoft.com/office/powerpoint/2010/main" val="283839585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34B17C67-4D7A-4EF2-AC38-E8D5F700E17C}"/>
              </a:ext>
            </a:extLst>
          </p:cNvPr>
          <p:cNvSpPr>
            <a:spLocks noGrp="1"/>
          </p:cNvSpPr>
          <p:nvPr>
            <p:ph sz="quarter" idx="10"/>
          </p:nvPr>
        </p:nvSpPr>
        <p:spPr>
          <a:xfrm>
            <a:off x="36443" y="1790700"/>
            <a:ext cx="4572000" cy="3467100"/>
          </a:xfrm>
        </p:spPr>
        <p:txBody>
          <a:bodyPr rtlCol="0"/>
          <a:lstStyle/>
          <a:p>
            <a:pPr eaLnBrk="1" fontAlgn="auto" hangingPunct="1">
              <a:spcAft>
                <a:spcPts val="0"/>
              </a:spcAft>
              <a:defRPr/>
            </a:pPr>
            <a:r>
              <a:rPr lang="en-US" dirty="0">
                <a:latin typeface="Times New Roman" panose="02020603050405020304" pitchFamily="18" charset="0"/>
                <a:cs typeface="Times New Roman" panose="02020603050405020304" pitchFamily="18" charset="0"/>
              </a:rPr>
              <a:t>Optimization Problems</a:t>
            </a:r>
          </a:p>
          <a:p>
            <a:pPr marL="228600" indent="-571500" eaLnBrk="1" fontAlgn="auto" hangingPunct="1">
              <a:spcAft>
                <a:spcPts val="0"/>
              </a:spcAft>
              <a:buFontTx/>
              <a:buChar char="-"/>
              <a:defRPr/>
            </a:pPr>
            <a:r>
              <a:rPr lang="en-US" sz="2400" dirty="0">
                <a:latin typeface="Times New Roman" panose="02020603050405020304" pitchFamily="18" charset="0"/>
                <a:cs typeface="Times New Roman" panose="02020603050405020304" pitchFamily="18" charset="0"/>
              </a:rPr>
              <a:t>Greedy Algorithms</a:t>
            </a:r>
          </a:p>
          <a:p>
            <a:pPr marL="228600" indent="-571500" eaLnBrk="1" fontAlgn="auto" hangingPunct="1">
              <a:spcAft>
                <a:spcPts val="0"/>
              </a:spcAft>
              <a:buFontTx/>
              <a:buChar char="-"/>
              <a:defRPr/>
            </a:pPr>
            <a:r>
              <a:rPr lang="en-US" sz="2400" dirty="0">
                <a:latin typeface="Times New Roman" panose="02020603050405020304" pitchFamily="18" charset="0"/>
                <a:cs typeface="Times New Roman" panose="02020603050405020304" pitchFamily="18" charset="0"/>
              </a:rPr>
              <a:t>Divide and Conquer</a:t>
            </a:r>
          </a:p>
          <a:p>
            <a:pPr marL="228600" indent="-571500" eaLnBrk="1" fontAlgn="auto" hangingPunct="1">
              <a:spcAft>
                <a:spcPts val="0"/>
              </a:spcAft>
              <a:buFontTx/>
              <a:buChar char="-"/>
              <a:defRPr/>
            </a:pPr>
            <a:r>
              <a:rPr lang="en-US" sz="2400" dirty="0">
                <a:latin typeface="Times New Roman" panose="02020603050405020304" pitchFamily="18" charset="0"/>
                <a:cs typeface="Times New Roman" panose="02020603050405020304" pitchFamily="18" charset="0"/>
              </a:rPr>
              <a:t>Dynamic Programming</a:t>
            </a:r>
          </a:p>
        </p:txBody>
      </p:sp>
      <p:pic>
        <p:nvPicPr>
          <p:cNvPr id="5124" name="Picture 4" descr="Switch Lanes GIFs | Tenor">
            <a:extLst>
              <a:ext uri="{FF2B5EF4-FFF2-40B4-BE49-F238E27FC236}">
                <a16:creationId xmlns:a16="http://schemas.microsoft.com/office/drawing/2014/main" id="{324BD800-B0A4-4626-9E55-252EDC3DE724}"/>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4343400" y="1905000"/>
            <a:ext cx="4687303" cy="3238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6396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Content Placeholder 2">
            <a:extLst>
              <a:ext uri="{FF2B5EF4-FFF2-40B4-BE49-F238E27FC236}">
                <a16:creationId xmlns:a16="http://schemas.microsoft.com/office/drawing/2014/main" id="{BEF8A033-9BEB-425D-8BD4-26A7E2ED7B49}"/>
              </a:ext>
            </a:extLst>
          </p:cNvPr>
          <p:cNvSpPr>
            <a:spLocks noGrp="1"/>
          </p:cNvSpPr>
          <p:nvPr>
            <p:ph idx="1"/>
          </p:nvPr>
        </p:nvSpPr>
        <p:spPr>
          <a:xfrm>
            <a:off x="304800" y="1493838"/>
            <a:ext cx="8229600" cy="4525962"/>
          </a:xfrm>
        </p:spPr>
        <p:txBody>
          <a:bodyPr/>
          <a:lstStyle/>
          <a:p>
            <a:pPr marL="571500" indent="-514350" algn="just" fontAlgn="base">
              <a:spcAft>
                <a:spcPct val="0"/>
              </a:spcAft>
              <a:buFont typeface="Arial" panose="020B0604020202020204" pitchFamily="34" charset="0"/>
              <a:buChar char="•"/>
            </a:pPr>
            <a:r>
              <a:rPr lang="en-US" altLang="en-US" sz="2000" dirty="0">
                <a:latin typeface="Times New Roman" panose="02020603050405020304" pitchFamily="18" charset="0"/>
                <a:cs typeface="Times New Roman" panose="02020603050405020304" pitchFamily="18" charset="0"/>
              </a:rPr>
              <a:t>An optimization problem is a type of computational problem where the goal is to find the best solution among a set of possible solutions, often subject to certain constraints or requirements. </a:t>
            </a:r>
          </a:p>
          <a:p>
            <a:pPr marL="571500" indent="-514350" algn="just" fontAlgn="base">
              <a:spcAft>
                <a:spcPct val="0"/>
              </a:spcAft>
              <a:buFont typeface="Arial" panose="020B0604020202020204" pitchFamily="34" charset="0"/>
              <a:buChar char="•"/>
            </a:pPr>
            <a:r>
              <a:rPr lang="en-US" altLang="en-US" sz="2000" dirty="0">
                <a:latin typeface="Times New Roman" panose="02020603050405020304" pitchFamily="18" charset="0"/>
                <a:cs typeface="Times New Roman" panose="02020603050405020304" pitchFamily="18" charset="0"/>
              </a:rPr>
              <a:t>It involves finding the optimal solution that either maximizes or minimizes a particular objective or cost function.</a:t>
            </a:r>
          </a:p>
          <a:p>
            <a:pPr lvl="1" algn="just" fontAlgn="base">
              <a:spcAft>
                <a:spcPct val="0"/>
              </a:spcAft>
              <a:buFont typeface="Courier New" panose="02070309020205020404" pitchFamily="49" charset="0"/>
              <a:buChar char="o"/>
            </a:pPr>
            <a:r>
              <a:rPr lang="en-US" altLang="en-US" sz="1700" i="1" u="sng" dirty="0">
                <a:latin typeface="Times New Roman" panose="02020603050405020304" pitchFamily="18" charset="0"/>
                <a:cs typeface="Times New Roman" panose="02020603050405020304" pitchFamily="18" charset="0"/>
              </a:rPr>
              <a:t>Objective Function</a:t>
            </a:r>
            <a:r>
              <a:rPr lang="en-US" altLang="en-US" sz="1700" dirty="0">
                <a:latin typeface="Times New Roman" panose="02020603050405020304" pitchFamily="18" charset="0"/>
                <a:cs typeface="Times New Roman" panose="02020603050405020304" pitchFamily="18" charset="0"/>
              </a:rPr>
              <a:t>: There is an objective function that needs to be optimized.</a:t>
            </a:r>
          </a:p>
          <a:p>
            <a:pPr lvl="1" algn="just" fontAlgn="base">
              <a:spcAft>
                <a:spcPct val="0"/>
              </a:spcAft>
              <a:buFont typeface="Courier New" panose="02070309020205020404" pitchFamily="49" charset="0"/>
              <a:buChar char="o"/>
            </a:pPr>
            <a:r>
              <a:rPr lang="en-US" altLang="en-US" sz="1700" i="1" u="sng" dirty="0">
                <a:latin typeface="Times New Roman" panose="02020603050405020304" pitchFamily="18" charset="0"/>
                <a:cs typeface="Times New Roman" panose="02020603050405020304" pitchFamily="18" charset="0"/>
              </a:rPr>
              <a:t>Constraints</a:t>
            </a:r>
            <a:r>
              <a:rPr lang="en-US" altLang="en-US" sz="1700" dirty="0">
                <a:latin typeface="Times New Roman" panose="02020603050405020304" pitchFamily="18" charset="0"/>
                <a:cs typeface="Times New Roman" panose="02020603050405020304" pitchFamily="18" charset="0"/>
              </a:rPr>
              <a:t>: There are typically constraints or limitations that must be satisfied. These constraints may restrict the feasible solutions. For example, in a transportation problem, there may be constraints on the maximum capacity of vehicles.</a:t>
            </a:r>
          </a:p>
          <a:p>
            <a:pPr lvl="1" algn="just" fontAlgn="base">
              <a:spcAft>
                <a:spcPct val="0"/>
              </a:spcAft>
              <a:buFont typeface="Courier New" panose="02070309020205020404" pitchFamily="49" charset="0"/>
              <a:buChar char="o"/>
            </a:pPr>
            <a:r>
              <a:rPr lang="en-US" altLang="en-US" sz="1700" i="1" u="sng" dirty="0">
                <a:latin typeface="Times New Roman" panose="02020603050405020304" pitchFamily="18" charset="0"/>
                <a:cs typeface="Times New Roman" panose="02020603050405020304" pitchFamily="18" charset="0"/>
              </a:rPr>
              <a:t>Search Space</a:t>
            </a:r>
            <a:r>
              <a:rPr lang="en-US" altLang="en-US" sz="1700" dirty="0">
                <a:latin typeface="Times New Roman" panose="02020603050405020304" pitchFamily="18" charset="0"/>
                <a:cs typeface="Times New Roman" panose="02020603050405020304" pitchFamily="18" charset="0"/>
              </a:rPr>
              <a:t>: The search space consists of all possible solutions to the problem. </a:t>
            </a:r>
          </a:p>
          <a:p>
            <a:pPr lvl="1" algn="just" fontAlgn="base">
              <a:spcAft>
                <a:spcPct val="0"/>
              </a:spcAft>
              <a:buFont typeface="Courier New" panose="02070309020205020404" pitchFamily="49" charset="0"/>
              <a:buChar char="o"/>
            </a:pPr>
            <a:r>
              <a:rPr lang="en-US" altLang="en-US" sz="1700" i="1" u="sng" dirty="0">
                <a:latin typeface="Times New Roman" panose="02020603050405020304" pitchFamily="18" charset="0"/>
                <a:cs typeface="Times New Roman" panose="02020603050405020304" pitchFamily="18" charset="0"/>
              </a:rPr>
              <a:t>Optimal Solution</a:t>
            </a:r>
            <a:r>
              <a:rPr lang="en-US" altLang="en-US" sz="1700" dirty="0">
                <a:latin typeface="Times New Roman" panose="02020603050405020304" pitchFamily="18" charset="0"/>
                <a:cs typeface="Times New Roman" panose="02020603050405020304" pitchFamily="18" charset="0"/>
              </a:rPr>
              <a:t>: The optimal solution is the solution that achieves the best value of the objective function while satisfying all constraints. For maximization problems, this means finding the highest value; for minimization problems, it means finding the lowest value.</a:t>
            </a:r>
          </a:p>
          <a:p>
            <a:pPr lvl="1" algn="just" fontAlgn="base">
              <a:spcAft>
                <a:spcPct val="0"/>
              </a:spcAft>
              <a:buFont typeface="Courier New" panose="02070309020205020404" pitchFamily="49" charset="0"/>
              <a:buChar char="o"/>
            </a:pPr>
            <a:r>
              <a:rPr lang="en-US" altLang="en-US" sz="1700" i="1" u="sng" dirty="0">
                <a:latin typeface="Times New Roman" panose="02020603050405020304" pitchFamily="18" charset="0"/>
                <a:cs typeface="Times New Roman" panose="02020603050405020304" pitchFamily="18" charset="0"/>
              </a:rPr>
              <a:t>Feasible Solutions</a:t>
            </a:r>
            <a:r>
              <a:rPr lang="en-US" altLang="en-US" sz="1700" dirty="0">
                <a:latin typeface="Times New Roman" panose="02020603050405020304" pitchFamily="18" charset="0"/>
                <a:cs typeface="Times New Roman" panose="02020603050405020304" pitchFamily="18" charset="0"/>
              </a:rPr>
              <a:t>: Feasible solutions are those that satisfy all the constraints. The set of feasible solutions is often a subset of the entire search space.</a:t>
            </a:r>
          </a:p>
          <a:p>
            <a:pPr marL="571500" indent="-514350" algn="just" fontAlgn="base">
              <a:spcAft>
                <a:spcPct val="0"/>
              </a:spcAft>
              <a:buFont typeface="Arial" panose="020B0604020202020204" pitchFamily="34" charset="0"/>
              <a:buChar char="•"/>
            </a:pPr>
            <a:endParaRPr lang="en-US" altLang="en-US" sz="2000" dirty="0">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34B17C67-4D7A-4EF2-AC38-E8D5F700E17C}"/>
              </a:ext>
            </a:extLst>
          </p:cNvPr>
          <p:cNvSpPr>
            <a:spLocks noGrp="1"/>
          </p:cNvSpPr>
          <p:nvPr>
            <p:ph sz="quarter" idx="10"/>
          </p:nvPr>
        </p:nvSpPr>
        <p:spPr/>
        <p:txBody>
          <a:bodyPr rtlCol="0"/>
          <a:lstStyle/>
          <a:p>
            <a:pPr eaLnBrk="1" fontAlgn="auto" hangingPunct="1">
              <a:spcAft>
                <a:spcPts val="0"/>
              </a:spcAft>
              <a:defRPr/>
            </a:pPr>
            <a:r>
              <a:rPr lang="en-US" dirty="0">
                <a:latin typeface="Times New Roman" panose="02020603050405020304" pitchFamily="18" charset="0"/>
                <a:cs typeface="Times New Roman" panose="02020603050405020304" pitchFamily="18" charset="0"/>
              </a:rPr>
              <a:t>Optimization Problems</a:t>
            </a:r>
            <a:endParaRPr lang="en-US" dirty="0"/>
          </a:p>
        </p:txBody>
      </p:sp>
    </p:spTree>
    <p:extLst>
      <p:ext uri="{BB962C8B-B14F-4D97-AF65-F5344CB8AC3E}">
        <p14:creationId xmlns:p14="http://schemas.microsoft.com/office/powerpoint/2010/main" val="1597798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410">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41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410">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410">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410">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7410">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Content Placeholder 2">
            <a:extLst>
              <a:ext uri="{FF2B5EF4-FFF2-40B4-BE49-F238E27FC236}">
                <a16:creationId xmlns:a16="http://schemas.microsoft.com/office/drawing/2014/main" id="{BEF8A033-9BEB-425D-8BD4-26A7E2ED7B49}"/>
              </a:ext>
            </a:extLst>
          </p:cNvPr>
          <p:cNvSpPr>
            <a:spLocks noGrp="1"/>
          </p:cNvSpPr>
          <p:nvPr>
            <p:ph idx="1"/>
          </p:nvPr>
        </p:nvSpPr>
        <p:spPr>
          <a:xfrm>
            <a:off x="304800" y="1493838"/>
            <a:ext cx="8229600" cy="4525962"/>
          </a:xfrm>
        </p:spPr>
        <p:txBody>
          <a:bodyPr/>
          <a:lstStyle/>
          <a:p>
            <a:pPr marL="571500" indent="-514350" algn="just" fontAlgn="base">
              <a:spcAft>
                <a:spcPct val="0"/>
              </a:spcAft>
              <a:buFont typeface="Arial" panose="020B0604020202020204" pitchFamily="34" charset="0"/>
              <a:buChar char="•"/>
            </a:pPr>
            <a:r>
              <a:rPr lang="en-US" altLang="en-US" b="1" i="1" dirty="0">
                <a:latin typeface="Times New Roman" panose="02020603050405020304" pitchFamily="18" charset="0"/>
                <a:cs typeface="Times New Roman" panose="02020603050405020304" pitchFamily="18" charset="0"/>
              </a:rPr>
              <a:t>Traveling Salesman Problem (TSP): </a:t>
            </a:r>
            <a:r>
              <a:rPr lang="en-US" altLang="en-US" dirty="0">
                <a:latin typeface="Times New Roman" panose="02020603050405020304" pitchFamily="18" charset="0"/>
                <a:cs typeface="Times New Roman" panose="02020603050405020304" pitchFamily="18" charset="0"/>
              </a:rPr>
              <a:t>Given a list of cities and the distances between each pair of cities, the TSP seeks the shortest possible route that visits each city exactly once and returns to the original city.</a:t>
            </a:r>
          </a:p>
          <a:p>
            <a:pPr marL="571500" indent="-514350" algn="just" fontAlgn="base">
              <a:spcAft>
                <a:spcPct val="0"/>
              </a:spcAft>
              <a:buFont typeface="Arial" panose="020B0604020202020204" pitchFamily="34" charset="0"/>
              <a:buChar char="•"/>
            </a:pPr>
            <a:r>
              <a:rPr lang="en-US" altLang="en-US" b="1" i="1" dirty="0">
                <a:latin typeface="Times New Roman" panose="02020603050405020304" pitchFamily="18" charset="0"/>
                <a:cs typeface="Times New Roman" panose="02020603050405020304" pitchFamily="18" charset="0"/>
              </a:rPr>
              <a:t>Knapsack Problem: </a:t>
            </a:r>
            <a:r>
              <a:rPr lang="en-US" altLang="en-US" dirty="0">
                <a:latin typeface="Times New Roman" panose="02020603050405020304" pitchFamily="18" charset="0"/>
                <a:cs typeface="Times New Roman" panose="02020603050405020304" pitchFamily="18" charset="0"/>
              </a:rPr>
              <a:t>In this problem, you have a set of items, each with a weight and a value, and you need to determine the most valuable combination of items to include in a knapsack with a limited weight capacity.</a:t>
            </a:r>
          </a:p>
          <a:p>
            <a:pPr marL="571500" indent="-514350" algn="just" fontAlgn="base">
              <a:spcAft>
                <a:spcPct val="0"/>
              </a:spcAft>
              <a:buFont typeface="Arial" panose="020B0604020202020204" pitchFamily="34" charset="0"/>
              <a:buChar char="•"/>
            </a:pPr>
            <a:r>
              <a:rPr lang="en-US" altLang="en-US" b="1" i="1" dirty="0">
                <a:latin typeface="Times New Roman" panose="02020603050405020304" pitchFamily="18" charset="0"/>
                <a:cs typeface="Times New Roman" panose="02020603050405020304" pitchFamily="18" charset="0"/>
              </a:rPr>
              <a:t>Making change:</a:t>
            </a:r>
            <a:r>
              <a:rPr lang="en-US" altLang="en-US" dirty="0">
                <a:latin typeface="Times New Roman" panose="02020603050405020304" pitchFamily="18" charset="0"/>
                <a:cs typeface="Times New Roman" panose="02020603050405020304" pitchFamily="18" charset="0"/>
              </a:rPr>
              <a:t> The change-making problem addresses the question of finding the minimum number of coins (of certain denominations) that add up to a given amount of money.</a:t>
            </a:r>
          </a:p>
        </p:txBody>
      </p:sp>
      <p:sp>
        <p:nvSpPr>
          <p:cNvPr id="4" name="Content Placeholder 3">
            <a:extLst>
              <a:ext uri="{FF2B5EF4-FFF2-40B4-BE49-F238E27FC236}">
                <a16:creationId xmlns:a16="http://schemas.microsoft.com/office/drawing/2014/main" id="{34B17C67-4D7A-4EF2-AC38-E8D5F700E17C}"/>
              </a:ext>
            </a:extLst>
          </p:cNvPr>
          <p:cNvSpPr>
            <a:spLocks noGrp="1"/>
          </p:cNvSpPr>
          <p:nvPr>
            <p:ph sz="quarter" idx="10"/>
          </p:nvPr>
        </p:nvSpPr>
        <p:spPr/>
        <p:txBody>
          <a:bodyPr rtlCol="0"/>
          <a:lstStyle/>
          <a:p>
            <a:pPr eaLnBrk="1" fontAlgn="auto" hangingPunct="1">
              <a:spcAft>
                <a:spcPts val="0"/>
              </a:spcAft>
              <a:defRPr/>
            </a:pPr>
            <a:r>
              <a:rPr lang="en-US" dirty="0">
                <a:latin typeface="Times New Roman" panose="02020603050405020304" pitchFamily="18" charset="0"/>
                <a:cs typeface="Times New Roman" panose="02020603050405020304" pitchFamily="18" charset="0"/>
              </a:rPr>
              <a:t>Optimization Problems </a:t>
            </a:r>
            <a:r>
              <a:rPr lang="en-US" sz="3200" dirty="0">
                <a:latin typeface="Times New Roman" panose="02020603050405020304" pitchFamily="18" charset="0"/>
                <a:cs typeface="Times New Roman" panose="02020603050405020304" pitchFamily="18" charset="0"/>
              </a:rPr>
              <a:t>(Examples)</a:t>
            </a:r>
            <a:endParaRPr lang="en-US" dirty="0"/>
          </a:p>
        </p:txBody>
      </p:sp>
    </p:spTree>
    <p:extLst>
      <p:ext uri="{BB962C8B-B14F-4D97-AF65-F5344CB8AC3E}">
        <p14:creationId xmlns:p14="http://schemas.microsoft.com/office/powerpoint/2010/main" val="3068721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410">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41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34B17C67-4D7A-4EF2-AC38-E8D5F700E17C}"/>
              </a:ext>
            </a:extLst>
          </p:cNvPr>
          <p:cNvSpPr>
            <a:spLocks noGrp="1"/>
          </p:cNvSpPr>
          <p:nvPr>
            <p:ph sz="quarter" idx="10"/>
          </p:nvPr>
        </p:nvSpPr>
        <p:spPr>
          <a:xfrm>
            <a:off x="36442" y="1790700"/>
            <a:ext cx="9107557" cy="3467100"/>
          </a:xfrm>
        </p:spPr>
        <p:txBody>
          <a:bodyPr rtlCol="0"/>
          <a:lstStyle/>
          <a:p>
            <a:pPr algn="ctr" eaLnBrk="1" fontAlgn="auto" hangingPunct="1">
              <a:spcAft>
                <a:spcPts val="0"/>
              </a:spcAft>
              <a:defRPr/>
            </a:pPr>
            <a:r>
              <a:rPr lang="en-US" dirty="0">
                <a:latin typeface="Times New Roman" panose="02020603050405020304" pitchFamily="18" charset="0"/>
                <a:cs typeface="Times New Roman" panose="02020603050405020304" pitchFamily="18" charset="0"/>
              </a:rPr>
              <a:t>Greedy Algorithms</a:t>
            </a:r>
          </a:p>
        </p:txBody>
      </p:sp>
    </p:spTree>
    <p:extLst>
      <p:ext uri="{BB962C8B-B14F-4D97-AF65-F5344CB8AC3E}">
        <p14:creationId xmlns:p14="http://schemas.microsoft.com/office/powerpoint/2010/main" val="52391593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Content Placeholder 2">
            <a:extLst>
              <a:ext uri="{FF2B5EF4-FFF2-40B4-BE49-F238E27FC236}">
                <a16:creationId xmlns:a16="http://schemas.microsoft.com/office/drawing/2014/main" id="{BEF8A033-9BEB-425D-8BD4-26A7E2ED7B49}"/>
              </a:ext>
            </a:extLst>
          </p:cNvPr>
          <p:cNvSpPr>
            <a:spLocks noGrp="1"/>
          </p:cNvSpPr>
          <p:nvPr>
            <p:ph idx="1"/>
          </p:nvPr>
        </p:nvSpPr>
        <p:spPr>
          <a:xfrm>
            <a:off x="304800" y="1493838"/>
            <a:ext cx="8229600" cy="4525962"/>
          </a:xfrm>
        </p:spPr>
        <p:txBody>
          <a:bodyPr/>
          <a:lstStyle/>
          <a:p>
            <a:pPr marL="571500" indent="-514350" algn="just" fontAlgn="base">
              <a:spcAft>
                <a:spcPct val="0"/>
              </a:spcAft>
              <a:buFont typeface="Arial" panose="020B0604020202020204" pitchFamily="34" charset="0"/>
              <a:buChar char="•"/>
            </a:pPr>
            <a:r>
              <a:rPr lang="en-US" altLang="en-US" sz="2000" dirty="0">
                <a:latin typeface="Times New Roman" panose="02020603050405020304" pitchFamily="18" charset="0"/>
                <a:cs typeface="Times New Roman" panose="02020603050405020304" pitchFamily="18" charset="0"/>
              </a:rPr>
              <a:t>Greedy algorithms work in stages. In each stage, a decision is made that is good at that point (</a:t>
            </a:r>
            <a:r>
              <a:rPr lang="en-US" altLang="en-US" sz="2000" i="1" dirty="0">
                <a:latin typeface="Times New Roman" panose="02020603050405020304" pitchFamily="18" charset="0"/>
                <a:cs typeface="Times New Roman" panose="02020603050405020304" pitchFamily="18" charset="0"/>
              </a:rPr>
              <a:t>local best</a:t>
            </a:r>
            <a:r>
              <a:rPr lang="en-US" altLang="en-US" sz="2000" dirty="0">
                <a:latin typeface="Times New Roman" panose="02020603050405020304" pitchFamily="18" charset="0"/>
                <a:cs typeface="Times New Roman" panose="02020603050405020304" pitchFamily="18" charset="0"/>
              </a:rPr>
              <a:t>), without bothering about future.</a:t>
            </a:r>
          </a:p>
          <a:p>
            <a:pPr marL="571500" indent="-514350" algn="just" fontAlgn="base">
              <a:spcAft>
                <a:spcPct val="0"/>
              </a:spcAft>
              <a:buFont typeface="Arial" panose="020B0604020202020204" pitchFamily="34" charset="0"/>
              <a:buChar char="•"/>
            </a:pPr>
            <a:r>
              <a:rPr lang="en-US" altLang="en-US" sz="2000" i="1" u="sng" dirty="0">
                <a:latin typeface="Times New Roman" panose="02020603050405020304" pitchFamily="18" charset="0"/>
                <a:cs typeface="Times New Roman" panose="02020603050405020304" pitchFamily="18" charset="0"/>
              </a:rPr>
              <a:t>Greedy Choice Property:</a:t>
            </a:r>
            <a:r>
              <a:rPr lang="en-US" altLang="en-US" sz="2000" dirty="0">
                <a:latin typeface="Times New Roman" panose="02020603050405020304" pitchFamily="18" charset="0"/>
                <a:cs typeface="Times New Roman" panose="02020603050405020304" pitchFamily="18" charset="0"/>
              </a:rPr>
              <a:t> A greedy algorithm makes a series of choices, each of which is the best at that particular moment, without considering the global picture. It selects the locally optimal solution. </a:t>
            </a:r>
          </a:p>
          <a:p>
            <a:pPr marL="571500" indent="-514350" algn="just" fontAlgn="base">
              <a:spcAft>
                <a:spcPct val="0"/>
              </a:spcAft>
              <a:buFont typeface="Arial" panose="020B0604020202020204" pitchFamily="34" charset="0"/>
              <a:buChar char="•"/>
            </a:pPr>
            <a:r>
              <a:rPr lang="en-US" altLang="en-US" sz="2000" i="1" u="sng" dirty="0">
                <a:latin typeface="Times New Roman" panose="02020603050405020304" pitchFamily="18" charset="0"/>
                <a:cs typeface="Times New Roman" panose="02020603050405020304" pitchFamily="18" charset="0"/>
              </a:rPr>
              <a:t>Optimal Substructure:</a:t>
            </a:r>
            <a:r>
              <a:rPr lang="en-US" altLang="en-US" sz="2000" dirty="0">
                <a:latin typeface="Times New Roman" panose="02020603050405020304" pitchFamily="18" charset="0"/>
                <a:cs typeface="Times New Roman" panose="02020603050405020304" pitchFamily="18" charset="0"/>
              </a:rPr>
              <a:t> The overall problem can be broken down into a collection of smaller subproblems, and solving each subproblem optimally contributes to solving the larger problem optimally.</a:t>
            </a:r>
          </a:p>
          <a:p>
            <a:pPr marL="571500" indent="-514350" algn="just" fontAlgn="base">
              <a:spcAft>
                <a:spcPct val="0"/>
              </a:spcAft>
              <a:buFont typeface="Arial" panose="020B0604020202020204" pitchFamily="34" charset="0"/>
              <a:buChar char="•"/>
            </a:pPr>
            <a:r>
              <a:rPr lang="en-US" altLang="en-US" sz="2000" i="1" u="sng" dirty="0">
                <a:latin typeface="Times New Roman" panose="02020603050405020304" pitchFamily="18" charset="0"/>
                <a:cs typeface="Times New Roman" panose="02020603050405020304" pitchFamily="18" charset="0"/>
              </a:rPr>
              <a:t>No Backtracking</a:t>
            </a:r>
            <a:r>
              <a:rPr lang="en-US" altLang="en-US" sz="2000" dirty="0">
                <a:latin typeface="Times New Roman" panose="02020603050405020304" pitchFamily="18" charset="0"/>
                <a:cs typeface="Times New Roman" panose="02020603050405020304" pitchFamily="18" charset="0"/>
              </a:rPr>
              <a:t>: Greedy algorithms do not typically revisit or revise their choices once made. They make decisions based on the current state of the problem.</a:t>
            </a:r>
          </a:p>
          <a:p>
            <a:pPr marL="571500" indent="-514350" algn="just" fontAlgn="base">
              <a:spcAft>
                <a:spcPct val="0"/>
              </a:spcAft>
              <a:buFont typeface="Arial" panose="020B0604020202020204" pitchFamily="34" charset="0"/>
              <a:buChar char="•"/>
            </a:pPr>
            <a:r>
              <a:rPr lang="en-US" altLang="en-US" sz="2000" i="1" u="sng" dirty="0">
                <a:latin typeface="Times New Roman" panose="02020603050405020304" pitchFamily="18" charset="0"/>
                <a:cs typeface="Times New Roman" panose="02020603050405020304" pitchFamily="18" charset="0"/>
              </a:rPr>
              <a:t>Correctness</a:t>
            </a:r>
            <a:r>
              <a:rPr lang="en-US" altLang="en-US" sz="2000" dirty="0">
                <a:latin typeface="Times New Roman" panose="02020603050405020304" pitchFamily="18" charset="0"/>
                <a:cs typeface="Times New Roman" panose="02020603050405020304" pitchFamily="18" charset="0"/>
              </a:rPr>
              <a:t>: Greedy algorithm does not always gives optimal solution.</a:t>
            </a:r>
          </a:p>
        </p:txBody>
      </p:sp>
      <p:sp>
        <p:nvSpPr>
          <p:cNvPr id="4" name="Content Placeholder 3">
            <a:extLst>
              <a:ext uri="{FF2B5EF4-FFF2-40B4-BE49-F238E27FC236}">
                <a16:creationId xmlns:a16="http://schemas.microsoft.com/office/drawing/2014/main" id="{34B17C67-4D7A-4EF2-AC38-E8D5F700E17C}"/>
              </a:ext>
            </a:extLst>
          </p:cNvPr>
          <p:cNvSpPr>
            <a:spLocks noGrp="1"/>
          </p:cNvSpPr>
          <p:nvPr>
            <p:ph sz="quarter" idx="10"/>
          </p:nvPr>
        </p:nvSpPr>
        <p:spPr/>
        <p:txBody>
          <a:bodyPr rtlCol="0"/>
          <a:lstStyle/>
          <a:p>
            <a:pPr eaLnBrk="1" fontAlgn="auto" hangingPunct="1">
              <a:spcAft>
                <a:spcPts val="0"/>
              </a:spcAft>
              <a:defRPr/>
            </a:pPr>
            <a:r>
              <a:rPr lang="en-US" dirty="0">
                <a:latin typeface="Times New Roman" panose="02020603050405020304" pitchFamily="18" charset="0"/>
                <a:cs typeface="Times New Roman" panose="02020603050405020304" pitchFamily="18" charset="0"/>
              </a:rPr>
              <a:t>Greedy Algorithms</a:t>
            </a:r>
            <a:endParaRPr lang="en-US" dirty="0"/>
          </a:p>
        </p:txBody>
      </p:sp>
    </p:spTree>
    <p:extLst>
      <p:ext uri="{BB962C8B-B14F-4D97-AF65-F5344CB8AC3E}">
        <p14:creationId xmlns:p14="http://schemas.microsoft.com/office/powerpoint/2010/main" val="396863535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34B17C67-4D7A-4EF2-AC38-E8D5F700E17C}"/>
              </a:ext>
            </a:extLst>
          </p:cNvPr>
          <p:cNvSpPr>
            <a:spLocks noGrp="1"/>
          </p:cNvSpPr>
          <p:nvPr>
            <p:ph sz="quarter" idx="10"/>
          </p:nvPr>
        </p:nvSpPr>
        <p:spPr/>
        <p:txBody>
          <a:bodyPr rtlCol="0"/>
          <a:lstStyle/>
          <a:p>
            <a:pPr eaLnBrk="1" fontAlgn="auto" hangingPunct="1">
              <a:spcAft>
                <a:spcPts val="0"/>
              </a:spcAft>
              <a:defRPr/>
            </a:pPr>
            <a:r>
              <a:rPr lang="en-US" dirty="0">
                <a:latin typeface="Times New Roman" panose="02020603050405020304" pitchFamily="18" charset="0"/>
                <a:cs typeface="Times New Roman" panose="02020603050405020304" pitchFamily="18" charset="0"/>
              </a:rPr>
              <a:t>Greedy Algorithms</a:t>
            </a:r>
            <a:endParaRPr lang="en-US" dirty="0"/>
          </a:p>
        </p:txBody>
      </p:sp>
      <p:graphicFrame>
        <p:nvGraphicFramePr>
          <p:cNvPr id="5" name="Table 4">
            <a:extLst>
              <a:ext uri="{FF2B5EF4-FFF2-40B4-BE49-F238E27FC236}">
                <a16:creationId xmlns:a16="http://schemas.microsoft.com/office/drawing/2014/main" id="{0B1DFA37-AFF7-4610-8161-A73662DA08A1}"/>
              </a:ext>
            </a:extLst>
          </p:cNvPr>
          <p:cNvGraphicFramePr>
            <a:graphicFrameLocks noGrp="1"/>
          </p:cNvGraphicFramePr>
          <p:nvPr>
            <p:extLst>
              <p:ext uri="{D42A27DB-BD31-4B8C-83A1-F6EECF244321}">
                <p14:modId xmlns:p14="http://schemas.microsoft.com/office/powerpoint/2010/main" val="228215016"/>
              </p:ext>
            </p:extLst>
          </p:nvPr>
        </p:nvGraphicFramePr>
        <p:xfrm>
          <a:off x="457200" y="2590800"/>
          <a:ext cx="8229600" cy="2011680"/>
        </p:xfrm>
        <a:graphic>
          <a:graphicData uri="http://schemas.openxmlformats.org/drawingml/2006/table">
            <a:tbl>
              <a:tblPr firstRow="1" bandRow="1">
                <a:tableStyleId>{5940675A-B579-460E-94D1-54222C63F5DA}</a:tableStyleId>
              </a:tblPr>
              <a:tblGrid>
                <a:gridCol w="4114800">
                  <a:extLst>
                    <a:ext uri="{9D8B030D-6E8A-4147-A177-3AD203B41FA5}">
                      <a16:colId xmlns:a16="http://schemas.microsoft.com/office/drawing/2014/main" val="213535595"/>
                    </a:ext>
                  </a:extLst>
                </a:gridCol>
                <a:gridCol w="4114800">
                  <a:extLst>
                    <a:ext uri="{9D8B030D-6E8A-4147-A177-3AD203B41FA5}">
                      <a16:colId xmlns:a16="http://schemas.microsoft.com/office/drawing/2014/main" val="1701988489"/>
                    </a:ext>
                  </a:extLst>
                </a:gridCol>
              </a:tblGrid>
              <a:tr h="370840">
                <a:tc>
                  <a:txBody>
                    <a:bodyPr/>
                    <a:lstStyle/>
                    <a:p>
                      <a:pPr algn="ctr"/>
                      <a:r>
                        <a:rPr lang="en-US" sz="2000" b="1" dirty="0">
                          <a:latin typeface="Times New Roman" panose="02020603050405020304" pitchFamily="18" charset="0"/>
                          <a:cs typeface="Times New Roman" panose="02020603050405020304" pitchFamily="18" charset="0"/>
                        </a:rPr>
                        <a:t>Advantages</a:t>
                      </a:r>
                      <a:endParaRPr lang="en-IN" sz="2000" b="1" dirty="0">
                        <a:latin typeface="Times New Roman" panose="02020603050405020304" pitchFamily="18" charset="0"/>
                        <a:cs typeface="Times New Roman" panose="02020603050405020304" pitchFamily="18" charset="0"/>
                      </a:endParaRPr>
                    </a:p>
                  </a:txBody>
                  <a:tcPr/>
                </a:tc>
                <a:tc>
                  <a:txBody>
                    <a:bodyPr/>
                    <a:lstStyle/>
                    <a:p>
                      <a:pPr algn="ctr"/>
                      <a:r>
                        <a:rPr lang="en-US" sz="2000" b="1" dirty="0">
                          <a:latin typeface="Times New Roman" panose="02020603050405020304" pitchFamily="18" charset="0"/>
                          <a:cs typeface="Times New Roman" panose="02020603050405020304" pitchFamily="18" charset="0"/>
                        </a:rPr>
                        <a:t>Disadvantages</a:t>
                      </a:r>
                      <a:endParaRPr lang="en-IN" sz="2000"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22363076"/>
                  </a:ext>
                </a:extLst>
              </a:tr>
              <a:tr h="370840">
                <a:tc>
                  <a:txBody>
                    <a:bodyPr/>
                    <a:lstStyle/>
                    <a:p>
                      <a:pPr marL="285750" indent="-285750">
                        <a:buFont typeface="Arial" panose="020B0604020202020204" pitchFamily="34" charset="0"/>
                        <a:buChar char="•"/>
                      </a:pPr>
                      <a:r>
                        <a:rPr lang="en-IN" sz="2000" dirty="0">
                          <a:latin typeface="Times New Roman" panose="02020603050405020304" pitchFamily="18" charset="0"/>
                          <a:cs typeface="Times New Roman" panose="02020603050405020304" pitchFamily="18" charset="0"/>
                        </a:rPr>
                        <a:t>Simplicity: Simple to understand</a:t>
                      </a:r>
                    </a:p>
                    <a:p>
                      <a:pPr marL="285750" indent="-285750">
                        <a:buFont typeface="Arial" panose="020B0604020202020204" pitchFamily="34" charset="0"/>
                        <a:buChar char="•"/>
                      </a:pPr>
                      <a:r>
                        <a:rPr lang="en-IN" sz="2000" dirty="0">
                          <a:latin typeface="Times New Roman" panose="02020603050405020304" pitchFamily="18" charset="0"/>
                          <a:cs typeface="Times New Roman" panose="02020603050405020304" pitchFamily="18" charset="0"/>
                        </a:rPr>
                        <a:t>Efficiency: Low time complexity due to fast Execution: </a:t>
                      </a:r>
                    </a:p>
                    <a:p>
                      <a:pPr marL="285750" indent="-285750">
                        <a:buFont typeface="Arial" panose="020B0604020202020204" pitchFamily="34" charset="0"/>
                        <a:buChar char="•"/>
                      </a:pPr>
                      <a:r>
                        <a:rPr lang="en-IN" sz="2000" dirty="0">
                          <a:latin typeface="Times New Roman" panose="02020603050405020304" pitchFamily="18" charset="0"/>
                          <a:cs typeface="Times New Roman" panose="02020603050405020304" pitchFamily="18" charset="0"/>
                        </a:rPr>
                        <a:t>Space Efficiency: Does not require additional storage</a:t>
                      </a:r>
                    </a:p>
                  </a:txBody>
                  <a:tcPr/>
                </a:tc>
                <a:tc>
                  <a:txBody>
                    <a:bodyPr/>
                    <a:lstStyle/>
                    <a:p>
                      <a:pPr marL="285750" indent="-285750">
                        <a:buFont typeface="Arial" panose="020B0604020202020204" pitchFamily="34" charset="0"/>
                        <a:buChar char="•"/>
                      </a:pPr>
                      <a:r>
                        <a:rPr lang="en-IN" sz="2000" dirty="0">
                          <a:latin typeface="Times New Roman" panose="02020603050405020304" pitchFamily="18" charset="0"/>
                          <a:cs typeface="Times New Roman" panose="02020603050405020304" pitchFamily="18" charset="0"/>
                        </a:rPr>
                        <a:t>No Guarantee of Optimality</a:t>
                      </a:r>
                    </a:p>
                  </a:txBody>
                  <a:tcPr/>
                </a:tc>
                <a:extLst>
                  <a:ext uri="{0D108BD9-81ED-4DB2-BD59-A6C34878D82A}">
                    <a16:rowId xmlns:a16="http://schemas.microsoft.com/office/drawing/2014/main" val="3229573767"/>
                  </a:ext>
                </a:extLst>
              </a:tr>
            </a:tbl>
          </a:graphicData>
        </a:graphic>
      </p:graphicFrame>
    </p:spTree>
    <p:extLst>
      <p:ext uri="{BB962C8B-B14F-4D97-AF65-F5344CB8AC3E}">
        <p14:creationId xmlns:p14="http://schemas.microsoft.com/office/powerpoint/2010/main" val="174761238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Content Placeholder 2">
            <a:extLst>
              <a:ext uri="{FF2B5EF4-FFF2-40B4-BE49-F238E27FC236}">
                <a16:creationId xmlns:a16="http://schemas.microsoft.com/office/drawing/2014/main" id="{BEF8A033-9BEB-425D-8BD4-26A7E2ED7B49}"/>
              </a:ext>
            </a:extLst>
          </p:cNvPr>
          <p:cNvSpPr>
            <a:spLocks noGrp="1"/>
          </p:cNvSpPr>
          <p:nvPr>
            <p:ph idx="1"/>
          </p:nvPr>
        </p:nvSpPr>
        <p:spPr>
          <a:xfrm>
            <a:off x="304800" y="1493838"/>
            <a:ext cx="8229600" cy="4525962"/>
          </a:xfrm>
        </p:spPr>
        <p:txBody>
          <a:bodyPr/>
          <a:lstStyle/>
          <a:p>
            <a:pPr marL="571500" indent="-514350" algn="just" fontAlgn="base">
              <a:spcAft>
                <a:spcPct val="0"/>
              </a:spcAft>
              <a:buFont typeface="Arial" panose="020B0604020202020204" pitchFamily="34" charset="0"/>
              <a:buChar char="•"/>
            </a:pPr>
            <a:r>
              <a:rPr lang="en-US" altLang="en-US" sz="2000" dirty="0">
                <a:latin typeface="Times New Roman" panose="02020603050405020304" pitchFamily="18" charset="0"/>
                <a:cs typeface="Times New Roman" panose="02020603050405020304" pitchFamily="18" charset="0"/>
              </a:rPr>
              <a:t>The change-making problem addresses the question of finding the minimum number of coins (of certain denominations) that add up to a given amount of money.</a:t>
            </a:r>
          </a:p>
          <a:p>
            <a:pPr marL="571500" indent="-514350" algn="just" fontAlgn="base">
              <a:spcAft>
                <a:spcPct val="0"/>
              </a:spcAft>
              <a:buFont typeface="Arial" panose="020B0604020202020204" pitchFamily="34" charset="0"/>
              <a:buChar char="•"/>
            </a:pPr>
            <a:r>
              <a:rPr lang="en-US" altLang="en-US" sz="2000" dirty="0">
                <a:latin typeface="Times New Roman" panose="02020603050405020304" pitchFamily="18" charset="0"/>
                <a:cs typeface="Times New Roman" panose="02020603050405020304" pitchFamily="18" charset="0"/>
              </a:rPr>
              <a:t>Suppose, dollar = 100 cents, quarter = 25 cents, dime = 10 cents, nickel = 5 cents, penny = 1 cent.</a:t>
            </a:r>
          </a:p>
          <a:p>
            <a:pPr marL="571500" indent="-514350" algn="just" fontAlgn="base">
              <a:spcAft>
                <a:spcPct val="0"/>
              </a:spcAft>
              <a:buFont typeface="Arial" panose="020B0604020202020204" pitchFamily="34" charset="0"/>
              <a:buChar char="•"/>
            </a:pPr>
            <a:r>
              <a:rPr lang="en-US" altLang="en-US" sz="2000" dirty="0">
                <a:latin typeface="Times New Roman" panose="02020603050405020304" pitchFamily="18" charset="0"/>
                <a:cs typeface="Times New Roman" panose="02020603050405020304" pitchFamily="18" charset="0"/>
              </a:rPr>
              <a:t>E.g.: 286 cents is 2 dollars, 3 quarters, 1 dimes, 1 penny.</a:t>
            </a:r>
          </a:p>
        </p:txBody>
      </p:sp>
      <p:sp>
        <p:nvSpPr>
          <p:cNvPr id="4" name="Content Placeholder 3">
            <a:extLst>
              <a:ext uri="{FF2B5EF4-FFF2-40B4-BE49-F238E27FC236}">
                <a16:creationId xmlns:a16="http://schemas.microsoft.com/office/drawing/2014/main" id="{34B17C67-4D7A-4EF2-AC38-E8D5F700E17C}"/>
              </a:ext>
            </a:extLst>
          </p:cNvPr>
          <p:cNvSpPr>
            <a:spLocks noGrp="1"/>
          </p:cNvSpPr>
          <p:nvPr>
            <p:ph sz="quarter" idx="10"/>
          </p:nvPr>
        </p:nvSpPr>
        <p:spPr/>
        <p:txBody>
          <a:bodyPr rtlCol="0"/>
          <a:lstStyle/>
          <a:p>
            <a:pPr eaLnBrk="1" fontAlgn="auto" hangingPunct="1">
              <a:spcAft>
                <a:spcPts val="0"/>
              </a:spcAft>
              <a:defRPr/>
            </a:pPr>
            <a:r>
              <a:rPr lang="en-US" dirty="0">
                <a:latin typeface="Times New Roman" panose="02020603050405020304" pitchFamily="18" charset="0"/>
                <a:cs typeface="Times New Roman" panose="02020603050405020304" pitchFamily="18" charset="0"/>
              </a:rPr>
              <a:t>Making Change </a:t>
            </a:r>
            <a:r>
              <a:rPr lang="en-US" sz="2800" dirty="0">
                <a:latin typeface="Times New Roman" panose="02020603050405020304" pitchFamily="18" charset="0"/>
                <a:cs typeface="Times New Roman" panose="02020603050405020304" pitchFamily="18" charset="0"/>
              </a:rPr>
              <a:t>(Greedy Algorithms)</a:t>
            </a:r>
            <a:endParaRPr lang="en-US" dirty="0"/>
          </a:p>
        </p:txBody>
      </p:sp>
    </p:spTree>
    <p:extLst>
      <p:ext uri="{BB962C8B-B14F-4D97-AF65-F5344CB8AC3E}">
        <p14:creationId xmlns:p14="http://schemas.microsoft.com/office/powerpoint/2010/main" val="3527869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410">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41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Content Placeholder 2">
            <a:extLst>
              <a:ext uri="{FF2B5EF4-FFF2-40B4-BE49-F238E27FC236}">
                <a16:creationId xmlns:a16="http://schemas.microsoft.com/office/drawing/2014/main" id="{BEF8A033-9BEB-425D-8BD4-26A7E2ED7B49}"/>
              </a:ext>
            </a:extLst>
          </p:cNvPr>
          <p:cNvSpPr>
            <a:spLocks noGrp="1"/>
          </p:cNvSpPr>
          <p:nvPr>
            <p:ph idx="1"/>
          </p:nvPr>
        </p:nvSpPr>
        <p:spPr>
          <a:xfrm>
            <a:off x="0" y="1295400"/>
            <a:ext cx="4267200" cy="2849562"/>
          </a:xfrm>
        </p:spPr>
        <p:txBody>
          <a:bodyPr/>
          <a:lstStyle/>
          <a:p>
            <a:pPr marL="57150" indent="0" algn="just" fontAlgn="base">
              <a:spcAft>
                <a:spcPct val="0"/>
              </a:spcAft>
            </a:pPr>
            <a:r>
              <a:rPr lang="en-US" altLang="en-US" sz="1200" b="1" dirty="0">
                <a:latin typeface="Courier New" panose="02070309020205020404" pitchFamily="49" charset="0"/>
                <a:cs typeface="Courier New" panose="02070309020205020404" pitchFamily="49" charset="0"/>
              </a:rPr>
              <a:t>Algorithm</a:t>
            </a:r>
            <a:r>
              <a:rPr lang="en-US" altLang="en-US" sz="1200" dirty="0">
                <a:latin typeface="Courier New" panose="02070309020205020404" pitchFamily="49" charset="0"/>
                <a:cs typeface="Courier New" panose="02070309020205020404" pitchFamily="49" charset="0"/>
              </a:rPr>
              <a:t>:</a:t>
            </a:r>
          </a:p>
          <a:p>
            <a:pPr marL="57150" indent="0" algn="just" fontAlgn="base">
              <a:spcAft>
                <a:spcPct val="0"/>
              </a:spcAft>
            </a:pPr>
            <a:r>
              <a:rPr lang="en-US" altLang="en-US" sz="1200" dirty="0">
                <a:latin typeface="Courier New" panose="02070309020205020404" pitchFamily="49" charset="0"/>
                <a:cs typeface="Courier New" panose="02070309020205020404" pitchFamily="49" charset="0"/>
              </a:rPr>
              <a:t>C </a:t>
            </a:r>
            <a:r>
              <a:rPr lang="en-US" altLang="en-US" sz="1200" dirty="0">
                <a:latin typeface="Courier New" panose="02070309020205020404" pitchFamily="49" charset="0"/>
                <a:cs typeface="Courier New" panose="02070309020205020404" pitchFamily="49" charset="0"/>
                <a:sym typeface="Wingdings" panose="05000000000000000000" pitchFamily="2" charset="2"/>
              </a:rPr>
              <a:t></a:t>
            </a:r>
            <a:r>
              <a:rPr lang="en-US" altLang="en-US" sz="1200" dirty="0">
                <a:latin typeface="Courier New" panose="02070309020205020404" pitchFamily="49" charset="0"/>
                <a:cs typeface="Courier New" panose="02070309020205020404" pitchFamily="49" charset="0"/>
              </a:rPr>
              <a:t> {100,25,10,5,1}</a:t>
            </a:r>
          </a:p>
          <a:p>
            <a:pPr marL="57150" indent="0" algn="just" fontAlgn="base">
              <a:spcAft>
                <a:spcPct val="0"/>
              </a:spcAft>
            </a:pPr>
            <a:r>
              <a:rPr lang="en-US" altLang="en-US" sz="1200" dirty="0">
                <a:latin typeface="Courier New" panose="02070309020205020404" pitchFamily="49" charset="0"/>
                <a:cs typeface="Courier New" panose="02070309020205020404" pitchFamily="49" charset="0"/>
              </a:rPr>
              <a:t>S </a:t>
            </a:r>
            <a:r>
              <a:rPr lang="en-US" altLang="en-US" sz="1200" dirty="0">
                <a:latin typeface="Courier New" panose="02070309020205020404" pitchFamily="49" charset="0"/>
                <a:cs typeface="Courier New" panose="02070309020205020404" pitchFamily="49" charset="0"/>
                <a:sym typeface="Wingdings" panose="05000000000000000000" pitchFamily="2" charset="2"/>
              </a:rPr>
              <a:t></a:t>
            </a:r>
            <a:r>
              <a:rPr lang="en-US" altLang="en-US" sz="1200" dirty="0">
                <a:latin typeface="Courier New" panose="02070309020205020404" pitchFamily="49" charset="0"/>
                <a:cs typeface="Courier New" panose="02070309020205020404" pitchFamily="49" charset="0"/>
              </a:rPr>
              <a:t> {}</a:t>
            </a:r>
          </a:p>
          <a:p>
            <a:pPr marL="57150" indent="0" algn="just" fontAlgn="base">
              <a:spcAft>
                <a:spcPct val="0"/>
              </a:spcAft>
            </a:pPr>
            <a:r>
              <a:rPr lang="en-US" altLang="en-US" sz="1200" dirty="0">
                <a:latin typeface="Courier New" panose="02070309020205020404" pitchFamily="49" charset="0"/>
                <a:cs typeface="Courier New" panose="02070309020205020404" pitchFamily="49" charset="0"/>
              </a:rPr>
              <a:t>sum </a:t>
            </a:r>
            <a:r>
              <a:rPr lang="en-US" altLang="en-US" sz="1200" dirty="0">
                <a:latin typeface="Courier New" panose="02070309020205020404" pitchFamily="49" charset="0"/>
                <a:cs typeface="Courier New" panose="02070309020205020404" pitchFamily="49" charset="0"/>
                <a:sym typeface="Wingdings" panose="05000000000000000000" pitchFamily="2" charset="2"/>
              </a:rPr>
              <a:t></a:t>
            </a:r>
            <a:r>
              <a:rPr lang="en-US" altLang="en-US" sz="1200" dirty="0">
                <a:latin typeface="Courier New" panose="02070309020205020404" pitchFamily="49" charset="0"/>
                <a:cs typeface="Courier New" panose="02070309020205020404" pitchFamily="49" charset="0"/>
              </a:rPr>
              <a:t> 0</a:t>
            </a:r>
          </a:p>
          <a:p>
            <a:pPr marL="57150" indent="0" algn="just" fontAlgn="base">
              <a:spcAft>
                <a:spcPct val="0"/>
              </a:spcAft>
            </a:pPr>
            <a:r>
              <a:rPr lang="en-US" altLang="en-US" sz="1200" b="1" dirty="0">
                <a:latin typeface="Courier New" panose="02070309020205020404" pitchFamily="49" charset="0"/>
                <a:cs typeface="Courier New" panose="02070309020205020404" pitchFamily="49" charset="0"/>
              </a:rPr>
              <a:t>while</a:t>
            </a:r>
            <a:r>
              <a:rPr lang="en-US" altLang="en-US" sz="1200" dirty="0">
                <a:latin typeface="Courier New" panose="02070309020205020404" pitchFamily="49" charset="0"/>
                <a:cs typeface="Courier New" panose="02070309020205020404" pitchFamily="49" charset="0"/>
              </a:rPr>
              <a:t> sum != n </a:t>
            </a:r>
            <a:r>
              <a:rPr lang="en-US" altLang="en-US" sz="1200" b="1" dirty="0">
                <a:latin typeface="Courier New" panose="02070309020205020404" pitchFamily="49" charset="0"/>
                <a:cs typeface="Courier New" panose="02070309020205020404" pitchFamily="49" charset="0"/>
              </a:rPr>
              <a:t>do</a:t>
            </a:r>
          </a:p>
          <a:p>
            <a:pPr marL="57150" indent="0" algn="just" fontAlgn="base">
              <a:spcAft>
                <a:spcPct val="0"/>
              </a:spcAft>
            </a:pPr>
            <a:r>
              <a:rPr lang="en-US" altLang="en-US" sz="1200" dirty="0">
                <a:latin typeface="Courier New" panose="02070309020205020404" pitchFamily="49" charset="0"/>
                <a:cs typeface="Courier New" panose="02070309020205020404" pitchFamily="49" charset="0"/>
              </a:rPr>
              <a:t>  x </a:t>
            </a:r>
            <a:r>
              <a:rPr lang="en-US" altLang="en-US" sz="1200" dirty="0">
                <a:latin typeface="Courier New" panose="02070309020205020404" pitchFamily="49" charset="0"/>
                <a:cs typeface="Courier New" panose="02070309020205020404" pitchFamily="49" charset="0"/>
                <a:sym typeface="Wingdings" panose="05000000000000000000" pitchFamily="2" charset="2"/>
              </a:rPr>
              <a:t></a:t>
            </a:r>
            <a:r>
              <a:rPr lang="en-US" altLang="en-US" sz="1200" dirty="0">
                <a:latin typeface="Courier New" panose="02070309020205020404" pitchFamily="49" charset="0"/>
                <a:cs typeface="Courier New" panose="02070309020205020404" pitchFamily="49" charset="0"/>
              </a:rPr>
              <a:t> Largest(C) such that sum + x &lt;= n</a:t>
            </a:r>
          </a:p>
          <a:p>
            <a:pPr marL="57150" indent="0" algn="just" fontAlgn="base">
              <a:spcAft>
                <a:spcPct val="0"/>
              </a:spcAft>
            </a:pPr>
            <a:r>
              <a:rPr lang="en-US" altLang="en-US" sz="1200" b="1" dirty="0">
                <a:latin typeface="Courier New" panose="02070309020205020404" pitchFamily="49" charset="0"/>
                <a:cs typeface="Courier New" panose="02070309020205020404" pitchFamily="49" charset="0"/>
              </a:rPr>
              <a:t>    if</a:t>
            </a:r>
            <a:r>
              <a:rPr lang="en-US" altLang="en-US" sz="1200" dirty="0">
                <a:latin typeface="Courier New" panose="02070309020205020404" pitchFamily="49" charset="0"/>
                <a:cs typeface="Courier New" panose="02070309020205020404" pitchFamily="49" charset="0"/>
              </a:rPr>
              <a:t> no such item </a:t>
            </a:r>
            <a:r>
              <a:rPr lang="en-US" altLang="en-US" sz="1200" b="1" dirty="0">
                <a:latin typeface="Courier New" panose="02070309020205020404" pitchFamily="49" charset="0"/>
                <a:cs typeface="Courier New" panose="02070309020205020404" pitchFamily="49" charset="0"/>
              </a:rPr>
              <a:t>then</a:t>
            </a:r>
          </a:p>
          <a:p>
            <a:pPr marL="57150" indent="0" algn="just" fontAlgn="base">
              <a:spcAft>
                <a:spcPct val="0"/>
              </a:spcAft>
            </a:pPr>
            <a:r>
              <a:rPr lang="en-US" altLang="en-US" sz="1200" b="1" dirty="0">
                <a:latin typeface="Courier New" panose="02070309020205020404" pitchFamily="49" charset="0"/>
                <a:cs typeface="Courier New" panose="02070309020205020404" pitchFamily="49" charset="0"/>
              </a:rPr>
              <a:t>      Return</a:t>
            </a:r>
            <a:r>
              <a:rPr lang="en-US" altLang="en-US" sz="1200" dirty="0">
                <a:latin typeface="Courier New" panose="02070309020205020404" pitchFamily="49" charset="0"/>
                <a:cs typeface="Courier New" panose="02070309020205020404" pitchFamily="49" charset="0"/>
              </a:rPr>
              <a:t> "No solution found"</a:t>
            </a:r>
          </a:p>
          <a:p>
            <a:pPr marL="57150" indent="0" algn="just" fontAlgn="base">
              <a:spcAft>
                <a:spcPct val="0"/>
              </a:spcAft>
            </a:pPr>
            <a:r>
              <a:rPr lang="en-US" altLang="en-US" sz="1200" dirty="0">
                <a:latin typeface="Courier New" panose="02070309020205020404" pitchFamily="49" charset="0"/>
                <a:cs typeface="Courier New" panose="02070309020205020404" pitchFamily="49" charset="0"/>
              </a:rPr>
              <a:t>  S </a:t>
            </a:r>
            <a:r>
              <a:rPr lang="en-US" altLang="en-US" sz="1200" dirty="0">
                <a:latin typeface="Courier New" panose="02070309020205020404" pitchFamily="49" charset="0"/>
                <a:cs typeface="Courier New" panose="02070309020205020404" pitchFamily="49" charset="0"/>
                <a:sym typeface="Wingdings" panose="05000000000000000000" pitchFamily="2" charset="2"/>
              </a:rPr>
              <a:t></a:t>
            </a:r>
            <a:r>
              <a:rPr lang="en-US" altLang="en-US" sz="1200" dirty="0">
                <a:latin typeface="Courier New" panose="02070309020205020404" pitchFamily="49" charset="0"/>
                <a:cs typeface="Courier New" panose="02070309020205020404" pitchFamily="49" charset="0"/>
              </a:rPr>
              <a:t> S U {x}</a:t>
            </a:r>
          </a:p>
          <a:p>
            <a:pPr marL="57150" indent="0" algn="just" fontAlgn="base">
              <a:spcAft>
                <a:spcPct val="0"/>
              </a:spcAft>
            </a:pPr>
            <a:r>
              <a:rPr lang="en-US" altLang="en-US" sz="1200" dirty="0">
                <a:latin typeface="Courier New" panose="02070309020205020404" pitchFamily="49" charset="0"/>
                <a:cs typeface="Courier New" panose="02070309020205020404" pitchFamily="49" charset="0"/>
              </a:rPr>
              <a:t>  sum </a:t>
            </a:r>
            <a:r>
              <a:rPr lang="en-US" altLang="en-US" sz="1200" dirty="0">
                <a:latin typeface="Courier New" panose="02070309020205020404" pitchFamily="49" charset="0"/>
                <a:cs typeface="Courier New" panose="02070309020205020404" pitchFamily="49" charset="0"/>
                <a:sym typeface="Wingdings" panose="05000000000000000000" pitchFamily="2" charset="2"/>
              </a:rPr>
              <a:t></a:t>
            </a:r>
            <a:r>
              <a:rPr lang="en-US" altLang="en-US" sz="1200" dirty="0">
                <a:latin typeface="Courier New" panose="02070309020205020404" pitchFamily="49" charset="0"/>
                <a:cs typeface="Courier New" panose="02070309020205020404" pitchFamily="49" charset="0"/>
              </a:rPr>
              <a:t> sum + x</a:t>
            </a:r>
          </a:p>
          <a:p>
            <a:pPr marL="57150" indent="0" algn="just" fontAlgn="base">
              <a:spcAft>
                <a:spcPct val="0"/>
              </a:spcAft>
            </a:pPr>
            <a:r>
              <a:rPr lang="en-US" altLang="en-US" sz="1200" b="1" dirty="0">
                <a:latin typeface="Courier New" panose="02070309020205020404" pitchFamily="49" charset="0"/>
                <a:cs typeface="Courier New" panose="02070309020205020404" pitchFamily="49" charset="0"/>
              </a:rPr>
              <a:t>Return</a:t>
            </a:r>
            <a:r>
              <a:rPr lang="en-US" altLang="en-US" sz="1200" dirty="0">
                <a:latin typeface="Courier New" panose="02070309020205020404" pitchFamily="49" charset="0"/>
                <a:cs typeface="Courier New" panose="02070309020205020404" pitchFamily="49" charset="0"/>
              </a:rPr>
              <a:t> S</a:t>
            </a:r>
          </a:p>
        </p:txBody>
      </p:sp>
      <p:sp>
        <p:nvSpPr>
          <p:cNvPr id="4" name="Content Placeholder 3">
            <a:extLst>
              <a:ext uri="{FF2B5EF4-FFF2-40B4-BE49-F238E27FC236}">
                <a16:creationId xmlns:a16="http://schemas.microsoft.com/office/drawing/2014/main" id="{34B17C67-4D7A-4EF2-AC38-E8D5F700E17C}"/>
              </a:ext>
            </a:extLst>
          </p:cNvPr>
          <p:cNvSpPr>
            <a:spLocks noGrp="1"/>
          </p:cNvSpPr>
          <p:nvPr>
            <p:ph sz="quarter" idx="10"/>
          </p:nvPr>
        </p:nvSpPr>
        <p:spPr/>
        <p:txBody>
          <a:bodyPr rtlCol="0"/>
          <a:lstStyle/>
          <a:p>
            <a:pPr eaLnBrk="1" fontAlgn="auto" hangingPunct="1">
              <a:spcAft>
                <a:spcPts val="0"/>
              </a:spcAft>
              <a:defRPr/>
            </a:pPr>
            <a:r>
              <a:rPr lang="en-US" dirty="0">
                <a:latin typeface="Times New Roman" panose="02020603050405020304" pitchFamily="18" charset="0"/>
                <a:cs typeface="Times New Roman" panose="02020603050405020304" pitchFamily="18" charset="0"/>
              </a:rPr>
              <a:t>Making Change </a:t>
            </a:r>
            <a:r>
              <a:rPr lang="en-US" sz="2800" dirty="0">
                <a:latin typeface="Times New Roman" panose="02020603050405020304" pitchFamily="18" charset="0"/>
                <a:cs typeface="Times New Roman" panose="02020603050405020304" pitchFamily="18" charset="0"/>
              </a:rPr>
              <a:t>(Greedy Algorithms)</a:t>
            </a:r>
            <a:endParaRPr lang="en-US" dirty="0"/>
          </a:p>
        </p:txBody>
      </p:sp>
      <p:graphicFrame>
        <p:nvGraphicFramePr>
          <p:cNvPr id="6" name="Table 5">
            <a:extLst>
              <a:ext uri="{FF2B5EF4-FFF2-40B4-BE49-F238E27FC236}">
                <a16:creationId xmlns:a16="http://schemas.microsoft.com/office/drawing/2014/main" id="{DBD94DB6-8D8F-4F52-B018-8C0BF23A0F25}"/>
              </a:ext>
            </a:extLst>
          </p:cNvPr>
          <p:cNvGraphicFramePr>
            <a:graphicFrameLocks noGrp="1"/>
          </p:cNvGraphicFramePr>
          <p:nvPr>
            <p:extLst>
              <p:ext uri="{D42A27DB-BD31-4B8C-83A1-F6EECF244321}">
                <p14:modId xmlns:p14="http://schemas.microsoft.com/office/powerpoint/2010/main" val="3917047062"/>
              </p:ext>
            </p:extLst>
          </p:nvPr>
        </p:nvGraphicFramePr>
        <p:xfrm>
          <a:off x="3886200" y="1447800"/>
          <a:ext cx="5107643" cy="3688080"/>
        </p:xfrm>
        <a:graphic>
          <a:graphicData uri="http://schemas.openxmlformats.org/drawingml/2006/table">
            <a:tbl>
              <a:tblPr firstRow="1" bandRow="1">
                <a:tableStyleId>{5940675A-B579-460E-94D1-54222C63F5DA}</a:tableStyleId>
              </a:tblPr>
              <a:tblGrid>
                <a:gridCol w="443496">
                  <a:extLst>
                    <a:ext uri="{9D8B030D-6E8A-4147-A177-3AD203B41FA5}">
                      <a16:colId xmlns:a16="http://schemas.microsoft.com/office/drawing/2014/main" val="3657440584"/>
                    </a:ext>
                  </a:extLst>
                </a:gridCol>
                <a:gridCol w="1310506">
                  <a:extLst>
                    <a:ext uri="{9D8B030D-6E8A-4147-A177-3AD203B41FA5}">
                      <a16:colId xmlns:a16="http://schemas.microsoft.com/office/drawing/2014/main" val="2612319571"/>
                    </a:ext>
                  </a:extLst>
                </a:gridCol>
                <a:gridCol w="588105">
                  <a:extLst>
                    <a:ext uri="{9D8B030D-6E8A-4147-A177-3AD203B41FA5}">
                      <a16:colId xmlns:a16="http://schemas.microsoft.com/office/drawing/2014/main" val="2551485890"/>
                    </a:ext>
                  </a:extLst>
                </a:gridCol>
                <a:gridCol w="513808">
                  <a:extLst>
                    <a:ext uri="{9D8B030D-6E8A-4147-A177-3AD203B41FA5}">
                      <a16:colId xmlns:a16="http://schemas.microsoft.com/office/drawing/2014/main" val="129157503"/>
                    </a:ext>
                  </a:extLst>
                </a:gridCol>
                <a:gridCol w="1734101">
                  <a:extLst>
                    <a:ext uri="{9D8B030D-6E8A-4147-A177-3AD203B41FA5}">
                      <a16:colId xmlns:a16="http://schemas.microsoft.com/office/drawing/2014/main" val="2074433698"/>
                    </a:ext>
                  </a:extLst>
                </a:gridCol>
                <a:gridCol w="517627">
                  <a:extLst>
                    <a:ext uri="{9D8B030D-6E8A-4147-A177-3AD203B41FA5}">
                      <a16:colId xmlns:a16="http://schemas.microsoft.com/office/drawing/2014/main" val="3611518277"/>
                    </a:ext>
                  </a:extLst>
                </a:gridCol>
              </a:tblGrid>
              <a:tr h="370840">
                <a:tc gridSpan="6">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en-US" sz="1300" b="1" dirty="0">
                          <a:latin typeface="Courier New" panose="02070309020205020404" pitchFamily="49" charset="0"/>
                          <a:cs typeface="Courier New" panose="02070309020205020404" pitchFamily="49" charset="0"/>
                        </a:rPr>
                        <a:t>n = 286</a:t>
                      </a:r>
                    </a:p>
                  </a:txBody>
                  <a:tcPr/>
                </a:tc>
                <a:tc hMerge="1">
                  <a:txBody>
                    <a:bodyPr/>
                    <a:lstStyle/>
                    <a:p>
                      <a:endParaRPr lang="en-IN" sz="1300" dirty="0"/>
                    </a:p>
                  </a:txBody>
                  <a:tcPr/>
                </a:tc>
                <a:tc hMerge="1">
                  <a:txBody>
                    <a:bodyPr/>
                    <a:lstStyle/>
                    <a:p>
                      <a:endParaRPr lang="en-IN" sz="1300" dirty="0"/>
                    </a:p>
                  </a:txBody>
                  <a:tcPr/>
                </a:tc>
                <a:tc hMerge="1">
                  <a:txBody>
                    <a:bodyPr/>
                    <a:lstStyle/>
                    <a:p>
                      <a:endParaRPr lang="en-IN"/>
                    </a:p>
                  </a:txBody>
                  <a:tcPr/>
                </a:tc>
                <a:tc hMerge="1">
                  <a:txBody>
                    <a:bodyPr/>
                    <a:lstStyle/>
                    <a:p>
                      <a:endParaRPr lang="en-IN"/>
                    </a:p>
                  </a:txBody>
                  <a:tcPr/>
                </a:tc>
                <a:tc hMerge="1">
                  <a:txBody>
                    <a:bodyPr/>
                    <a:lstStyle/>
                    <a:p>
                      <a:endParaRPr lang="en-IN" sz="1300" dirty="0"/>
                    </a:p>
                  </a:txBody>
                  <a:tcPr/>
                </a:tc>
                <a:extLst>
                  <a:ext uri="{0D108BD9-81ED-4DB2-BD59-A6C34878D82A}">
                    <a16:rowId xmlns:a16="http://schemas.microsoft.com/office/drawing/2014/main" val="1442899262"/>
                  </a:ext>
                </a:extLst>
              </a:tr>
              <a:tr h="370840">
                <a:tc>
                  <a:txBody>
                    <a:bodyPr/>
                    <a:lstStyle/>
                    <a:p>
                      <a:pPr marL="57150" indent="0" algn="ctr" fontAlgn="base">
                        <a:spcAft>
                          <a:spcPct val="0"/>
                        </a:spcAft>
                      </a:pPr>
                      <a:r>
                        <a:rPr lang="en-US" altLang="en-US" sz="1300" b="1" dirty="0">
                          <a:latin typeface="Courier New" panose="02070309020205020404" pitchFamily="49" charset="0"/>
                          <a:cs typeface="Courier New" panose="02070309020205020404" pitchFamily="49" charset="0"/>
                        </a:rPr>
                        <a:t>#</a:t>
                      </a:r>
                    </a:p>
                  </a:txBody>
                  <a:tcPr/>
                </a:tc>
                <a:tc>
                  <a:txBody>
                    <a:bodyPr/>
                    <a:lstStyle/>
                    <a:p>
                      <a:pPr marL="57150" indent="0" algn="ctr" fontAlgn="base">
                        <a:spcAft>
                          <a:spcPct val="0"/>
                        </a:spcAft>
                      </a:pPr>
                      <a:r>
                        <a:rPr lang="en-US" altLang="en-US" sz="1300" b="1" dirty="0">
                          <a:latin typeface="Courier New" panose="02070309020205020404" pitchFamily="49" charset="0"/>
                          <a:cs typeface="Courier New" panose="02070309020205020404" pitchFamily="49" charset="0"/>
                        </a:rPr>
                        <a:t>S (</a:t>
                      </a:r>
                      <a:r>
                        <a:rPr lang="en-US" altLang="en-US" sz="1300" b="1" dirty="0" err="1">
                          <a:latin typeface="Courier New" panose="02070309020205020404" pitchFamily="49" charset="0"/>
                          <a:cs typeface="Courier New" panose="02070309020205020404" pitchFamily="49" charset="0"/>
                        </a:rPr>
                        <a:t>init</a:t>
                      </a:r>
                      <a:r>
                        <a:rPr lang="en-US" altLang="en-US" sz="1300" b="1" dirty="0">
                          <a:latin typeface="Courier New" panose="02070309020205020404" pitchFamily="49" charset="0"/>
                          <a:cs typeface="Courier New" panose="02070309020205020404" pitchFamily="49" charset="0"/>
                        </a:rPr>
                        <a:t>)</a:t>
                      </a:r>
                    </a:p>
                  </a:txBody>
                  <a:tcPr/>
                </a:tc>
                <a:tc>
                  <a:txBody>
                    <a:bodyPr/>
                    <a:lstStyle/>
                    <a:p>
                      <a:pPr marL="57150" indent="0" algn="ctr" fontAlgn="base">
                        <a:spcAft>
                          <a:spcPct val="0"/>
                        </a:spcAft>
                      </a:pPr>
                      <a:r>
                        <a:rPr lang="en-US" sz="1300" b="1" dirty="0"/>
                        <a:t>sum (</a:t>
                      </a:r>
                      <a:r>
                        <a:rPr lang="en-US" sz="1300" b="1" dirty="0" err="1"/>
                        <a:t>init</a:t>
                      </a:r>
                      <a:r>
                        <a:rPr lang="en-US" sz="1300" b="1" dirty="0"/>
                        <a:t>)</a:t>
                      </a:r>
                      <a:endParaRPr lang="en-IN" sz="1300" b="1" dirty="0"/>
                    </a:p>
                  </a:txBody>
                  <a:tcPr/>
                </a:tc>
                <a:tc>
                  <a:txBody>
                    <a:bodyPr/>
                    <a:lstStyle/>
                    <a:p>
                      <a:pPr marL="57150" indent="0" algn="ctr" fontAlgn="base">
                        <a:spcAft>
                          <a:spcPct val="0"/>
                        </a:spcAft>
                      </a:pPr>
                      <a:r>
                        <a:rPr lang="en-US" sz="1300" b="1" dirty="0"/>
                        <a:t>x</a:t>
                      </a:r>
                      <a:endParaRPr lang="en-IN" sz="1300" b="1" dirty="0"/>
                    </a:p>
                  </a:txBody>
                  <a:tcPr/>
                </a:tc>
                <a:tc>
                  <a:txBody>
                    <a:bodyPr/>
                    <a:lstStyle/>
                    <a:p>
                      <a:pPr algn="ctr"/>
                      <a:r>
                        <a:rPr lang="en-US" sz="1300" b="1" dirty="0"/>
                        <a:t>S</a:t>
                      </a:r>
                      <a:endParaRPr lang="en-IN" sz="1300" b="1" dirty="0"/>
                    </a:p>
                  </a:txBody>
                  <a:tcPr/>
                </a:tc>
                <a:tc>
                  <a:txBody>
                    <a:bodyPr/>
                    <a:lstStyle/>
                    <a:p>
                      <a:pPr algn="ctr"/>
                      <a:r>
                        <a:rPr lang="en-US" sz="1300" b="1" dirty="0"/>
                        <a:t>sum</a:t>
                      </a:r>
                      <a:endParaRPr lang="en-IN" sz="1300" b="1" dirty="0"/>
                    </a:p>
                  </a:txBody>
                  <a:tcPr/>
                </a:tc>
                <a:extLst>
                  <a:ext uri="{0D108BD9-81ED-4DB2-BD59-A6C34878D82A}">
                    <a16:rowId xmlns:a16="http://schemas.microsoft.com/office/drawing/2014/main" val="2657456754"/>
                  </a:ext>
                </a:extLst>
              </a:tr>
              <a:tr h="370840">
                <a:tc>
                  <a:txBody>
                    <a:bodyPr/>
                    <a:lstStyle/>
                    <a:p>
                      <a:pPr marL="57150" indent="0" algn="ctr" fontAlgn="base">
                        <a:spcAft>
                          <a:spcPct val="0"/>
                        </a:spcAft>
                      </a:pPr>
                      <a:r>
                        <a:rPr lang="en-US" altLang="en-US" sz="1300" b="0" dirty="0">
                          <a:latin typeface="Courier New" panose="02070309020205020404" pitchFamily="49" charset="0"/>
                          <a:cs typeface="Courier New" panose="02070309020205020404" pitchFamily="49" charset="0"/>
                        </a:rPr>
                        <a:t>1</a:t>
                      </a:r>
                    </a:p>
                  </a:txBody>
                  <a:tcPr/>
                </a:tc>
                <a:tc>
                  <a:txBody>
                    <a:bodyPr/>
                    <a:lstStyle/>
                    <a:p>
                      <a:pPr marL="57150" indent="0" algn="ctr" fontAlgn="base">
                        <a:spcAft>
                          <a:spcPct val="0"/>
                        </a:spcAft>
                      </a:pPr>
                      <a:r>
                        <a:rPr lang="en-US" altLang="en-US" sz="1300" b="0" dirty="0">
                          <a:latin typeface="Courier New" panose="02070309020205020404" pitchFamily="49" charset="0"/>
                          <a:cs typeface="Courier New" panose="02070309020205020404" pitchFamily="49" charset="0"/>
                        </a:rPr>
                        <a:t>{}</a:t>
                      </a:r>
                    </a:p>
                  </a:txBody>
                  <a:tcPr/>
                </a:tc>
                <a:tc>
                  <a:txBody>
                    <a:bodyPr/>
                    <a:lstStyle/>
                    <a:p>
                      <a:pPr marL="57150" indent="0" algn="ctr" fontAlgn="base">
                        <a:spcAft>
                          <a:spcPct val="0"/>
                        </a:spcAft>
                      </a:pPr>
                      <a:r>
                        <a:rPr lang="en-US" sz="1300" b="0" dirty="0"/>
                        <a:t>0</a:t>
                      </a:r>
                      <a:endParaRPr lang="en-IN" sz="1300" b="0" dirty="0"/>
                    </a:p>
                  </a:txBody>
                  <a:tcPr/>
                </a:tc>
                <a:tc>
                  <a:txBody>
                    <a:bodyPr/>
                    <a:lstStyle/>
                    <a:p>
                      <a:pPr marL="57150" indent="0" algn="ctr" fontAlgn="base">
                        <a:spcAft>
                          <a:spcPct val="0"/>
                        </a:spcAft>
                      </a:pPr>
                      <a:r>
                        <a:rPr lang="en-US" sz="1300" b="0" dirty="0"/>
                        <a:t>100</a:t>
                      </a:r>
                      <a:endParaRPr lang="en-IN" sz="1300" b="0" dirty="0"/>
                    </a:p>
                  </a:txBody>
                  <a:tcPr/>
                </a:tc>
                <a:tc>
                  <a:txBody>
                    <a:bodyPr/>
                    <a:lstStyle/>
                    <a:p>
                      <a:pPr algn="ctr"/>
                      <a:r>
                        <a:rPr lang="en-US" sz="1300" b="0" dirty="0"/>
                        <a:t>{100}</a:t>
                      </a:r>
                      <a:endParaRPr lang="en-IN" sz="1300" b="0" dirty="0"/>
                    </a:p>
                  </a:txBody>
                  <a:tcPr/>
                </a:tc>
                <a:tc>
                  <a:txBody>
                    <a:bodyPr/>
                    <a:lstStyle/>
                    <a:p>
                      <a:pPr algn="ctr"/>
                      <a:r>
                        <a:rPr lang="en-US" sz="1300" b="0" dirty="0"/>
                        <a:t>100</a:t>
                      </a:r>
                      <a:endParaRPr lang="en-IN" sz="1300" b="0" dirty="0"/>
                    </a:p>
                  </a:txBody>
                  <a:tcPr/>
                </a:tc>
                <a:extLst>
                  <a:ext uri="{0D108BD9-81ED-4DB2-BD59-A6C34878D82A}">
                    <a16:rowId xmlns:a16="http://schemas.microsoft.com/office/drawing/2014/main" val="3510730234"/>
                  </a:ext>
                </a:extLst>
              </a:tr>
              <a:tr h="370840">
                <a:tc>
                  <a:txBody>
                    <a:bodyPr/>
                    <a:lstStyle/>
                    <a:p>
                      <a:pPr marL="57150" indent="0" algn="ctr" fontAlgn="base">
                        <a:spcAft>
                          <a:spcPct val="0"/>
                        </a:spcAft>
                      </a:pPr>
                      <a:r>
                        <a:rPr lang="en-US" altLang="en-US" sz="1300" b="0" dirty="0">
                          <a:latin typeface="Courier New" panose="02070309020205020404" pitchFamily="49" charset="0"/>
                          <a:cs typeface="Courier New" panose="02070309020205020404" pitchFamily="49" charset="0"/>
                        </a:rPr>
                        <a:t>2</a:t>
                      </a:r>
                    </a:p>
                  </a:txBody>
                  <a:tcPr/>
                </a:tc>
                <a:tc>
                  <a:txBody>
                    <a:bodyPr/>
                    <a:lstStyle/>
                    <a:p>
                      <a:pPr algn="ctr"/>
                      <a:r>
                        <a:rPr lang="en-US" sz="1300" b="0" dirty="0"/>
                        <a:t>{100}</a:t>
                      </a:r>
                      <a:endParaRPr lang="en-IN" sz="1300" b="0" dirty="0"/>
                    </a:p>
                  </a:txBody>
                  <a:tcPr/>
                </a:tc>
                <a:tc>
                  <a:txBody>
                    <a:bodyPr/>
                    <a:lstStyle/>
                    <a:p>
                      <a:pPr algn="ctr"/>
                      <a:r>
                        <a:rPr lang="en-US" sz="1300" b="0" dirty="0"/>
                        <a:t>100</a:t>
                      </a:r>
                      <a:endParaRPr lang="en-IN" sz="1300" b="0" dirty="0"/>
                    </a:p>
                  </a:txBody>
                  <a:tcPr/>
                </a:tc>
                <a:tc>
                  <a:txBody>
                    <a:bodyPr/>
                    <a:lstStyle/>
                    <a:p>
                      <a:pPr marL="57150" indent="0" algn="ctr" fontAlgn="base">
                        <a:spcAft>
                          <a:spcPct val="0"/>
                        </a:spcAft>
                      </a:pPr>
                      <a:r>
                        <a:rPr lang="en-US" sz="1300" b="0" dirty="0"/>
                        <a:t>100</a:t>
                      </a:r>
                      <a:endParaRPr lang="en-IN" sz="1300" b="0" dirty="0"/>
                    </a:p>
                  </a:txBody>
                  <a:tcPr/>
                </a:tc>
                <a:tc>
                  <a:txBody>
                    <a:bodyPr/>
                    <a:lstStyle/>
                    <a:p>
                      <a:pPr algn="ctr"/>
                      <a:r>
                        <a:rPr lang="en-US" sz="1300" b="0" dirty="0"/>
                        <a:t>{100,100}</a:t>
                      </a:r>
                      <a:endParaRPr lang="en-IN" sz="1300" b="0" dirty="0"/>
                    </a:p>
                  </a:txBody>
                  <a:tcPr/>
                </a:tc>
                <a:tc>
                  <a:txBody>
                    <a:bodyPr/>
                    <a:lstStyle/>
                    <a:p>
                      <a:pPr algn="ctr"/>
                      <a:r>
                        <a:rPr lang="en-US" sz="1300" b="0" dirty="0"/>
                        <a:t>200</a:t>
                      </a:r>
                      <a:endParaRPr lang="en-IN" sz="1300" b="0" dirty="0"/>
                    </a:p>
                  </a:txBody>
                  <a:tcPr/>
                </a:tc>
                <a:extLst>
                  <a:ext uri="{0D108BD9-81ED-4DB2-BD59-A6C34878D82A}">
                    <a16:rowId xmlns:a16="http://schemas.microsoft.com/office/drawing/2014/main" val="1596306788"/>
                  </a:ext>
                </a:extLst>
              </a:tr>
              <a:tr h="370840">
                <a:tc>
                  <a:txBody>
                    <a:bodyPr/>
                    <a:lstStyle/>
                    <a:p>
                      <a:pPr marL="57150" indent="0" algn="ctr" fontAlgn="base">
                        <a:spcAft>
                          <a:spcPct val="0"/>
                        </a:spcAft>
                      </a:pPr>
                      <a:r>
                        <a:rPr lang="en-US" altLang="en-US" sz="1300" b="0" dirty="0">
                          <a:latin typeface="Courier New" panose="02070309020205020404" pitchFamily="49" charset="0"/>
                          <a:cs typeface="Courier New" panose="02070309020205020404" pitchFamily="49" charset="0"/>
                        </a:rPr>
                        <a:t>3</a:t>
                      </a:r>
                    </a:p>
                  </a:txBody>
                  <a:tcPr/>
                </a:tc>
                <a:tc>
                  <a:txBody>
                    <a:bodyPr/>
                    <a:lstStyle/>
                    <a:p>
                      <a:pPr algn="ctr"/>
                      <a:r>
                        <a:rPr lang="en-US" sz="1300" b="0" dirty="0"/>
                        <a:t>{100,100}</a:t>
                      </a:r>
                      <a:endParaRPr lang="en-IN" sz="1300" b="0" dirty="0"/>
                    </a:p>
                  </a:txBody>
                  <a:tcPr/>
                </a:tc>
                <a:tc>
                  <a:txBody>
                    <a:bodyPr/>
                    <a:lstStyle/>
                    <a:p>
                      <a:pPr algn="ctr"/>
                      <a:r>
                        <a:rPr lang="en-US" sz="1300" b="0" dirty="0"/>
                        <a:t>200</a:t>
                      </a:r>
                      <a:endParaRPr lang="en-IN" sz="1300" b="0" dirty="0"/>
                    </a:p>
                  </a:txBody>
                  <a:tcPr/>
                </a:tc>
                <a:tc>
                  <a:txBody>
                    <a:bodyPr/>
                    <a:lstStyle/>
                    <a:p>
                      <a:pPr marL="57150" indent="0" algn="ctr" fontAlgn="base">
                        <a:spcAft>
                          <a:spcPct val="0"/>
                        </a:spcAft>
                      </a:pPr>
                      <a:r>
                        <a:rPr lang="en-US" sz="1300" b="0" dirty="0"/>
                        <a:t>25</a:t>
                      </a:r>
                      <a:endParaRPr lang="en-IN" sz="1300" b="0" dirty="0"/>
                    </a:p>
                  </a:txBody>
                  <a:tcPr/>
                </a:tc>
                <a:tc>
                  <a:txBody>
                    <a:bodyPr/>
                    <a:lstStyle/>
                    <a:p>
                      <a:pPr algn="ctr"/>
                      <a:r>
                        <a:rPr lang="en-US" sz="1300" b="0" dirty="0"/>
                        <a:t>{100,100,25}</a:t>
                      </a:r>
                      <a:endParaRPr lang="en-IN" sz="1300" b="0" dirty="0"/>
                    </a:p>
                  </a:txBody>
                  <a:tcPr/>
                </a:tc>
                <a:tc>
                  <a:txBody>
                    <a:bodyPr/>
                    <a:lstStyle/>
                    <a:p>
                      <a:pPr algn="ctr"/>
                      <a:r>
                        <a:rPr lang="en-US" sz="1300" b="0" dirty="0"/>
                        <a:t>225</a:t>
                      </a:r>
                      <a:endParaRPr lang="en-IN" sz="1300" b="0" dirty="0"/>
                    </a:p>
                  </a:txBody>
                  <a:tcPr/>
                </a:tc>
                <a:extLst>
                  <a:ext uri="{0D108BD9-81ED-4DB2-BD59-A6C34878D82A}">
                    <a16:rowId xmlns:a16="http://schemas.microsoft.com/office/drawing/2014/main" val="2797170721"/>
                  </a:ext>
                </a:extLst>
              </a:tr>
              <a:tr h="370840">
                <a:tc>
                  <a:txBody>
                    <a:bodyPr/>
                    <a:lstStyle/>
                    <a:p>
                      <a:pPr marL="57150" indent="0" algn="ctr" fontAlgn="base">
                        <a:spcAft>
                          <a:spcPct val="0"/>
                        </a:spcAft>
                      </a:pPr>
                      <a:r>
                        <a:rPr lang="en-US" altLang="en-US" sz="1300" b="0" dirty="0">
                          <a:latin typeface="Courier New" panose="02070309020205020404" pitchFamily="49" charset="0"/>
                          <a:cs typeface="Courier New" panose="02070309020205020404" pitchFamily="49" charset="0"/>
                        </a:rPr>
                        <a:t>4</a:t>
                      </a:r>
                    </a:p>
                  </a:txBody>
                  <a:tcPr/>
                </a:tc>
                <a:tc>
                  <a:txBody>
                    <a:bodyPr/>
                    <a:lstStyle/>
                    <a:p>
                      <a:pPr algn="ctr"/>
                      <a:r>
                        <a:rPr lang="en-US" sz="1300" b="0" dirty="0"/>
                        <a:t>{100,100,25}</a:t>
                      </a:r>
                      <a:endParaRPr lang="en-IN" sz="1300" b="0" dirty="0"/>
                    </a:p>
                  </a:txBody>
                  <a:tcPr/>
                </a:tc>
                <a:tc>
                  <a:txBody>
                    <a:bodyPr/>
                    <a:lstStyle/>
                    <a:p>
                      <a:pPr algn="ctr"/>
                      <a:r>
                        <a:rPr lang="en-US" sz="1300" b="0" dirty="0"/>
                        <a:t>225</a:t>
                      </a:r>
                      <a:endParaRPr lang="en-IN" sz="1300" b="0" dirty="0"/>
                    </a:p>
                  </a:txBody>
                  <a:tcPr/>
                </a:tc>
                <a:tc>
                  <a:txBody>
                    <a:bodyPr/>
                    <a:lstStyle/>
                    <a:p>
                      <a:pPr marL="57150" indent="0" algn="ctr" fontAlgn="base">
                        <a:spcAft>
                          <a:spcPct val="0"/>
                        </a:spcAft>
                      </a:pPr>
                      <a:r>
                        <a:rPr lang="en-US" sz="1300" b="0"/>
                        <a:t>25</a:t>
                      </a:r>
                      <a:endParaRPr lang="en-IN" sz="1300" b="0" dirty="0"/>
                    </a:p>
                  </a:txBody>
                  <a:tcPr/>
                </a:tc>
                <a:tc>
                  <a:txBody>
                    <a:bodyPr/>
                    <a:lstStyle/>
                    <a:p>
                      <a:pPr algn="ctr"/>
                      <a:r>
                        <a:rPr lang="en-US" sz="1300" b="0" dirty="0"/>
                        <a:t>{100,100,25,25}</a:t>
                      </a:r>
                      <a:endParaRPr lang="en-IN" sz="1300" b="0" dirty="0"/>
                    </a:p>
                  </a:txBody>
                  <a:tcPr/>
                </a:tc>
                <a:tc>
                  <a:txBody>
                    <a:bodyPr/>
                    <a:lstStyle/>
                    <a:p>
                      <a:pPr algn="ctr"/>
                      <a:r>
                        <a:rPr lang="en-US" sz="1300" b="0" dirty="0"/>
                        <a:t>250</a:t>
                      </a:r>
                      <a:endParaRPr lang="en-IN" sz="1300" b="0" dirty="0"/>
                    </a:p>
                  </a:txBody>
                  <a:tcPr/>
                </a:tc>
                <a:extLst>
                  <a:ext uri="{0D108BD9-81ED-4DB2-BD59-A6C34878D82A}">
                    <a16:rowId xmlns:a16="http://schemas.microsoft.com/office/drawing/2014/main" val="1256915418"/>
                  </a:ext>
                </a:extLst>
              </a:tr>
              <a:tr h="370840">
                <a:tc>
                  <a:txBody>
                    <a:bodyPr/>
                    <a:lstStyle/>
                    <a:p>
                      <a:pPr marL="57150" indent="0" algn="ctr" fontAlgn="base">
                        <a:spcAft>
                          <a:spcPct val="0"/>
                        </a:spcAft>
                      </a:pPr>
                      <a:r>
                        <a:rPr lang="en-US" altLang="en-US" sz="1300" b="0" dirty="0">
                          <a:latin typeface="Courier New" panose="02070309020205020404" pitchFamily="49" charset="0"/>
                          <a:cs typeface="Courier New" panose="02070309020205020404" pitchFamily="49" charset="0"/>
                        </a:rPr>
                        <a:t>5</a:t>
                      </a:r>
                    </a:p>
                  </a:txBody>
                  <a:tcPr/>
                </a:tc>
                <a:tc>
                  <a:txBody>
                    <a:bodyPr/>
                    <a:lstStyle/>
                    <a:p>
                      <a:pPr algn="ctr"/>
                      <a:r>
                        <a:rPr lang="en-US" sz="1300" b="0" dirty="0"/>
                        <a:t>{100,100,25,25}</a:t>
                      </a:r>
                      <a:endParaRPr lang="en-IN" sz="1300" b="0" dirty="0"/>
                    </a:p>
                  </a:txBody>
                  <a:tcPr/>
                </a:tc>
                <a:tc>
                  <a:txBody>
                    <a:bodyPr/>
                    <a:lstStyle/>
                    <a:p>
                      <a:pPr algn="ctr"/>
                      <a:r>
                        <a:rPr lang="en-US" sz="1300" b="0" dirty="0"/>
                        <a:t>250</a:t>
                      </a:r>
                      <a:endParaRPr lang="en-IN" sz="1300" b="0" dirty="0"/>
                    </a:p>
                  </a:txBody>
                  <a:tcPr/>
                </a:tc>
                <a:tc>
                  <a:txBody>
                    <a:bodyPr/>
                    <a:lstStyle/>
                    <a:p>
                      <a:pPr marL="57150" indent="0" algn="ctr" fontAlgn="base">
                        <a:spcAft>
                          <a:spcPct val="0"/>
                        </a:spcAft>
                      </a:pPr>
                      <a:r>
                        <a:rPr lang="en-US" sz="1300" b="0" dirty="0"/>
                        <a:t>25</a:t>
                      </a:r>
                      <a:endParaRPr lang="en-IN" sz="1300" b="0" dirty="0"/>
                    </a:p>
                  </a:txBody>
                  <a:tcPr/>
                </a:tc>
                <a:tc>
                  <a:txBody>
                    <a:bodyPr/>
                    <a:lstStyle/>
                    <a:p>
                      <a:pPr algn="ctr"/>
                      <a:r>
                        <a:rPr lang="en-US" sz="1300" b="0" dirty="0"/>
                        <a:t>{100,100,25,25,25}</a:t>
                      </a:r>
                      <a:endParaRPr lang="en-IN" sz="1300" b="0" dirty="0"/>
                    </a:p>
                  </a:txBody>
                  <a:tcPr/>
                </a:tc>
                <a:tc>
                  <a:txBody>
                    <a:bodyPr/>
                    <a:lstStyle/>
                    <a:p>
                      <a:pPr algn="ctr"/>
                      <a:r>
                        <a:rPr lang="en-US" sz="1300" b="0" dirty="0"/>
                        <a:t>275</a:t>
                      </a:r>
                      <a:endParaRPr lang="en-IN" sz="1300" b="0" dirty="0"/>
                    </a:p>
                  </a:txBody>
                  <a:tcPr/>
                </a:tc>
                <a:extLst>
                  <a:ext uri="{0D108BD9-81ED-4DB2-BD59-A6C34878D82A}">
                    <a16:rowId xmlns:a16="http://schemas.microsoft.com/office/drawing/2014/main" val="2363293161"/>
                  </a:ext>
                </a:extLst>
              </a:tr>
              <a:tr h="370840">
                <a:tc>
                  <a:txBody>
                    <a:bodyPr/>
                    <a:lstStyle/>
                    <a:p>
                      <a:pPr marL="57150" indent="0" algn="ctr" fontAlgn="base">
                        <a:spcAft>
                          <a:spcPct val="0"/>
                        </a:spcAft>
                      </a:pPr>
                      <a:r>
                        <a:rPr lang="en-US" altLang="en-US" sz="1300" b="0" dirty="0">
                          <a:latin typeface="Courier New" panose="02070309020205020404" pitchFamily="49" charset="0"/>
                          <a:cs typeface="Courier New" panose="02070309020205020404" pitchFamily="49" charset="0"/>
                        </a:rPr>
                        <a:t>6</a:t>
                      </a:r>
                    </a:p>
                  </a:txBody>
                  <a:tcPr/>
                </a:tc>
                <a:tc>
                  <a:txBody>
                    <a:bodyPr/>
                    <a:lstStyle/>
                    <a:p>
                      <a:pPr algn="ctr"/>
                      <a:r>
                        <a:rPr lang="en-US" sz="1300" b="0" dirty="0"/>
                        <a:t>{100,100,25,25,25}</a:t>
                      </a:r>
                      <a:endParaRPr lang="en-IN" sz="1300" b="0" dirty="0"/>
                    </a:p>
                  </a:txBody>
                  <a:tcPr/>
                </a:tc>
                <a:tc>
                  <a:txBody>
                    <a:bodyPr/>
                    <a:lstStyle/>
                    <a:p>
                      <a:pPr algn="ctr"/>
                      <a:r>
                        <a:rPr lang="en-US" sz="1300" b="0" dirty="0"/>
                        <a:t>275</a:t>
                      </a:r>
                      <a:endParaRPr lang="en-IN" sz="1300" b="0" dirty="0"/>
                    </a:p>
                  </a:txBody>
                  <a:tcPr/>
                </a:tc>
                <a:tc>
                  <a:txBody>
                    <a:bodyPr/>
                    <a:lstStyle/>
                    <a:p>
                      <a:pPr marL="57150" indent="0" algn="ctr" fontAlgn="base">
                        <a:spcAft>
                          <a:spcPct val="0"/>
                        </a:spcAft>
                      </a:pPr>
                      <a:r>
                        <a:rPr lang="en-US" sz="1300" b="0" dirty="0"/>
                        <a:t>10</a:t>
                      </a:r>
                      <a:endParaRPr lang="en-IN" sz="1300"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300" b="0" dirty="0"/>
                        <a:t>{100,100,25,25,25,10}</a:t>
                      </a:r>
                      <a:endParaRPr lang="en-IN" sz="1300" b="0" dirty="0"/>
                    </a:p>
                  </a:txBody>
                  <a:tcPr/>
                </a:tc>
                <a:tc>
                  <a:txBody>
                    <a:bodyPr/>
                    <a:lstStyle/>
                    <a:p>
                      <a:pPr algn="ctr"/>
                      <a:r>
                        <a:rPr lang="en-US" sz="1300" b="0" dirty="0"/>
                        <a:t>285</a:t>
                      </a:r>
                      <a:endParaRPr lang="en-IN" sz="1300" b="0" dirty="0"/>
                    </a:p>
                  </a:txBody>
                  <a:tcPr/>
                </a:tc>
                <a:extLst>
                  <a:ext uri="{0D108BD9-81ED-4DB2-BD59-A6C34878D82A}">
                    <a16:rowId xmlns:a16="http://schemas.microsoft.com/office/drawing/2014/main" val="356324534"/>
                  </a:ext>
                </a:extLst>
              </a:tr>
              <a:tr h="370840">
                <a:tc>
                  <a:txBody>
                    <a:bodyPr/>
                    <a:lstStyle/>
                    <a:p>
                      <a:pPr marL="57150" indent="0" algn="ctr" fontAlgn="base">
                        <a:spcAft>
                          <a:spcPct val="0"/>
                        </a:spcAft>
                      </a:pPr>
                      <a:r>
                        <a:rPr lang="en-US" altLang="en-US" sz="1300" b="0" dirty="0">
                          <a:latin typeface="Courier New" panose="02070309020205020404" pitchFamily="49" charset="0"/>
                          <a:cs typeface="Courier New" panose="02070309020205020404" pitchFamily="49" charset="0"/>
                        </a:rPr>
                        <a:t>7</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300" b="0" dirty="0"/>
                        <a:t>{100,100,25,25,25,10}</a:t>
                      </a:r>
                      <a:endParaRPr lang="en-IN" sz="1300" b="0" dirty="0"/>
                    </a:p>
                  </a:txBody>
                  <a:tcPr/>
                </a:tc>
                <a:tc>
                  <a:txBody>
                    <a:bodyPr/>
                    <a:lstStyle/>
                    <a:p>
                      <a:pPr algn="ctr"/>
                      <a:r>
                        <a:rPr lang="en-US" sz="1300" b="0" dirty="0"/>
                        <a:t>285</a:t>
                      </a:r>
                      <a:endParaRPr lang="en-IN" sz="1300" b="0" dirty="0"/>
                    </a:p>
                  </a:txBody>
                  <a:tcPr/>
                </a:tc>
                <a:tc>
                  <a:txBody>
                    <a:bodyPr/>
                    <a:lstStyle/>
                    <a:p>
                      <a:pPr marL="57150" indent="0" algn="ctr" fontAlgn="base">
                        <a:spcAft>
                          <a:spcPct val="0"/>
                        </a:spcAft>
                      </a:pPr>
                      <a:r>
                        <a:rPr lang="en-US" sz="1300" b="0" dirty="0"/>
                        <a:t>1</a:t>
                      </a:r>
                      <a:endParaRPr lang="en-IN" sz="1300"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300" b="1" dirty="0"/>
                        <a:t>{100,100,25,25,25,</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300" b="1" dirty="0"/>
                        <a:t>10,1}</a:t>
                      </a:r>
                      <a:endParaRPr lang="en-IN" sz="1300" b="1" dirty="0"/>
                    </a:p>
                  </a:txBody>
                  <a:tcPr/>
                </a:tc>
                <a:tc>
                  <a:txBody>
                    <a:bodyPr/>
                    <a:lstStyle/>
                    <a:p>
                      <a:pPr algn="ctr"/>
                      <a:r>
                        <a:rPr lang="en-US" sz="1300" b="1" dirty="0"/>
                        <a:t>286</a:t>
                      </a:r>
                      <a:endParaRPr lang="en-IN" sz="1300" b="1" dirty="0"/>
                    </a:p>
                  </a:txBody>
                  <a:tcPr/>
                </a:tc>
                <a:extLst>
                  <a:ext uri="{0D108BD9-81ED-4DB2-BD59-A6C34878D82A}">
                    <a16:rowId xmlns:a16="http://schemas.microsoft.com/office/drawing/2014/main" val="2568045979"/>
                  </a:ext>
                </a:extLst>
              </a:tr>
            </a:tbl>
          </a:graphicData>
        </a:graphic>
      </p:graphicFrame>
    </p:spTree>
    <p:extLst>
      <p:ext uri="{BB962C8B-B14F-4D97-AF65-F5344CB8AC3E}">
        <p14:creationId xmlns:p14="http://schemas.microsoft.com/office/powerpoint/2010/main" val="2413415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Content Placeholder 2">
            <a:extLst>
              <a:ext uri="{FF2B5EF4-FFF2-40B4-BE49-F238E27FC236}">
                <a16:creationId xmlns:a16="http://schemas.microsoft.com/office/drawing/2014/main" id="{BEF8A033-9BEB-425D-8BD4-26A7E2ED7B49}"/>
              </a:ext>
            </a:extLst>
          </p:cNvPr>
          <p:cNvSpPr>
            <a:spLocks noGrp="1"/>
          </p:cNvSpPr>
          <p:nvPr>
            <p:ph idx="1"/>
          </p:nvPr>
        </p:nvSpPr>
        <p:spPr>
          <a:xfrm>
            <a:off x="1333500" y="1477445"/>
            <a:ext cx="6477000" cy="1722955"/>
          </a:xfrm>
        </p:spPr>
        <p:txBody>
          <a:bodyPr/>
          <a:lstStyle/>
          <a:p>
            <a:pPr indent="-285750" algn="just" fontAlgn="base">
              <a:spcAft>
                <a:spcPct val="0"/>
              </a:spcAft>
              <a:buFont typeface="Arial" panose="020B0604020202020204" pitchFamily="34" charset="0"/>
              <a:buChar char="•"/>
            </a:pPr>
            <a:r>
              <a:rPr lang="en-US" altLang="en-US" sz="2000" b="1" dirty="0">
                <a:latin typeface="Courier New" panose="02070309020205020404" pitchFamily="49" charset="0"/>
                <a:cs typeface="Courier New" panose="02070309020205020404" pitchFamily="49" charset="0"/>
              </a:rPr>
              <a:t>Assume that coins = {1,2,6,8} and n = 12.</a:t>
            </a:r>
          </a:p>
          <a:p>
            <a:pPr indent="-285750" algn="just" fontAlgn="base">
              <a:spcAft>
                <a:spcPct val="0"/>
              </a:spcAft>
              <a:buFont typeface="Arial" panose="020B0604020202020204" pitchFamily="34" charset="0"/>
              <a:buChar char="•"/>
            </a:pPr>
            <a:r>
              <a:rPr lang="en-US" altLang="en-US" sz="2000" b="1" dirty="0">
                <a:latin typeface="Courier New" panose="02070309020205020404" pitchFamily="49" charset="0"/>
                <a:cs typeface="Courier New" panose="02070309020205020404" pitchFamily="49" charset="0"/>
              </a:rPr>
              <a:t>So answer should be {6,6}</a:t>
            </a:r>
          </a:p>
          <a:p>
            <a:pPr indent="-285750" algn="just" fontAlgn="base">
              <a:spcAft>
                <a:spcPct val="0"/>
              </a:spcAft>
              <a:buFont typeface="Arial" panose="020B0604020202020204" pitchFamily="34" charset="0"/>
              <a:buChar char="•"/>
            </a:pPr>
            <a:r>
              <a:rPr lang="en-US" altLang="en-US" sz="2000" b="1" dirty="0">
                <a:latin typeface="Courier New" panose="02070309020205020404" pitchFamily="49" charset="0"/>
                <a:cs typeface="Courier New" panose="02070309020205020404" pitchFamily="49" charset="0"/>
              </a:rPr>
              <a:t>BUT, Greedy algorithm shows…</a:t>
            </a:r>
            <a:endParaRPr lang="en-US" altLang="en-US" sz="2000" dirty="0">
              <a:latin typeface="Courier New" panose="02070309020205020404" pitchFamily="49" charset="0"/>
              <a:cs typeface="Courier New" panose="02070309020205020404" pitchFamily="49" charset="0"/>
            </a:endParaRPr>
          </a:p>
        </p:txBody>
      </p:sp>
      <p:sp>
        <p:nvSpPr>
          <p:cNvPr id="4" name="Content Placeholder 3">
            <a:extLst>
              <a:ext uri="{FF2B5EF4-FFF2-40B4-BE49-F238E27FC236}">
                <a16:creationId xmlns:a16="http://schemas.microsoft.com/office/drawing/2014/main" id="{34B17C67-4D7A-4EF2-AC38-E8D5F700E17C}"/>
              </a:ext>
            </a:extLst>
          </p:cNvPr>
          <p:cNvSpPr>
            <a:spLocks noGrp="1"/>
          </p:cNvSpPr>
          <p:nvPr>
            <p:ph sz="quarter" idx="10"/>
          </p:nvPr>
        </p:nvSpPr>
        <p:spPr/>
        <p:txBody>
          <a:bodyPr rtlCol="0"/>
          <a:lstStyle/>
          <a:p>
            <a:pPr eaLnBrk="1" fontAlgn="auto" hangingPunct="1">
              <a:spcAft>
                <a:spcPts val="0"/>
              </a:spcAft>
              <a:defRPr/>
            </a:pPr>
            <a:r>
              <a:rPr lang="en-US" dirty="0">
                <a:latin typeface="Times New Roman" panose="02020603050405020304" pitchFamily="18" charset="0"/>
                <a:cs typeface="Times New Roman" panose="02020603050405020304" pitchFamily="18" charset="0"/>
              </a:rPr>
              <a:t>Making Change </a:t>
            </a:r>
            <a:r>
              <a:rPr lang="en-US" sz="2800" dirty="0">
                <a:latin typeface="Times New Roman" panose="02020603050405020304" pitchFamily="18" charset="0"/>
                <a:cs typeface="Times New Roman" panose="02020603050405020304" pitchFamily="18" charset="0"/>
              </a:rPr>
              <a:t>(Greedy Algorithms)</a:t>
            </a:r>
            <a:endParaRPr lang="en-US" dirty="0"/>
          </a:p>
        </p:txBody>
      </p:sp>
      <p:graphicFrame>
        <p:nvGraphicFramePr>
          <p:cNvPr id="6" name="Table 5">
            <a:extLst>
              <a:ext uri="{FF2B5EF4-FFF2-40B4-BE49-F238E27FC236}">
                <a16:creationId xmlns:a16="http://schemas.microsoft.com/office/drawing/2014/main" id="{DBD94DB6-8D8F-4F52-B018-8C0BF23A0F25}"/>
              </a:ext>
            </a:extLst>
          </p:cNvPr>
          <p:cNvGraphicFramePr>
            <a:graphicFrameLocks noGrp="1"/>
          </p:cNvGraphicFramePr>
          <p:nvPr>
            <p:extLst>
              <p:ext uri="{D42A27DB-BD31-4B8C-83A1-F6EECF244321}">
                <p14:modId xmlns:p14="http://schemas.microsoft.com/office/powerpoint/2010/main" val="2193584284"/>
              </p:ext>
            </p:extLst>
          </p:nvPr>
        </p:nvGraphicFramePr>
        <p:xfrm>
          <a:off x="685800" y="3334861"/>
          <a:ext cx="7772400" cy="2651760"/>
        </p:xfrm>
        <a:graphic>
          <a:graphicData uri="http://schemas.openxmlformats.org/drawingml/2006/table">
            <a:tbl>
              <a:tblPr firstRow="1" bandRow="1">
                <a:tableStyleId>{5940675A-B579-460E-94D1-54222C63F5DA}</a:tableStyleId>
              </a:tblPr>
              <a:tblGrid>
                <a:gridCol w="674877">
                  <a:extLst>
                    <a:ext uri="{9D8B030D-6E8A-4147-A177-3AD203B41FA5}">
                      <a16:colId xmlns:a16="http://schemas.microsoft.com/office/drawing/2014/main" val="3657440584"/>
                    </a:ext>
                  </a:extLst>
                </a:gridCol>
                <a:gridCol w="1994223">
                  <a:extLst>
                    <a:ext uri="{9D8B030D-6E8A-4147-A177-3AD203B41FA5}">
                      <a16:colId xmlns:a16="http://schemas.microsoft.com/office/drawing/2014/main" val="2612319571"/>
                    </a:ext>
                  </a:extLst>
                </a:gridCol>
                <a:gridCol w="894930">
                  <a:extLst>
                    <a:ext uri="{9D8B030D-6E8A-4147-A177-3AD203B41FA5}">
                      <a16:colId xmlns:a16="http://schemas.microsoft.com/office/drawing/2014/main" val="2551485890"/>
                    </a:ext>
                  </a:extLst>
                </a:gridCol>
                <a:gridCol w="781872">
                  <a:extLst>
                    <a:ext uri="{9D8B030D-6E8A-4147-A177-3AD203B41FA5}">
                      <a16:colId xmlns:a16="http://schemas.microsoft.com/office/drawing/2014/main" val="129157503"/>
                    </a:ext>
                  </a:extLst>
                </a:gridCol>
                <a:gridCol w="2638815">
                  <a:extLst>
                    <a:ext uri="{9D8B030D-6E8A-4147-A177-3AD203B41FA5}">
                      <a16:colId xmlns:a16="http://schemas.microsoft.com/office/drawing/2014/main" val="2074433698"/>
                    </a:ext>
                  </a:extLst>
                </a:gridCol>
                <a:gridCol w="787683">
                  <a:extLst>
                    <a:ext uri="{9D8B030D-6E8A-4147-A177-3AD203B41FA5}">
                      <a16:colId xmlns:a16="http://schemas.microsoft.com/office/drawing/2014/main" val="3611518277"/>
                    </a:ext>
                  </a:extLst>
                </a:gridCol>
              </a:tblGrid>
              <a:tr h="370840">
                <a:tc gridSpan="6">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en-US" sz="2400" b="1" dirty="0">
                          <a:latin typeface="Courier New" panose="02070309020205020404" pitchFamily="49" charset="0"/>
                          <a:cs typeface="Courier New" panose="02070309020205020404" pitchFamily="49" charset="0"/>
                        </a:rPr>
                        <a:t>n = 12</a:t>
                      </a:r>
                    </a:p>
                  </a:txBody>
                  <a:tcPr/>
                </a:tc>
                <a:tc hMerge="1">
                  <a:txBody>
                    <a:bodyPr/>
                    <a:lstStyle/>
                    <a:p>
                      <a:endParaRPr lang="en-IN" sz="1300" dirty="0"/>
                    </a:p>
                  </a:txBody>
                  <a:tcPr/>
                </a:tc>
                <a:tc hMerge="1">
                  <a:txBody>
                    <a:bodyPr/>
                    <a:lstStyle/>
                    <a:p>
                      <a:endParaRPr lang="en-IN" sz="1300" dirty="0"/>
                    </a:p>
                  </a:txBody>
                  <a:tcPr/>
                </a:tc>
                <a:tc hMerge="1">
                  <a:txBody>
                    <a:bodyPr/>
                    <a:lstStyle/>
                    <a:p>
                      <a:endParaRPr lang="en-IN"/>
                    </a:p>
                  </a:txBody>
                  <a:tcPr/>
                </a:tc>
                <a:tc hMerge="1">
                  <a:txBody>
                    <a:bodyPr/>
                    <a:lstStyle/>
                    <a:p>
                      <a:endParaRPr lang="en-IN"/>
                    </a:p>
                  </a:txBody>
                  <a:tcPr/>
                </a:tc>
                <a:tc hMerge="1">
                  <a:txBody>
                    <a:bodyPr/>
                    <a:lstStyle/>
                    <a:p>
                      <a:endParaRPr lang="en-IN" sz="1300" dirty="0"/>
                    </a:p>
                  </a:txBody>
                  <a:tcPr/>
                </a:tc>
                <a:extLst>
                  <a:ext uri="{0D108BD9-81ED-4DB2-BD59-A6C34878D82A}">
                    <a16:rowId xmlns:a16="http://schemas.microsoft.com/office/drawing/2014/main" val="1442899262"/>
                  </a:ext>
                </a:extLst>
              </a:tr>
              <a:tr h="370840">
                <a:tc>
                  <a:txBody>
                    <a:bodyPr/>
                    <a:lstStyle/>
                    <a:p>
                      <a:pPr marL="57150" indent="0" algn="ctr" fontAlgn="base">
                        <a:spcAft>
                          <a:spcPct val="0"/>
                        </a:spcAft>
                      </a:pPr>
                      <a:r>
                        <a:rPr lang="en-US" altLang="en-US" sz="2400" b="1" dirty="0">
                          <a:latin typeface="Courier New" panose="02070309020205020404" pitchFamily="49" charset="0"/>
                          <a:cs typeface="Courier New" panose="02070309020205020404" pitchFamily="49" charset="0"/>
                        </a:rPr>
                        <a:t>#</a:t>
                      </a:r>
                    </a:p>
                  </a:txBody>
                  <a:tcPr/>
                </a:tc>
                <a:tc>
                  <a:txBody>
                    <a:bodyPr/>
                    <a:lstStyle/>
                    <a:p>
                      <a:pPr marL="57150" indent="0" algn="ctr" fontAlgn="base">
                        <a:spcAft>
                          <a:spcPct val="0"/>
                        </a:spcAft>
                      </a:pPr>
                      <a:r>
                        <a:rPr lang="en-US" altLang="en-US" sz="2400" b="1" dirty="0">
                          <a:latin typeface="Courier New" panose="02070309020205020404" pitchFamily="49" charset="0"/>
                          <a:cs typeface="Courier New" panose="02070309020205020404" pitchFamily="49" charset="0"/>
                        </a:rPr>
                        <a:t>S (</a:t>
                      </a:r>
                      <a:r>
                        <a:rPr lang="en-US" altLang="en-US" sz="2400" b="1" dirty="0" err="1">
                          <a:latin typeface="Courier New" panose="02070309020205020404" pitchFamily="49" charset="0"/>
                          <a:cs typeface="Courier New" panose="02070309020205020404" pitchFamily="49" charset="0"/>
                        </a:rPr>
                        <a:t>init</a:t>
                      </a:r>
                      <a:r>
                        <a:rPr lang="en-US" altLang="en-US" sz="2400" b="1" dirty="0">
                          <a:latin typeface="Courier New" panose="02070309020205020404" pitchFamily="49" charset="0"/>
                          <a:cs typeface="Courier New" panose="02070309020205020404" pitchFamily="49" charset="0"/>
                        </a:rPr>
                        <a:t>)</a:t>
                      </a:r>
                    </a:p>
                  </a:txBody>
                  <a:tcPr/>
                </a:tc>
                <a:tc>
                  <a:txBody>
                    <a:bodyPr/>
                    <a:lstStyle/>
                    <a:p>
                      <a:pPr marL="57150" indent="0" algn="ctr" fontAlgn="base">
                        <a:spcAft>
                          <a:spcPct val="0"/>
                        </a:spcAft>
                      </a:pPr>
                      <a:r>
                        <a:rPr lang="en-US" sz="2400" b="1" dirty="0"/>
                        <a:t>sum (</a:t>
                      </a:r>
                      <a:r>
                        <a:rPr lang="en-US" sz="2400" b="1" dirty="0" err="1"/>
                        <a:t>init</a:t>
                      </a:r>
                      <a:r>
                        <a:rPr lang="en-US" sz="2400" b="1" dirty="0"/>
                        <a:t>)</a:t>
                      </a:r>
                      <a:endParaRPr lang="en-IN" sz="2400" b="1" dirty="0"/>
                    </a:p>
                  </a:txBody>
                  <a:tcPr/>
                </a:tc>
                <a:tc>
                  <a:txBody>
                    <a:bodyPr/>
                    <a:lstStyle/>
                    <a:p>
                      <a:pPr marL="57150" indent="0" algn="ctr" fontAlgn="base">
                        <a:spcAft>
                          <a:spcPct val="0"/>
                        </a:spcAft>
                      </a:pPr>
                      <a:r>
                        <a:rPr lang="en-US" sz="2400" b="1" dirty="0"/>
                        <a:t>x</a:t>
                      </a:r>
                      <a:endParaRPr lang="en-IN" sz="2400" b="1" dirty="0"/>
                    </a:p>
                  </a:txBody>
                  <a:tcPr/>
                </a:tc>
                <a:tc>
                  <a:txBody>
                    <a:bodyPr/>
                    <a:lstStyle/>
                    <a:p>
                      <a:pPr algn="ctr"/>
                      <a:r>
                        <a:rPr lang="en-US" sz="2400" b="1" dirty="0"/>
                        <a:t>S</a:t>
                      </a:r>
                      <a:endParaRPr lang="en-IN" sz="2400" b="1" dirty="0"/>
                    </a:p>
                  </a:txBody>
                  <a:tcPr/>
                </a:tc>
                <a:tc>
                  <a:txBody>
                    <a:bodyPr/>
                    <a:lstStyle/>
                    <a:p>
                      <a:pPr algn="ctr"/>
                      <a:r>
                        <a:rPr lang="en-US" sz="2400" b="1" dirty="0"/>
                        <a:t>sum</a:t>
                      </a:r>
                      <a:endParaRPr lang="en-IN" sz="2400" b="1" dirty="0"/>
                    </a:p>
                  </a:txBody>
                  <a:tcPr/>
                </a:tc>
                <a:extLst>
                  <a:ext uri="{0D108BD9-81ED-4DB2-BD59-A6C34878D82A}">
                    <a16:rowId xmlns:a16="http://schemas.microsoft.com/office/drawing/2014/main" val="2657456754"/>
                  </a:ext>
                </a:extLst>
              </a:tr>
              <a:tr h="370840">
                <a:tc>
                  <a:txBody>
                    <a:bodyPr/>
                    <a:lstStyle/>
                    <a:p>
                      <a:pPr marL="57150" indent="0" algn="ctr" fontAlgn="base">
                        <a:spcAft>
                          <a:spcPct val="0"/>
                        </a:spcAft>
                      </a:pPr>
                      <a:r>
                        <a:rPr lang="en-US" altLang="en-US" sz="2400" b="0" dirty="0">
                          <a:latin typeface="Courier New" panose="02070309020205020404" pitchFamily="49" charset="0"/>
                          <a:cs typeface="Courier New" panose="02070309020205020404" pitchFamily="49" charset="0"/>
                        </a:rPr>
                        <a:t>1</a:t>
                      </a:r>
                    </a:p>
                  </a:txBody>
                  <a:tcPr/>
                </a:tc>
                <a:tc>
                  <a:txBody>
                    <a:bodyPr/>
                    <a:lstStyle/>
                    <a:p>
                      <a:pPr marL="57150" indent="0" algn="ctr" fontAlgn="base">
                        <a:spcAft>
                          <a:spcPct val="0"/>
                        </a:spcAft>
                      </a:pPr>
                      <a:r>
                        <a:rPr lang="en-US" altLang="en-US" sz="2400" b="0" dirty="0">
                          <a:latin typeface="Courier New" panose="02070309020205020404" pitchFamily="49" charset="0"/>
                          <a:cs typeface="Courier New" panose="02070309020205020404" pitchFamily="49" charset="0"/>
                        </a:rPr>
                        <a:t>{}</a:t>
                      </a:r>
                    </a:p>
                  </a:txBody>
                  <a:tcPr/>
                </a:tc>
                <a:tc>
                  <a:txBody>
                    <a:bodyPr/>
                    <a:lstStyle/>
                    <a:p>
                      <a:pPr marL="57150" indent="0" algn="ctr" fontAlgn="base">
                        <a:spcAft>
                          <a:spcPct val="0"/>
                        </a:spcAft>
                      </a:pPr>
                      <a:r>
                        <a:rPr lang="en-US" sz="2400" b="0" dirty="0"/>
                        <a:t>0</a:t>
                      </a:r>
                      <a:endParaRPr lang="en-IN" sz="2400" b="0" dirty="0"/>
                    </a:p>
                  </a:txBody>
                  <a:tcPr/>
                </a:tc>
                <a:tc>
                  <a:txBody>
                    <a:bodyPr/>
                    <a:lstStyle/>
                    <a:p>
                      <a:pPr marL="57150" indent="0" algn="ctr" fontAlgn="base">
                        <a:spcAft>
                          <a:spcPct val="0"/>
                        </a:spcAft>
                      </a:pPr>
                      <a:r>
                        <a:rPr lang="en-US" sz="2400" b="0" dirty="0"/>
                        <a:t>8</a:t>
                      </a:r>
                      <a:endParaRPr lang="en-IN" sz="2400" b="0" dirty="0"/>
                    </a:p>
                  </a:txBody>
                  <a:tcPr/>
                </a:tc>
                <a:tc>
                  <a:txBody>
                    <a:bodyPr/>
                    <a:lstStyle/>
                    <a:p>
                      <a:pPr algn="ctr"/>
                      <a:r>
                        <a:rPr lang="en-US" sz="2400" b="0" dirty="0"/>
                        <a:t>{8}</a:t>
                      </a:r>
                      <a:endParaRPr lang="en-IN" sz="2400" b="0" dirty="0"/>
                    </a:p>
                  </a:txBody>
                  <a:tcPr/>
                </a:tc>
                <a:tc>
                  <a:txBody>
                    <a:bodyPr/>
                    <a:lstStyle/>
                    <a:p>
                      <a:pPr algn="ctr"/>
                      <a:r>
                        <a:rPr lang="en-US" sz="2400" b="0" dirty="0"/>
                        <a:t>8</a:t>
                      </a:r>
                      <a:endParaRPr lang="en-IN" sz="2400" b="0" dirty="0"/>
                    </a:p>
                  </a:txBody>
                  <a:tcPr/>
                </a:tc>
                <a:extLst>
                  <a:ext uri="{0D108BD9-81ED-4DB2-BD59-A6C34878D82A}">
                    <a16:rowId xmlns:a16="http://schemas.microsoft.com/office/drawing/2014/main" val="3510730234"/>
                  </a:ext>
                </a:extLst>
              </a:tr>
              <a:tr h="370840">
                <a:tc>
                  <a:txBody>
                    <a:bodyPr/>
                    <a:lstStyle/>
                    <a:p>
                      <a:pPr marL="57150" indent="0" algn="ctr" fontAlgn="base">
                        <a:spcAft>
                          <a:spcPct val="0"/>
                        </a:spcAft>
                      </a:pPr>
                      <a:r>
                        <a:rPr lang="en-US" altLang="en-US" sz="2400" b="0" dirty="0">
                          <a:latin typeface="Courier New" panose="02070309020205020404" pitchFamily="49" charset="0"/>
                          <a:cs typeface="Courier New" panose="02070309020205020404" pitchFamily="49" charset="0"/>
                        </a:rPr>
                        <a:t>2</a:t>
                      </a:r>
                    </a:p>
                  </a:txBody>
                  <a:tcPr/>
                </a:tc>
                <a:tc>
                  <a:txBody>
                    <a:bodyPr/>
                    <a:lstStyle/>
                    <a:p>
                      <a:pPr algn="ctr"/>
                      <a:r>
                        <a:rPr lang="en-US" sz="2400" b="0" dirty="0"/>
                        <a:t>{8}</a:t>
                      </a:r>
                      <a:endParaRPr lang="en-IN" sz="2400" b="0" dirty="0"/>
                    </a:p>
                  </a:txBody>
                  <a:tcPr/>
                </a:tc>
                <a:tc>
                  <a:txBody>
                    <a:bodyPr/>
                    <a:lstStyle/>
                    <a:p>
                      <a:pPr algn="ctr"/>
                      <a:r>
                        <a:rPr lang="en-US" sz="2400" b="0" dirty="0"/>
                        <a:t>8</a:t>
                      </a:r>
                      <a:endParaRPr lang="en-IN" sz="2400" b="0" dirty="0"/>
                    </a:p>
                  </a:txBody>
                  <a:tcPr/>
                </a:tc>
                <a:tc>
                  <a:txBody>
                    <a:bodyPr/>
                    <a:lstStyle/>
                    <a:p>
                      <a:pPr marL="57150" indent="0" algn="ctr" fontAlgn="base">
                        <a:spcAft>
                          <a:spcPct val="0"/>
                        </a:spcAft>
                      </a:pPr>
                      <a:r>
                        <a:rPr lang="en-US" sz="2400" b="0" dirty="0"/>
                        <a:t>2</a:t>
                      </a:r>
                      <a:endParaRPr lang="en-IN" sz="2400" b="0" dirty="0"/>
                    </a:p>
                  </a:txBody>
                  <a:tcPr/>
                </a:tc>
                <a:tc>
                  <a:txBody>
                    <a:bodyPr/>
                    <a:lstStyle/>
                    <a:p>
                      <a:pPr algn="ctr"/>
                      <a:r>
                        <a:rPr lang="en-US" sz="2400" b="0" dirty="0"/>
                        <a:t>{8,2}</a:t>
                      </a:r>
                      <a:endParaRPr lang="en-IN" sz="2400" b="0" dirty="0"/>
                    </a:p>
                  </a:txBody>
                  <a:tcPr/>
                </a:tc>
                <a:tc>
                  <a:txBody>
                    <a:bodyPr/>
                    <a:lstStyle/>
                    <a:p>
                      <a:pPr algn="ctr"/>
                      <a:r>
                        <a:rPr lang="en-US" sz="2400" b="0" dirty="0"/>
                        <a:t>10</a:t>
                      </a:r>
                      <a:endParaRPr lang="en-IN" sz="2400" b="0" dirty="0"/>
                    </a:p>
                  </a:txBody>
                  <a:tcPr/>
                </a:tc>
                <a:extLst>
                  <a:ext uri="{0D108BD9-81ED-4DB2-BD59-A6C34878D82A}">
                    <a16:rowId xmlns:a16="http://schemas.microsoft.com/office/drawing/2014/main" val="1596306788"/>
                  </a:ext>
                </a:extLst>
              </a:tr>
              <a:tr h="370840">
                <a:tc>
                  <a:txBody>
                    <a:bodyPr/>
                    <a:lstStyle/>
                    <a:p>
                      <a:pPr marL="57150" indent="0" algn="ctr" fontAlgn="base">
                        <a:spcAft>
                          <a:spcPct val="0"/>
                        </a:spcAft>
                      </a:pPr>
                      <a:r>
                        <a:rPr lang="en-US" altLang="en-US" sz="2400" b="0" dirty="0">
                          <a:latin typeface="Courier New" panose="02070309020205020404" pitchFamily="49" charset="0"/>
                          <a:cs typeface="Courier New" panose="02070309020205020404" pitchFamily="49" charset="0"/>
                        </a:rPr>
                        <a:t>3</a:t>
                      </a:r>
                    </a:p>
                  </a:txBody>
                  <a:tcPr/>
                </a:tc>
                <a:tc>
                  <a:txBody>
                    <a:bodyPr/>
                    <a:lstStyle/>
                    <a:p>
                      <a:pPr algn="ctr"/>
                      <a:r>
                        <a:rPr lang="en-US" sz="2400" b="0" dirty="0"/>
                        <a:t>{8,2}</a:t>
                      </a:r>
                      <a:endParaRPr lang="en-IN" sz="2400" b="0" dirty="0"/>
                    </a:p>
                  </a:txBody>
                  <a:tcPr/>
                </a:tc>
                <a:tc>
                  <a:txBody>
                    <a:bodyPr/>
                    <a:lstStyle/>
                    <a:p>
                      <a:pPr algn="ctr"/>
                      <a:r>
                        <a:rPr lang="en-US" sz="2400" b="0" dirty="0"/>
                        <a:t>10</a:t>
                      </a:r>
                      <a:endParaRPr lang="en-IN" sz="2400" b="0" dirty="0"/>
                    </a:p>
                  </a:txBody>
                  <a:tcPr/>
                </a:tc>
                <a:tc>
                  <a:txBody>
                    <a:bodyPr/>
                    <a:lstStyle/>
                    <a:p>
                      <a:pPr marL="57150" indent="0" algn="ctr" fontAlgn="base">
                        <a:spcAft>
                          <a:spcPct val="0"/>
                        </a:spcAft>
                      </a:pPr>
                      <a:r>
                        <a:rPr lang="en-US" sz="2400" b="0" dirty="0"/>
                        <a:t>2</a:t>
                      </a:r>
                      <a:endParaRPr lang="en-IN" sz="2400" b="0" dirty="0"/>
                    </a:p>
                  </a:txBody>
                  <a:tcPr/>
                </a:tc>
                <a:tc>
                  <a:txBody>
                    <a:bodyPr/>
                    <a:lstStyle/>
                    <a:p>
                      <a:pPr algn="ctr"/>
                      <a:r>
                        <a:rPr lang="en-US" sz="2400" b="1" dirty="0"/>
                        <a:t>{8,2,2}</a:t>
                      </a:r>
                      <a:endParaRPr lang="en-IN" sz="2400" b="1" dirty="0"/>
                    </a:p>
                  </a:txBody>
                  <a:tcPr/>
                </a:tc>
                <a:tc>
                  <a:txBody>
                    <a:bodyPr/>
                    <a:lstStyle/>
                    <a:p>
                      <a:pPr algn="ctr"/>
                      <a:r>
                        <a:rPr lang="en-US" sz="2400" b="1" dirty="0"/>
                        <a:t>12</a:t>
                      </a:r>
                      <a:endParaRPr lang="en-IN" sz="2400" b="1" dirty="0"/>
                    </a:p>
                  </a:txBody>
                  <a:tcPr/>
                </a:tc>
                <a:extLst>
                  <a:ext uri="{0D108BD9-81ED-4DB2-BD59-A6C34878D82A}">
                    <a16:rowId xmlns:a16="http://schemas.microsoft.com/office/drawing/2014/main" val="2797170721"/>
                  </a:ext>
                </a:extLst>
              </a:tr>
            </a:tbl>
          </a:graphicData>
        </a:graphic>
      </p:graphicFrame>
    </p:spTree>
    <p:extLst>
      <p:ext uri="{BB962C8B-B14F-4D97-AF65-F5344CB8AC3E}">
        <p14:creationId xmlns:p14="http://schemas.microsoft.com/office/powerpoint/2010/main" val="699629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Content Placeholder 2">
            <a:extLst>
              <a:ext uri="{FF2B5EF4-FFF2-40B4-BE49-F238E27FC236}">
                <a16:creationId xmlns:a16="http://schemas.microsoft.com/office/drawing/2014/main" id="{BEF8A033-9BEB-425D-8BD4-26A7E2ED7B49}"/>
              </a:ext>
            </a:extLst>
          </p:cNvPr>
          <p:cNvSpPr>
            <a:spLocks noGrp="1"/>
          </p:cNvSpPr>
          <p:nvPr>
            <p:ph idx="1"/>
          </p:nvPr>
        </p:nvSpPr>
        <p:spPr>
          <a:xfrm>
            <a:off x="304800" y="1493838"/>
            <a:ext cx="8229600" cy="4525962"/>
          </a:xfrm>
        </p:spPr>
        <p:txBody>
          <a:bodyPr/>
          <a:lstStyle/>
          <a:p>
            <a:pPr marL="571500" indent="-514350" algn="just" fontAlgn="base">
              <a:spcAft>
                <a:spcPct val="0"/>
              </a:spcAft>
              <a:buFont typeface="Arial" panose="020B0604020202020204" pitchFamily="34" charset="0"/>
              <a:buChar char="•"/>
            </a:pPr>
            <a:r>
              <a:rPr lang="en-US" altLang="en-US" sz="2000" dirty="0">
                <a:latin typeface="Times New Roman" panose="02020603050405020304" pitchFamily="18" charset="0"/>
                <a:cs typeface="Times New Roman" panose="02020603050405020304" pitchFamily="18" charset="0"/>
              </a:rPr>
              <a:t>In this problem, you have a set of items, each with a weight and a value, and you need to determine the most valuable combination of items to include in a knapsack with a limited weight capacity.</a:t>
            </a:r>
          </a:p>
          <a:p>
            <a:pPr marL="571500" indent="-514350" algn="just" fontAlgn="base">
              <a:spcAft>
                <a:spcPct val="0"/>
              </a:spcAft>
              <a:buFont typeface="Arial" panose="020B0604020202020204" pitchFamily="34" charset="0"/>
              <a:buChar char="•"/>
            </a:pPr>
            <a:r>
              <a:rPr lang="en-US" altLang="en-US" sz="2000" dirty="0">
                <a:latin typeface="Times New Roman" panose="02020603050405020304" pitchFamily="18" charset="0"/>
                <a:cs typeface="Times New Roman" panose="02020603050405020304" pitchFamily="18" charset="0"/>
              </a:rPr>
              <a:t>0/1 Knapsack Problem: Items cannot be divided into fractions.</a:t>
            </a:r>
          </a:p>
          <a:p>
            <a:pPr marL="571500" indent="-514350" algn="just" fontAlgn="base">
              <a:spcAft>
                <a:spcPct val="0"/>
              </a:spcAft>
              <a:buFont typeface="Arial" panose="020B0604020202020204" pitchFamily="34" charset="0"/>
              <a:buChar char="•"/>
            </a:pPr>
            <a:r>
              <a:rPr lang="en-US" altLang="en-US" sz="2000" dirty="0">
                <a:latin typeface="Times New Roman" panose="02020603050405020304" pitchFamily="18" charset="0"/>
                <a:cs typeface="Times New Roman" panose="02020603050405020304" pitchFamily="18" charset="0"/>
              </a:rPr>
              <a:t>Fractional Knapsack Problem: Items can be divided into fractions.</a:t>
            </a:r>
          </a:p>
        </p:txBody>
      </p:sp>
      <p:sp>
        <p:nvSpPr>
          <p:cNvPr id="4" name="Content Placeholder 3">
            <a:extLst>
              <a:ext uri="{FF2B5EF4-FFF2-40B4-BE49-F238E27FC236}">
                <a16:creationId xmlns:a16="http://schemas.microsoft.com/office/drawing/2014/main" id="{34B17C67-4D7A-4EF2-AC38-E8D5F700E17C}"/>
              </a:ext>
            </a:extLst>
          </p:cNvPr>
          <p:cNvSpPr>
            <a:spLocks noGrp="1"/>
          </p:cNvSpPr>
          <p:nvPr>
            <p:ph sz="quarter" idx="10"/>
          </p:nvPr>
        </p:nvSpPr>
        <p:spPr/>
        <p:txBody>
          <a:bodyPr rtlCol="0"/>
          <a:lstStyle/>
          <a:p>
            <a:pPr eaLnBrk="1" fontAlgn="auto" hangingPunct="1">
              <a:spcAft>
                <a:spcPts val="0"/>
              </a:spcAft>
              <a:defRPr/>
            </a:pPr>
            <a:r>
              <a:rPr lang="en-US" dirty="0">
                <a:latin typeface="Times New Roman" panose="02020603050405020304" pitchFamily="18" charset="0"/>
                <a:cs typeface="Times New Roman" panose="02020603050405020304" pitchFamily="18" charset="0"/>
              </a:rPr>
              <a:t>Knapsack Problem </a:t>
            </a:r>
            <a:r>
              <a:rPr lang="en-US" sz="2400" dirty="0">
                <a:latin typeface="Times New Roman" panose="02020603050405020304" pitchFamily="18" charset="0"/>
                <a:cs typeface="Times New Roman" panose="02020603050405020304" pitchFamily="18" charset="0"/>
              </a:rPr>
              <a:t>(Greedy Algorithms)</a:t>
            </a:r>
            <a:endParaRPr lang="en-US" dirty="0"/>
          </a:p>
        </p:txBody>
      </p:sp>
      <p:graphicFrame>
        <p:nvGraphicFramePr>
          <p:cNvPr id="2" name="Table 1">
            <a:extLst>
              <a:ext uri="{FF2B5EF4-FFF2-40B4-BE49-F238E27FC236}">
                <a16:creationId xmlns:a16="http://schemas.microsoft.com/office/drawing/2014/main" id="{24E46D8F-F9E8-4FFF-9AB8-B9F909A881EE}"/>
              </a:ext>
            </a:extLst>
          </p:cNvPr>
          <p:cNvGraphicFramePr>
            <a:graphicFrameLocks noGrp="1"/>
          </p:cNvGraphicFramePr>
          <p:nvPr>
            <p:extLst>
              <p:ext uri="{D42A27DB-BD31-4B8C-83A1-F6EECF244321}">
                <p14:modId xmlns:p14="http://schemas.microsoft.com/office/powerpoint/2010/main" val="2468924888"/>
              </p:ext>
            </p:extLst>
          </p:nvPr>
        </p:nvGraphicFramePr>
        <p:xfrm>
          <a:off x="457201" y="3505200"/>
          <a:ext cx="8229601" cy="2219960"/>
        </p:xfrm>
        <a:graphic>
          <a:graphicData uri="http://schemas.openxmlformats.org/drawingml/2006/table">
            <a:tbl>
              <a:tblPr firstRow="1" bandRow="1">
                <a:tableStyleId>{5940675A-B579-460E-94D1-54222C63F5DA}</a:tableStyleId>
              </a:tblPr>
              <a:tblGrid>
                <a:gridCol w="1608084">
                  <a:extLst>
                    <a:ext uri="{9D8B030D-6E8A-4147-A177-3AD203B41FA5}">
                      <a16:colId xmlns:a16="http://schemas.microsoft.com/office/drawing/2014/main" val="2991732468"/>
                    </a:ext>
                  </a:extLst>
                </a:gridCol>
                <a:gridCol w="945931">
                  <a:extLst>
                    <a:ext uri="{9D8B030D-6E8A-4147-A177-3AD203B41FA5}">
                      <a16:colId xmlns:a16="http://schemas.microsoft.com/office/drawing/2014/main" val="74785558"/>
                    </a:ext>
                  </a:extLst>
                </a:gridCol>
                <a:gridCol w="945931">
                  <a:extLst>
                    <a:ext uri="{9D8B030D-6E8A-4147-A177-3AD203B41FA5}">
                      <a16:colId xmlns:a16="http://schemas.microsoft.com/office/drawing/2014/main" val="4089571954"/>
                    </a:ext>
                  </a:extLst>
                </a:gridCol>
                <a:gridCol w="945931">
                  <a:extLst>
                    <a:ext uri="{9D8B030D-6E8A-4147-A177-3AD203B41FA5}">
                      <a16:colId xmlns:a16="http://schemas.microsoft.com/office/drawing/2014/main" val="3522055983"/>
                    </a:ext>
                  </a:extLst>
                </a:gridCol>
                <a:gridCol w="945931">
                  <a:extLst>
                    <a:ext uri="{9D8B030D-6E8A-4147-A177-3AD203B41FA5}">
                      <a16:colId xmlns:a16="http://schemas.microsoft.com/office/drawing/2014/main" val="1394447731"/>
                    </a:ext>
                  </a:extLst>
                </a:gridCol>
                <a:gridCol w="945931">
                  <a:extLst>
                    <a:ext uri="{9D8B030D-6E8A-4147-A177-3AD203B41FA5}">
                      <a16:colId xmlns:a16="http://schemas.microsoft.com/office/drawing/2014/main" val="2801256221"/>
                    </a:ext>
                  </a:extLst>
                </a:gridCol>
                <a:gridCol w="945931">
                  <a:extLst>
                    <a:ext uri="{9D8B030D-6E8A-4147-A177-3AD203B41FA5}">
                      <a16:colId xmlns:a16="http://schemas.microsoft.com/office/drawing/2014/main" val="3186825054"/>
                    </a:ext>
                  </a:extLst>
                </a:gridCol>
                <a:gridCol w="945931">
                  <a:extLst>
                    <a:ext uri="{9D8B030D-6E8A-4147-A177-3AD203B41FA5}">
                      <a16:colId xmlns:a16="http://schemas.microsoft.com/office/drawing/2014/main" val="2867292764"/>
                    </a:ext>
                  </a:extLst>
                </a:gridCol>
              </a:tblGrid>
              <a:tr h="274589">
                <a:tc>
                  <a:txBody>
                    <a:bodyPr/>
                    <a:lstStyle/>
                    <a:p>
                      <a:pPr algn="ctr"/>
                      <a:r>
                        <a:rPr lang="en-US" b="1" i="1" dirty="0"/>
                        <a:t>x</a:t>
                      </a:r>
                      <a:endParaRPr lang="en-IN" b="1" i="1" dirty="0"/>
                    </a:p>
                  </a:txBody>
                  <a:tcPr/>
                </a:tc>
                <a:tc>
                  <a:txBody>
                    <a:bodyPr/>
                    <a:lstStyle/>
                    <a:p>
                      <a:pPr algn="ctr"/>
                      <a:r>
                        <a:rPr lang="en-US" b="1" dirty="0"/>
                        <a:t>1</a:t>
                      </a:r>
                      <a:endParaRPr lang="en-IN" b="1" dirty="0"/>
                    </a:p>
                  </a:txBody>
                  <a:tcPr/>
                </a:tc>
                <a:tc>
                  <a:txBody>
                    <a:bodyPr/>
                    <a:lstStyle/>
                    <a:p>
                      <a:pPr algn="ctr"/>
                      <a:r>
                        <a:rPr lang="en-US" b="1" dirty="0"/>
                        <a:t>2</a:t>
                      </a:r>
                      <a:endParaRPr lang="en-IN" b="1" dirty="0"/>
                    </a:p>
                  </a:txBody>
                  <a:tcPr/>
                </a:tc>
                <a:tc>
                  <a:txBody>
                    <a:bodyPr/>
                    <a:lstStyle/>
                    <a:p>
                      <a:pPr algn="ctr"/>
                      <a:r>
                        <a:rPr lang="en-US" b="1" dirty="0"/>
                        <a:t>3</a:t>
                      </a:r>
                      <a:endParaRPr lang="en-IN" b="1" dirty="0"/>
                    </a:p>
                  </a:txBody>
                  <a:tcPr/>
                </a:tc>
                <a:tc>
                  <a:txBody>
                    <a:bodyPr/>
                    <a:lstStyle/>
                    <a:p>
                      <a:pPr algn="ctr"/>
                      <a:r>
                        <a:rPr lang="en-US" b="1" dirty="0"/>
                        <a:t>4</a:t>
                      </a:r>
                      <a:endParaRPr lang="en-IN" b="1" dirty="0"/>
                    </a:p>
                  </a:txBody>
                  <a:tcPr/>
                </a:tc>
                <a:tc>
                  <a:txBody>
                    <a:bodyPr/>
                    <a:lstStyle/>
                    <a:p>
                      <a:pPr algn="ctr"/>
                      <a:r>
                        <a:rPr lang="en-US" b="1" dirty="0"/>
                        <a:t>5</a:t>
                      </a:r>
                      <a:endParaRPr lang="en-IN" b="1" dirty="0"/>
                    </a:p>
                  </a:txBody>
                  <a:tcPr/>
                </a:tc>
                <a:tc>
                  <a:txBody>
                    <a:bodyPr/>
                    <a:lstStyle/>
                    <a:p>
                      <a:pPr algn="ctr"/>
                      <a:r>
                        <a:rPr lang="en-US" b="1" dirty="0"/>
                        <a:t>6</a:t>
                      </a:r>
                      <a:endParaRPr lang="en-IN" b="1" dirty="0"/>
                    </a:p>
                  </a:txBody>
                  <a:tcPr/>
                </a:tc>
                <a:tc>
                  <a:txBody>
                    <a:bodyPr/>
                    <a:lstStyle/>
                    <a:p>
                      <a:pPr algn="ctr"/>
                      <a:r>
                        <a:rPr lang="en-US" b="1" dirty="0"/>
                        <a:t>7</a:t>
                      </a:r>
                      <a:endParaRPr lang="en-IN" b="1" dirty="0"/>
                    </a:p>
                  </a:txBody>
                  <a:tcPr/>
                </a:tc>
                <a:extLst>
                  <a:ext uri="{0D108BD9-81ED-4DB2-BD59-A6C34878D82A}">
                    <a16:rowId xmlns:a16="http://schemas.microsoft.com/office/drawing/2014/main" val="696992464"/>
                  </a:ext>
                </a:extLst>
              </a:tr>
              <a:tr h="370840">
                <a:tc>
                  <a:txBody>
                    <a:bodyPr/>
                    <a:lstStyle/>
                    <a:p>
                      <a:pPr algn="ctr"/>
                      <a:r>
                        <a:rPr lang="en-US" b="1" i="1" dirty="0"/>
                        <a:t>Profit (p)</a:t>
                      </a:r>
                      <a:endParaRPr lang="en-IN" b="1" i="1" dirty="0"/>
                    </a:p>
                  </a:txBody>
                  <a:tcPr/>
                </a:tc>
                <a:tc>
                  <a:txBody>
                    <a:bodyPr/>
                    <a:lstStyle/>
                    <a:p>
                      <a:pPr algn="ctr"/>
                      <a:r>
                        <a:rPr lang="en-US" dirty="0"/>
                        <a:t>10</a:t>
                      </a:r>
                      <a:endParaRPr lang="en-IN" dirty="0"/>
                    </a:p>
                  </a:txBody>
                  <a:tcPr/>
                </a:tc>
                <a:tc>
                  <a:txBody>
                    <a:bodyPr/>
                    <a:lstStyle/>
                    <a:p>
                      <a:pPr algn="ctr"/>
                      <a:r>
                        <a:rPr lang="en-US" dirty="0"/>
                        <a:t>5</a:t>
                      </a:r>
                      <a:endParaRPr lang="en-IN" dirty="0"/>
                    </a:p>
                  </a:txBody>
                  <a:tcPr/>
                </a:tc>
                <a:tc>
                  <a:txBody>
                    <a:bodyPr/>
                    <a:lstStyle/>
                    <a:p>
                      <a:pPr algn="ctr"/>
                      <a:r>
                        <a:rPr lang="en-US" dirty="0"/>
                        <a:t>15</a:t>
                      </a:r>
                      <a:endParaRPr lang="en-IN" dirty="0"/>
                    </a:p>
                  </a:txBody>
                  <a:tcPr/>
                </a:tc>
                <a:tc>
                  <a:txBody>
                    <a:bodyPr/>
                    <a:lstStyle/>
                    <a:p>
                      <a:pPr algn="ctr"/>
                      <a:r>
                        <a:rPr lang="en-US" dirty="0"/>
                        <a:t>7</a:t>
                      </a:r>
                      <a:endParaRPr lang="en-IN" dirty="0"/>
                    </a:p>
                  </a:txBody>
                  <a:tcPr/>
                </a:tc>
                <a:tc>
                  <a:txBody>
                    <a:bodyPr/>
                    <a:lstStyle/>
                    <a:p>
                      <a:pPr algn="ctr"/>
                      <a:r>
                        <a:rPr lang="en-US" dirty="0"/>
                        <a:t>6</a:t>
                      </a:r>
                      <a:endParaRPr lang="en-IN" dirty="0"/>
                    </a:p>
                  </a:txBody>
                  <a:tcPr/>
                </a:tc>
                <a:tc>
                  <a:txBody>
                    <a:bodyPr/>
                    <a:lstStyle/>
                    <a:p>
                      <a:pPr algn="ctr"/>
                      <a:r>
                        <a:rPr lang="en-US" dirty="0"/>
                        <a:t>18</a:t>
                      </a:r>
                      <a:endParaRPr lang="en-IN" dirty="0"/>
                    </a:p>
                  </a:txBody>
                  <a:tcPr/>
                </a:tc>
                <a:tc>
                  <a:txBody>
                    <a:bodyPr/>
                    <a:lstStyle/>
                    <a:p>
                      <a:pPr algn="ctr"/>
                      <a:r>
                        <a:rPr lang="en-US" dirty="0"/>
                        <a:t>3</a:t>
                      </a:r>
                      <a:endParaRPr lang="en-IN" dirty="0"/>
                    </a:p>
                  </a:txBody>
                  <a:tcPr/>
                </a:tc>
                <a:extLst>
                  <a:ext uri="{0D108BD9-81ED-4DB2-BD59-A6C34878D82A}">
                    <a16:rowId xmlns:a16="http://schemas.microsoft.com/office/drawing/2014/main" val="1006033285"/>
                  </a:ext>
                </a:extLst>
              </a:tr>
              <a:tr h="370840">
                <a:tc>
                  <a:txBody>
                    <a:bodyPr/>
                    <a:lstStyle/>
                    <a:p>
                      <a:pPr algn="ctr"/>
                      <a:r>
                        <a:rPr lang="en-US" b="1" i="1" dirty="0"/>
                        <a:t>Weight (w)</a:t>
                      </a:r>
                      <a:endParaRPr lang="en-IN" b="1" i="1" dirty="0"/>
                    </a:p>
                  </a:txBody>
                  <a:tcPr/>
                </a:tc>
                <a:tc>
                  <a:txBody>
                    <a:bodyPr/>
                    <a:lstStyle/>
                    <a:p>
                      <a:pPr algn="ctr"/>
                      <a:r>
                        <a:rPr lang="en-US" dirty="0"/>
                        <a:t>2</a:t>
                      </a:r>
                      <a:endParaRPr lang="en-IN" dirty="0"/>
                    </a:p>
                  </a:txBody>
                  <a:tcPr/>
                </a:tc>
                <a:tc>
                  <a:txBody>
                    <a:bodyPr/>
                    <a:lstStyle/>
                    <a:p>
                      <a:pPr algn="ctr"/>
                      <a:r>
                        <a:rPr lang="en-US" dirty="0"/>
                        <a:t>3</a:t>
                      </a:r>
                      <a:endParaRPr lang="en-IN" dirty="0"/>
                    </a:p>
                  </a:txBody>
                  <a:tcPr/>
                </a:tc>
                <a:tc>
                  <a:txBody>
                    <a:bodyPr/>
                    <a:lstStyle/>
                    <a:p>
                      <a:pPr algn="ctr"/>
                      <a:r>
                        <a:rPr lang="en-US" dirty="0"/>
                        <a:t>5</a:t>
                      </a:r>
                      <a:endParaRPr lang="en-IN" dirty="0"/>
                    </a:p>
                  </a:txBody>
                  <a:tcPr/>
                </a:tc>
                <a:tc>
                  <a:txBody>
                    <a:bodyPr/>
                    <a:lstStyle/>
                    <a:p>
                      <a:pPr algn="ctr"/>
                      <a:r>
                        <a:rPr lang="en-US" dirty="0"/>
                        <a:t>7</a:t>
                      </a:r>
                      <a:endParaRPr lang="en-IN" dirty="0"/>
                    </a:p>
                  </a:txBody>
                  <a:tcPr/>
                </a:tc>
                <a:tc>
                  <a:txBody>
                    <a:bodyPr/>
                    <a:lstStyle/>
                    <a:p>
                      <a:pPr algn="ctr"/>
                      <a:r>
                        <a:rPr lang="en-US" dirty="0"/>
                        <a:t>1</a:t>
                      </a:r>
                      <a:endParaRPr lang="en-IN" dirty="0"/>
                    </a:p>
                  </a:txBody>
                  <a:tcPr/>
                </a:tc>
                <a:tc>
                  <a:txBody>
                    <a:bodyPr/>
                    <a:lstStyle/>
                    <a:p>
                      <a:pPr algn="ctr"/>
                      <a:r>
                        <a:rPr lang="en-US" dirty="0"/>
                        <a:t>4</a:t>
                      </a:r>
                      <a:endParaRPr lang="en-IN" dirty="0"/>
                    </a:p>
                  </a:txBody>
                  <a:tcPr/>
                </a:tc>
                <a:tc>
                  <a:txBody>
                    <a:bodyPr/>
                    <a:lstStyle/>
                    <a:p>
                      <a:pPr algn="ctr"/>
                      <a:r>
                        <a:rPr lang="en-US" dirty="0"/>
                        <a:t>1</a:t>
                      </a:r>
                      <a:endParaRPr lang="en-IN" dirty="0"/>
                    </a:p>
                  </a:txBody>
                  <a:tcPr/>
                </a:tc>
                <a:extLst>
                  <a:ext uri="{0D108BD9-81ED-4DB2-BD59-A6C34878D82A}">
                    <a16:rowId xmlns:a16="http://schemas.microsoft.com/office/drawing/2014/main" val="4146562824"/>
                  </a:ext>
                </a:extLst>
              </a:tr>
              <a:tr h="370840">
                <a:tc gridSpan="8">
                  <a:txBody>
                    <a:bodyPr/>
                    <a:lstStyle/>
                    <a:p>
                      <a:pPr algn="l"/>
                      <a:r>
                        <a:rPr lang="en-US" dirty="0"/>
                        <a:t>m = 15</a:t>
                      </a:r>
                      <a:endParaRPr lang="en-IN" dirty="0"/>
                    </a:p>
                  </a:txBody>
                  <a:tcPr/>
                </a:tc>
                <a:tc hMerge="1">
                  <a:txBody>
                    <a:bodyPr/>
                    <a:lstStyle/>
                    <a:p>
                      <a:pPr algn="ctr"/>
                      <a:endParaRPr lang="en-IN" dirty="0"/>
                    </a:p>
                  </a:txBody>
                  <a:tcPr/>
                </a:tc>
                <a:tc hMerge="1">
                  <a:txBody>
                    <a:bodyPr/>
                    <a:lstStyle/>
                    <a:p>
                      <a:pPr algn="ctr"/>
                      <a:endParaRPr lang="en-IN" dirty="0"/>
                    </a:p>
                  </a:txBody>
                  <a:tcPr/>
                </a:tc>
                <a:tc hMerge="1">
                  <a:txBody>
                    <a:bodyPr/>
                    <a:lstStyle/>
                    <a:p>
                      <a:pPr algn="ctr"/>
                      <a:endParaRPr lang="en-IN" dirty="0"/>
                    </a:p>
                  </a:txBody>
                  <a:tcPr/>
                </a:tc>
                <a:tc hMerge="1">
                  <a:txBody>
                    <a:bodyPr/>
                    <a:lstStyle/>
                    <a:p>
                      <a:pPr algn="ctr"/>
                      <a:endParaRPr lang="en-IN" dirty="0"/>
                    </a:p>
                  </a:txBody>
                  <a:tcPr/>
                </a:tc>
                <a:tc hMerge="1">
                  <a:txBody>
                    <a:bodyPr/>
                    <a:lstStyle/>
                    <a:p>
                      <a:pPr algn="ctr"/>
                      <a:endParaRPr lang="en-IN" dirty="0"/>
                    </a:p>
                  </a:txBody>
                  <a:tcPr/>
                </a:tc>
                <a:tc hMerge="1">
                  <a:txBody>
                    <a:bodyPr/>
                    <a:lstStyle/>
                    <a:p>
                      <a:pPr algn="ctr"/>
                      <a:endParaRPr lang="en-IN" dirty="0"/>
                    </a:p>
                  </a:txBody>
                  <a:tcPr/>
                </a:tc>
                <a:tc hMerge="1">
                  <a:txBody>
                    <a:bodyPr/>
                    <a:lstStyle/>
                    <a:p>
                      <a:pPr algn="ctr"/>
                      <a:endParaRPr lang="en-IN" dirty="0"/>
                    </a:p>
                  </a:txBody>
                  <a:tcPr/>
                </a:tc>
                <a:extLst>
                  <a:ext uri="{0D108BD9-81ED-4DB2-BD59-A6C34878D82A}">
                    <a16:rowId xmlns:a16="http://schemas.microsoft.com/office/drawing/2014/main" val="3125513834"/>
                  </a:ext>
                </a:extLst>
              </a:tr>
              <a:tr h="370840">
                <a:tc gridSpan="8">
                  <a:txBody>
                    <a:bodyPr/>
                    <a:lstStyle/>
                    <a:p>
                      <a:pPr algn="just"/>
                      <a:r>
                        <a:rPr lang="en-US" dirty="0"/>
                        <a:t>Min weight: P = {6,3,10,5,18,(15*4/5)} W = {1,1,2,3,4,(5*4/5)}, </a:t>
                      </a:r>
                      <a:r>
                        <a:rPr lang="en-US" b="1" dirty="0"/>
                        <a:t>Profit = 54</a:t>
                      </a:r>
                      <a:endParaRPr lang="en-IN" b="1" dirty="0"/>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1324700188"/>
                  </a:ext>
                </a:extLst>
              </a:tr>
              <a:tr h="370840">
                <a:tc gridSpan="8">
                  <a:txBody>
                    <a:bodyPr/>
                    <a:lstStyle/>
                    <a:p>
                      <a:pPr algn="just"/>
                      <a:r>
                        <a:rPr lang="en-US" dirty="0"/>
                        <a:t>Max profit: P = {18,15,10,(7*4/7)} W = {4,5,2,(7*4/7)}, </a:t>
                      </a:r>
                      <a:r>
                        <a:rPr lang="en-US" b="1" dirty="0"/>
                        <a:t>Profit = 50</a:t>
                      </a:r>
                      <a:endParaRPr lang="en-IN" dirty="0"/>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1771791142"/>
                  </a:ext>
                </a:extLst>
              </a:tr>
            </a:tbl>
          </a:graphicData>
        </a:graphic>
      </p:graphicFrame>
    </p:spTree>
    <p:extLst>
      <p:ext uri="{BB962C8B-B14F-4D97-AF65-F5344CB8AC3E}">
        <p14:creationId xmlns:p14="http://schemas.microsoft.com/office/powerpoint/2010/main" val="5593322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34B17C67-4D7A-4EF2-AC38-E8D5F700E17C}"/>
              </a:ext>
            </a:extLst>
          </p:cNvPr>
          <p:cNvSpPr>
            <a:spLocks noGrp="1"/>
          </p:cNvSpPr>
          <p:nvPr>
            <p:ph sz="quarter" idx="10"/>
          </p:nvPr>
        </p:nvSpPr>
        <p:spPr/>
        <p:txBody>
          <a:bodyPr rtlCol="0"/>
          <a:lstStyle/>
          <a:p>
            <a:pPr eaLnBrk="1" fontAlgn="auto" hangingPunct="1">
              <a:spcAft>
                <a:spcPts val="0"/>
              </a:spcAft>
              <a:defRPr/>
            </a:pPr>
            <a:r>
              <a:rPr lang="en-US" dirty="0">
                <a:latin typeface="Times New Roman" panose="02020603050405020304" pitchFamily="18" charset="0"/>
                <a:cs typeface="Times New Roman" panose="02020603050405020304" pitchFamily="18" charset="0"/>
              </a:rPr>
              <a:t>Graph</a:t>
            </a:r>
            <a:endParaRPr lang="en-US" dirty="0"/>
          </a:p>
        </p:txBody>
      </p:sp>
      <p:pic>
        <p:nvPicPr>
          <p:cNvPr id="1026" name="Picture 2">
            <a:extLst>
              <a:ext uri="{FF2B5EF4-FFF2-40B4-BE49-F238E27FC236}">
                <a16:creationId xmlns:a16="http://schemas.microsoft.com/office/drawing/2014/main" id="{045027DA-2F60-4082-B588-6D7F0A421BF6}"/>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tretch>
            <a:fillRect/>
          </a:stretch>
        </p:blipFill>
        <p:spPr bwMode="auto">
          <a:xfrm>
            <a:off x="1066044" y="2057400"/>
            <a:ext cx="7011912" cy="381409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34B17C67-4D7A-4EF2-AC38-E8D5F700E17C}"/>
              </a:ext>
            </a:extLst>
          </p:cNvPr>
          <p:cNvSpPr>
            <a:spLocks noGrp="1"/>
          </p:cNvSpPr>
          <p:nvPr>
            <p:ph sz="quarter" idx="10"/>
          </p:nvPr>
        </p:nvSpPr>
        <p:spPr/>
        <p:txBody>
          <a:bodyPr rtlCol="0"/>
          <a:lstStyle/>
          <a:p>
            <a:pPr eaLnBrk="1" fontAlgn="auto" hangingPunct="1">
              <a:spcAft>
                <a:spcPts val="0"/>
              </a:spcAft>
              <a:defRPr/>
            </a:pPr>
            <a:r>
              <a:rPr lang="en-US" dirty="0">
                <a:latin typeface="Times New Roman" panose="02020603050405020304" pitchFamily="18" charset="0"/>
                <a:cs typeface="Times New Roman" panose="02020603050405020304" pitchFamily="18" charset="0"/>
              </a:rPr>
              <a:t>Knapsack Problem </a:t>
            </a:r>
            <a:r>
              <a:rPr lang="en-US" sz="2400" dirty="0">
                <a:latin typeface="Times New Roman" panose="02020603050405020304" pitchFamily="18" charset="0"/>
                <a:cs typeface="Times New Roman" panose="02020603050405020304" pitchFamily="18" charset="0"/>
              </a:rPr>
              <a:t>(Greedy Algorithms)</a:t>
            </a:r>
            <a:endParaRPr lang="en-US" dirty="0"/>
          </a:p>
        </p:txBody>
      </p:sp>
      <p:graphicFrame>
        <p:nvGraphicFramePr>
          <p:cNvPr id="2" name="Table 1">
            <a:extLst>
              <a:ext uri="{FF2B5EF4-FFF2-40B4-BE49-F238E27FC236}">
                <a16:creationId xmlns:a16="http://schemas.microsoft.com/office/drawing/2014/main" id="{24E46D8F-F9E8-4FFF-9AB8-B9F909A881EE}"/>
              </a:ext>
            </a:extLst>
          </p:cNvPr>
          <p:cNvGraphicFramePr>
            <a:graphicFrameLocks noGrp="1"/>
          </p:cNvGraphicFramePr>
          <p:nvPr>
            <p:extLst>
              <p:ext uri="{D42A27DB-BD31-4B8C-83A1-F6EECF244321}">
                <p14:modId xmlns:p14="http://schemas.microsoft.com/office/powerpoint/2010/main" val="3550306240"/>
              </p:ext>
            </p:extLst>
          </p:nvPr>
        </p:nvGraphicFramePr>
        <p:xfrm>
          <a:off x="304800" y="1600200"/>
          <a:ext cx="8229601" cy="3134360"/>
        </p:xfrm>
        <a:graphic>
          <a:graphicData uri="http://schemas.openxmlformats.org/drawingml/2006/table">
            <a:tbl>
              <a:tblPr firstRow="1" bandRow="1">
                <a:tableStyleId>{5940675A-B579-460E-94D1-54222C63F5DA}</a:tableStyleId>
              </a:tblPr>
              <a:tblGrid>
                <a:gridCol w="1608084">
                  <a:extLst>
                    <a:ext uri="{9D8B030D-6E8A-4147-A177-3AD203B41FA5}">
                      <a16:colId xmlns:a16="http://schemas.microsoft.com/office/drawing/2014/main" val="2991732468"/>
                    </a:ext>
                  </a:extLst>
                </a:gridCol>
                <a:gridCol w="945931">
                  <a:extLst>
                    <a:ext uri="{9D8B030D-6E8A-4147-A177-3AD203B41FA5}">
                      <a16:colId xmlns:a16="http://schemas.microsoft.com/office/drawing/2014/main" val="74785558"/>
                    </a:ext>
                  </a:extLst>
                </a:gridCol>
                <a:gridCol w="945931">
                  <a:extLst>
                    <a:ext uri="{9D8B030D-6E8A-4147-A177-3AD203B41FA5}">
                      <a16:colId xmlns:a16="http://schemas.microsoft.com/office/drawing/2014/main" val="4089571954"/>
                    </a:ext>
                  </a:extLst>
                </a:gridCol>
                <a:gridCol w="945931">
                  <a:extLst>
                    <a:ext uri="{9D8B030D-6E8A-4147-A177-3AD203B41FA5}">
                      <a16:colId xmlns:a16="http://schemas.microsoft.com/office/drawing/2014/main" val="3522055983"/>
                    </a:ext>
                  </a:extLst>
                </a:gridCol>
                <a:gridCol w="945931">
                  <a:extLst>
                    <a:ext uri="{9D8B030D-6E8A-4147-A177-3AD203B41FA5}">
                      <a16:colId xmlns:a16="http://schemas.microsoft.com/office/drawing/2014/main" val="1394447731"/>
                    </a:ext>
                  </a:extLst>
                </a:gridCol>
                <a:gridCol w="945931">
                  <a:extLst>
                    <a:ext uri="{9D8B030D-6E8A-4147-A177-3AD203B41FA5}">
                      <a16:colId xmlns:a16="http://schemas.microsoft.com/office/drawing/2014/main" val="2801256221"/>
                    </a:ext>
                  </a:extLst>
                </a:gridCol>
                <a:gridCol w="945931">
                  <a:extLst>
                    <a:ext uri="{9D8B030D-6E8A-4147-A177-3AD203B41FA5}">
                      <a16:colId xmlns:a16="http://schemas.microsoft.com/office/drawing/2014/main" val="3186825054"/>
                    </a:ext>
                  </a:extLst>
                </a:gridCol>
                <a:gridCol w="945931">
                  <a:extLst>
                    <a:ext uri="{9D8B030D-6E8A-4147-A177-3AD203B41FA5}">
                      <a16:colId xmlns:a16="http://schemas.microsoft.com/office/drawing/2014/main" val="2867292764"/>
                    </a:ext>
                  </a:extLst>
                </a:gridCol>
              </a:tblGrid>
              <a:tr h="274589">
                <a:tc>
                  <a:txBody>
                    <a:bodyPr/>
                    <a:lstStyle/>
                    <a:p>
                      <a:pPr algn="ctr"/>
                      <a:r>
                        <a:rPr lang="en-US" b="1" i="1" dirty="0"/>
                        <a:t>x</a:t>
                      </a:r>
                      <a:endParaRPr lang="en-IN" b="1" i="1" dirty="0"/>
                    </a:p>
                  </a:txBody>
                  <a:tcPr/>
                </a:tc>
                <a:tc>
                  <a:txBody>
                    <a:bodyPr/>
                    <a:lstStyle/>
                    <a:p>
                      <a:pPr algn="ctr"/>
                      <a:r>
                        <a:rPr lang="en-US" b="1" dirty="0"/>
                        <a:t>1</a:t>
                      </a:r>
                      <a:endParaRPr lang="en-IN" b="1" dirty="0"/>
                    </a:p>
                  </a:txBody>
                  <a:tcPr/>
                </a:tc>
                <a:tc>
                  <a:txBody>
                    <a:bodyPr/>
                    <a:lstStyle/>
                    <a:p>
                      <a:pPr algn="ctr"/>
                      <a:r>
                        <a:rPr lang="en-US" b="1" dirty="0"/>
                        <a:t>2</a:t>
                      </a:r>
                      <a:endParaRPr lang="en-IN" b="1" dirty="0"/>
                    </a:p>
                  </a:txBody>
                  <a:tcPr/>
                </a:tc>
                <a:tc>
                  <a:txBody>
                    <a:bodyPr/>
                    <a:lstStyle/>
                    <a:p>
                      <a:pPr algn="ctr"/>
                      <a:r>
                        <a:rPr lang="en-US" b="1" dirty="0"/>
                        <a:t>3</a:t>
                      </a:r>
                      <a:endParaRPr lang="en-IN" b="1" dirty="0"/>
                    </a:p>
                  </a:txBody>
                  <a:tcPr/>
                </a:tc>
                <a:tc>
                  <a:txBody>
                    <a:bodyPr/>
                    <a:lstStyle/>
                    <a:p>
                      <a:pPr algn="ctr"/>
                      <a:r>
                        <a:rPr lang="en-US" b="1" dirty="0"/>
                        <a:t>4</a:t>
                      </a:r>
                      <a:endParaRPr lang="en-IN" b="1" dirty="0"/>
                    </a:p>
                  </a:txBody>
                  <a:tcPr/>
                </a:tc>
                <a:tc>
                  <a:txBody>
                    <a:bodyPr/>
                    <a:lstStyle/>
                    <a:p>
                      <a:pPr algn="ctr"/>
                      <a:r>
                        <a:rPr lang="en-US" b="1" dirty="0"/>
                        <a:t>5</a:t>
                      </a:r>
                      <a:endParaRPr lang="en-IN" b="1" dirty="0"/>
                    </a:p>
                  </a:txBody>
                  <a:tcPr/>
                </a:tc>
                <a:tc>
                  <a:txBody>
                    <a:bodyPr/>
                    <a:lstStyle/>
                    <a:p>
                      <a:pPr algn="ctr"/>
                      <a:r>
                        <a:rPr lang="en-US" b="1" dirty="0"/>
                        <a:t>6</a:t>
                      </a:r>
                      <a:endParaRPr lang="en-IN" b="1" dirty="0"/>
                    </a:p>
                  </a:txBody>
                  <a:tcPr/>
                </a:tc>
                <a:tc>
                  <a:txBody>
                    <a:bodyPr/>
                    <a:lstStyle/>
                    <a:p>
                      <a:pPr algn="ctr"/>
                      <a:r>
                        <a:rPr lang="en-US" b="1" dirty="0"/>
                        <a:t>7</a:t>
                      </a:r>
                      <a:endParaRPr lang="en-IN" b="1" dirty="0"/>
                    </a:p>
                  </a:txBody>
                  <a:tcPr/>
                </a:tc>
                <a:extLst>
                  <a:ext uri="{0D108BD9-81ED-4DB2-BD59-A6C34878D82A}">
                    <a16:rowId xmlns:a16="http://schemas.microsoft.com/office/drawing/2014/main" val="696992464"/>
                  </a:ext>
                </a:extLst>
              </a:tr>
              <a:tr h="370840">
                <a:tc>
                  <a:txBody>
                    <a:bodyPr/>
                    <a:lstStyle/>
                    <a:p>
                      <a:pPr algn="ctr"/>
                      <a:r>
                        <a:rPr lang="en-US" b="1" i="1" dirty="0"/>
                        <a:t>Profit (p)</a:t>
                      </a:r>
                      <a:endParaRPr lang="en-IN" b="1" i="1" dirty="0"/>
                    </a:p>
                  </a:txBody>
                  <a:tcPr/>
                </a:tc>
                <a:tc>
                  <a:txBody>
                    <a:bodyPr/>
                    <a:lstStyle/>
                    <a:p>
                      <a:pPr algn="ctr"/>
                      <a:r>
                        <a:rPr lang="en-US" dirty="0"/>
                        <a:t>10</a:t>
                      </a:r>
                      <a:endParaRPr lang="en-IN" dirty="0"/>
                    </a:p>
                  </a:txBody>
                  <a:tcPr/>
                </a:tc>
                <a:tc>
                  <a:txBody>
                    <a:bodyPr/>
                    <a:lstStyle/>
                    <a:p>
                      <a:pPr algn="ctr"/>
                      <a:r>
                        <a:rPr lang="en-US" dirty="0"/>
                        <a:t>5</a:t>
                      </a:r>
                      <a:endParaRPr lang="en-IN" dirty="0"/>
                    </a:p>
                  </a:txBody>
                  <a:tcPr/>
                </a:tc>
                <a:tc>
                  <a:txBody>
                    <a:bodyPr/>
                    <a:lstStyle/>
                    <a:p>
                      <a:pPr algn="ctr"/>
                      <a:r>
                        <a:rPr lang="en-US" dirty="0"/>
                        <a:t>15</a:t>
                      </a:r>
                      <a:endParaRPr lang="en-IN" dirty="0"/>
                    </a:p>
                  </a:txBody>
                  <a:tcPr/>
                </a:tc>
                <a:tc>
                  <a:txBody>
                    <a:bodyPr/>
                    <a:lstStyle/>
                    <a:p>
                      <a:pPr algn="ctr"/>
                      <a:r>
                        <a:rPr lang="en-US" dirty="0"/>
                        <a:t>7</a:t>
                      </a:r>
                      <a:endParaRPr lang="en-IN" dirty="0"/>
                    </a:p>
                  </a:txBody>
                  <a:tcPr/>
                </a:tc>
                <a:tc>
                  <a:txBody>
                    <a:bodyPr/>
                    <a:lstStyle/>
                    <a:p>
                      <a:pPr algn="ctr"/>
                      <a:r>
                        <a:rPr lang="en-US" dirty="0"/>
                        <a:t>6</a:t>
                      </a:r>
                      <a:endParaRPr lang="en-IN" dirty="0"/>
                    </a:p>
                  </a:txBody>
                  <a:tcPr/>
                </a:tc>
                <a:tc>
                  <a:txBody>
                    <a:bodyPr/>
                    <a:lstStyle/>
                    <a:p>
                      <a:pPr algn="ctr"/>
                      <a:r>
                        <a:rPr lang="en-US" dirty="0"/>
                        <a:t>18</a:t>
                      </a:r>
                      <a:endParaRPr lang="en-IN" dirty="0"/>
                    </a:p>
                  </a:txBody>
                  <a:tcPr/>
                </a:tc>
                <a:tc>
                  <a:txBody>
                    <a:bodyPr/>
                    <a:lstStyle/>
                    <a:p>
                      <a:pPr algn="ctr"/>
                      <a:r>
                        <a:rPr lang="en-US" dirty="0"/>
                        <a:t>3</a:t>
                      </a:r>
                      <a:endParaRPr lang="en-IN" dirty="0"/>
                    </a:p>
                  </a:txBody>
                  <a:tcPr/>
                </a:tc>
                <a:extLst>
                  <a:ext uri="{0D108BD9-81ED-4DB2-BD59-A6C34878D82A}">
                    <a16:rowId xmlns:a16="http://schemas.microsoft.com/office/drawing/2014/main" val="1006033285"/>
                  </a:ext>
                </a:extLst>
              </a:tr>
              <a:tr h="370840">
                <a:tc>
                  <a:txBody>
                    <a:bodyPr/>
                    <a:lstStyle/>
                    <a:p>
                      <a:pPr algn="ctr"/>
                      <a:r>
                        <a:rPr lang="en-US" b="1" i="1" dirty="0"/>
                        <a:t>Weight (w)</a:t>
                      </a:r>
                      <a:endParaRPr lang="en-IN" b="1" i="1" dirty="0"/>
                    </a:p>
                  </a:txBody>
                  <a:tcPr/>
                </a:tc>
                <a:tc>
                  <a:txBody>
                    <a:bodyPr/>
                    <a:lstStyle/>
                    <a:p>
                      <a:pPr algn="ctr"/>
                      <a:r>
                        <a:rPr lang="en-US" dirty="0"/>
                        <a:t>2</a:t>
                      </a:r>
                      <a:endParaRPr lang="en-IN" dirty="0"/>
                    </a:p>
                  </a:txBody>
                  <a:tcPr/>
                </a:tc>
                <a:tc>
                  <a:txBody>
                    <a:bodyPr/>
                    <a:lstStyle/>
                    <a:p>
                      <a:pPr algn="ctr"/>
                      <a:r>
                        <a:rPr lang="en-US" dirty="0"/>
                        <a:t>3</a:t>
                      </a:r>
                      <a:endParaRPr lang="en-IN" dirty="0"/>
                    </a:p>
                  </a:txBody>
                  <a:tcPr/>
                </a:tc>
                <a:tc>
                  <a:txBody>
                    <a:bodyPr/>
                    <a:lstStyle/>
                    <a:p>
                      <a:pPr algn="ctr"/>
                      <a:r>
                        <a:rPr lang="en-US" dirty="0"/>
                        <a:t>5</a:t>
                      </a:r>
                      <a:endParaRPr lang="en-IN" dirty="0"/>
                    </a:p>
                  </a:txBody>
                  <a:tcPr/>
                </a:tc>
                <a:tc>
                  <a:txBody>
                    <a:bodyPr/>
                    <a:lstStyle/>
                    <a:p>
                      <a:pPr algn="ctr"/>
                      <a:r>
                        <a:rPr lang="en-US" dirty="0"/>
                        <a:t>7</a:t>
                      </a:r>
                      <a:endParaRPr lang="en-IN" dirty="0"/>
                    </a:p>
                  </a:txBody>
                  <a:tcPr/>
                </a:tc>
                <a:tc>
                  <a:txBody>
                    <a:bodyPr/>
                    <a:lstStyle/>
                    <a:p>
                      <a:pPr algn="ctr"/>
                      <a:r>
                        <a:rPr lang="en-US" dirty="0"/>
                        <a:t>1</a:t>
                      </a:r>
                      <a:endParaRPr lang="en-IN" dirty="0"/>
                    </a:p>
                  </a:txBody>
                  <a:tcPr/>
                </a:tc>
                <a:tc>
                  <a:txBody>
                    <a:bodyPr/>
                    <a:lstStyle/>
                    <a:p>
                      <a:pPr algn="ctr"/>
                      <a:r>
                        <a:rPr lang="en-US" dirty="0"/>
                        <a:t>4</a:t>
                      </a:r>
                      <a:endParaRPr lang="en-IN" dirty="0"/>
                    </a:p>
                  </a:txBody>
                  <a:tcPr/>
                </a:tc>
                <a:tc>
                  <a:txBody>
                    <a:bodyPr/>
                    <a:lstStyle/>
                    <a:p>
                      <a:pPr algn="ctr"/>
                      <a:r>
                        <a:rPr lang="en-US" dirty="0"/>
                        <a:t>1</a:t>
                      </a:r>
                      <a:endParaRPr lang="en-IN" dirty="0"/>
                    </a:p>
                  </a:txBody>
                  <a:tcPr/>
                </a:tc>
                <a:extLst>
                  <a:ext uri="{0D108BD9-81ED-4DB2-BD59-A6C34878D82A}">
                    <a16:rowId xmlns:a16="http://schemas.microsoft.com/office/drawing/2014/main" val="4146562824"/>
                  </a:ext>
                </a:extLst>
              </a:tr>
              <a:tr h="370840">
                <a:tc>
                  <a:txBody>
                    <a:bodyPr/>
                    <a:lstStyle/>
                    <a:p>
                      <a:pPr algn="ctr"/>
                      <a:r>
                        <a:rPr lang="en-US" b="1" i="1" dirty="0"/>
                        <a:t>p/w</a:t>
                      </a:r>
                      <a:endParaRPr lang="en-IN" b="1" i="1" dirty="0"/>
                    </a:p>
                  </a:txBody>
                  <a:tcPr/>
                </a:tc>
                <a:tc>
                  <a:txBody>
                    <a:bodyPr/>
                    <a:lstStyle/>
                    <a:p>
                      <a:pPr algn="ctr"/>
                      <a:r>
                        <a:rPr lang="en-US" dirty="0"/>
                        <a:t>5</a:t>
                      </a:r>
                      <a:endParaRPr lang="en-IN" dirty="0"/>
                    </a:p>
                  </a:txBody>
                  <a:tcPr/>
                </a:tc>
                <a:tc>
                  <a:txBody>
                    <a:bodyPr/>
                    <a:lstStyle/>
                    <a:p>
                      <a:pPr algn="ctr"/>
                      <a:r>
                        <a:rPr lang="en-US" dirty="0"/>
                        <a:t>1.67</a:t>
                      </a:r>
                      <a:endParaRPr lang="en-IN" dirty="0"/>
                    </a:p>
                  </a:txBody>
                  <a:tcPr/>
                </a:tc>
                <a:tc>
                  <a:txBody>
                    <a:bodyPr/>
                    <a:lstStyle/>
                    <a:p>
                      <a:pPr algn="ctr"/>
                      <a:r>
                        <a:rPr lang="en-US" dirty="0"/>
                        <a:t>3</a:t>
                      </a:r>
                      <a:endParaRPr lang="en-IN" dirty="0"/>
                    </a:p>
                  </a:txBody>
                  <a:tcPr/>
                </a:tc>
                <a:tc>
                  <a:txBody>
                    <a:bodyPr/>
                    <a:lstStyle/>
                    <a:p>
                      <a:pPr algn="ctr"/>
                      <a:r>
                        <a:rPr lang="en-US" dirty="0"/>
                        <a:t>1</a:t>
                      </a:r>
                      <a:endParaRPr lang="en-IN" dirty="0"/>
                    </a:p>
                  </a:txBody>
                  <a:tcPr/>
                </a:tc>
                <a:tc>
                  <a:txBody>
                    <a:bodyPr/>
                    <a:lstStyle/>
                    <a:p>
                      <a:pPr algn="ctr"/>
                      <a:r>
                        <a:rPr lang="en-US" dirty="0"/>
                        <a:t>6</a:t>
                      </a:r>
                      <a:endParaRPr lang="en-IN" dirty="0"/>
                    </a:p>
                  </a:txBody>
                  <a:tcPr/>
                </a:tc>
                <a:tc>
                  <a:txBody>
                    <a:bodyPr/>
                    <a:lstStyle/>
                    <a:p>
                      <a:pPr algn="ctr"/>
                      <a:r>
                        <a:rPr lang="en-US" dirty="0"/>
                        <a:t>4.5</a:t>
                      </a:r>
                      <a:endParaRPr lang="en-IN" dirty="0"/>
                    </a:p>
                  </a:txBody>
                  <a:tcPr/>
                </a:tc>
                <a:tc>
                  <a:txBody>
                    <a:bodyPr/>
                    <a:lstStyle/>
                    <a:p>
                      <a:pPr algn="ctr"/>
                      <a:r>
                        <a:rPr lang="en-US" dirty="0"/>
                        <a:t>3</a:t>
                      </a:r>
                      <a:endParaRPr lang="en-IN" dirty="0"/>
                    </a:p>
                  </a:txBody>
                  <a:tcPr/>
                </a:tc>
                <a:extLst>
                  <a:ext uri="{0D108BD9-81ED-4DB2-BD59-A6C34878D82A}">
                    <a16:rowId xmlns:a16="http://schemas.microsoft.com/office/drawing/2014/main" val="2278711146"/>
                  </a:ext>
                </a:extLst>
              </a:tr>
              <a:tr h="370840">
                <a:tc gridSpan="8">
                  <a:txBody>
                    <a:bodyPr/>
                    <a:lstStyle/>
                    <a:p>
                      <a:pPr algn="l"/>
                      <a:r>
                        <a:rPr lang="en-US" dirty="0"/>
                        <a:t>m = 15</a:t>
                      </a:r>
                      <a:endParaRPr lang="en-IN" dirty="0"/>
                    </a:p>
                  </a:txBody>
                  <a:tcPr/>
                </a:tc>
                <a:tc hMerge="1">
                  <a:txBody>
                    <a:bodyPr/>
                    <a:lstStyle/>
                    <a:p>
                      <a:pPr algn="ctr"/>
                      <a:endParaRPr lang="en-IN" dirty="0"/>
                    </a:p>
                  </a:txBody>
                  <a:tcPr/>
                </a:tc>
                <a:tc hMerge="1">
                  <a:txBody>
                    <a:bodyPr/>
                    <a:lstStyle/>
                    <a:p>
                      <a:pPr algn="ctr"/>
                      <a:endParaRPr lang="en-IN" dirty="0"/>
                    </a:p>
                  </a:txBody>
                  <a:tcPr/>
                </a:tc>
                <a:tc hMerge="1">
                  <a:txBody>
                    <a:bodyPr/>
                    <a:lstStyle/>
                    <a:p>
                      <a:pPr algn="ctr"/>
                      <a:endParaRPr lang="en-IN" dirty="0"/>
                    </a:p>
                  </a:txBody>
                  <a:tcPr/>
                </a:tc>
                <a:tc hMerge="1">
                  <a:txBody>
                    <a:bodyPr/>
                    <a:lstStyle/>
                    <a:p>
                      <a:pPr algn="ctr"/>
                      <a:endParaRPr lang="en-IN" dirty="0"/>
                    </a:p>
                  </a:txBody>
                  <a:tcPr/>
                </a:tc>
                <a:tc hMerge="1">
                  <a:txBody>
                    <a:bodyPr/>
                    <a:lstStyle/>
                    <a:p>
                      <a:pPr algn="ctr"/>
                      <a:endParaRPr lang="en-IN" dirty="0"/>
                    </a:p>
                  </a:txBody>
                  <a:tcPr/>
                </a:tc>
                <a:tc hMerge="1">
                  <a:txBody>
                    <a:bodyPr/>
                    <a:lstStyle/>
                    <a:p>
                      <a:pPr algn="ctr"/>
                      <a:endParaRPr lang="en-IN" dirty="0"/>
                    </a:p>
                  </a:txBody>
                  <a:tcPr/>
                </a:tc>
                <a:tc hMerge="1">
                  <a:txBody>
                    <a:bodyPr/>
                    <a:lstStyle/>
                    <a:p>
                      <a:pPr algn="ctr"/>
                      <a:endParaRPr lang="en-IN" dirty="0"/>
                    </a:p>
                  </a:txBody>
                  <a:tcPr/>
                </a:tc>
                <a:extLst>
                  <a:ext uri="{0D108BD9-81ED-4DB2-BD59-A6C34878D82A}">
                    <a16:rowId xmlns:a16="http://schemas.microsoft.com/office/drawing/2014/main" val="3125513834"/>
                  </a:ext>
                </a:extLst>
              </a:tr>
              <a:tr h="370840">
                <a:tc gridSpan="8">
                  <a:txBody>
                    <a:bodyPr/>
                    <a:lstStyle/>
                    <a:p>
                      <a:pPr algn="just"/>
                      <a:r>
                        <a:rPr lang="en-US" b="1" dirty="0"/>
                        <a:t>Max p/w:{6, 5, 4.5, 3, 3, (1.67*2/3)} </a:t>
                      </a:r>
                    </a:p>
                    <a:p>
                      <a:pPr algn="just"/>
                      <a:r>
                        <a:rPr lang="en-US" b="1" dirty="0"/>
                        <a:t>              p:{6, 10, 18, 15, 3, (5*2/3)}</a:t>
                      </a:r>
                    </a:p>
                    <a:p>
                      <a:pPr algn="just"/>
                      <a:r>
                        <a:rPr lang="en-US" b="1" dirty="0"/>
                        <a:t>             w:{1, 2, 4, 5, 1, (3*2/3)}</a:t>
                      </a:r>
                      <a:endParaRPr lang="en-IN" b="1" dirty="0"/>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1324700188"/>
                  </a:ext>
                </a:extLst>
              </a:tr>
              <a:tr h="370840">
                <a:tc gridSpan="8">
                  <a:txBody>
                    <a:bodyPr/>
                    <a:lstStyle/>
                    <a:p>
                      <a:pPr algn="just"/>
                      <a:r>
                        <a:rPr lang="en-IN" b="1" dirty="0">
                          <a:solidFill>
                            <a:srgbClr val="FF0000"/>
                          </a:solidFill>
                        </a:rPr>
                        <a:t>Total Profit = 6+10+18+15+3+(5*2/3)=55.33</a:t>
                      </a:r>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1771791142"/>
                  </a:ext>
                </a:extLst>
              </a:tr>
            </a:tbl>
          </a:graphicData>
        </a:graphic>
      </p:graphicFrame>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BE140EDE-AA1D-4D38-81AA-FBC5ADA60758}"/>
                  </a:ext>
                </a:extLst>
              </p:cNvPr>
              <p:cNvSpPr txBox="1"/>
              <p:nvPr/>
            </p:nvSpPr>
            <p:spPr>
              <a:xfrm>
                <a:off x="642729" y="4711369"/>
                <a:ext cx="1992469" cy="1862882"/>
              </a:xfrm>
              <a:prstGeom prst="rect">
                <a:avLst/>
              </a:prstGeom>
              <a:noFill/>
            </p:spPr>
            <p:txBody>
              <a:bodyPr wrap="none" lIns="0" tIns="0" rIns="0" bIns="0" rtlCol="0">
                <a:spAutoFit/>
              </a:bodyPr>
              <a:lstStyle/>
              <a:p>
                <a:pPr>
                  <a:lnSpc>
                    <a:spcPct val="200000"/>
                  </a:lnSpc>
                </a:pPr>
                <a:r>
                  <a:rPr lang="en-IN" b="1" i="1" dirty="0">
                    <a:latin typeface="Cambria Math" panose="02040503050406030204" pitchFamily="18" charset="0"/>
                    <a:ea typeface="Cambria Math" panose="02040503050406030204" pitchFamily="18" charset="0"/>
                  </a:rPr>
                  <a:t>Maximize</a:t>
                </a:r>
                <a:r>
                  <a:rPr lang="en-IN" b="1" dirty="0"/>
                  <a:t> </a:t>
                </a:r>
                <a14:m>
                  <m:oMath xmlns:m="http://schemas.openxmlformats.org/officeDocument/2006/math">
                    <m:nary>
                      <m:naryPr>
                        <m:chr m:val="∑"/>
                        <m:ctrlPr>
                          <a:rPr lang="en-IN" b="1" i="1" smtClean="0">
                            <a:latin typeface="Cambria Math" panose="02040503050406030204" pitchFamily="18" charset="0"/>
                          </a:rPr>
                        </m:ctrlPr>
                      </m:naryPr>
                      <m:sub>
                        <m:r>
                          <m:rPr>
                            <m:brk m:alnAt="23"/>
                          </m:rPr>
                          <a:rPr lang="en-US" b="1" i="1" smtClean="0">
                            <a:latin typeface="Cambria Math" panose="02040503050406030204" pitchFamily="18" charset="0"/>
                          </a:rPr>
                          <m:t>𝒊</m:t>
                        </m:r>
                        <m:r>
                          <a:rPr lang="en-US" b="1" i="1" smtClean="0">
                            <a:latin typeface="Cambria Math" panose="02040503050406030204" pitchFamily="18" charset="0"/>
                          </a:rPr>
                          <m:t>=</m:t>
                        </m:r>
                        <m:r>
                          <a:rPr lang="en-US" b="1" i="1" smtClean="0">
                            <a:latin typeface="Cambria Math" panose="02040503050406030204" pitchFamily="18" charset="0"/>
                          </a:rPr>
                          <m:t>𝟏</m:t>
                        </m:r>
                      </m:sub>
                      <m:sup>
                        <m:r>
                          <a:rPr lang="en-US" b="1" i="1" smtClean="0">
                            <a:latin typeface="Cambria Math" panose="02040503050406030204" pitchFamily="18" charset="0"/>
                          </a:rPr>
                          <m:t>𝒏</m:t>
                        </m:r>
                      </m:sup>
                      <m:e>
                        <m:sSub>
                          <m:sSubPr>
                            <m:ctrlPr>
                              <a:rPr lang="en-IN" b="1" i="1" smtClean="0">
                                <a:latin typeface="Cambria Math" panose="02040503050406030204" pitchFamily="18" charset="0"/>
                              </a:rPr>
                            </m:ctrlPr>
                          </m:sSubPr>
                          <m:e>
                            <m:r>
                              <a:rPr lang="en-US" b="1" i="1" smtClean="0">
                                <a:latin typeface="Cambria Math" panose="02040503050406030204" pitchFamily="18" charset="0"/>
                              </a:rPr>
                              <m:t>𝒙</m:t>
                            </m:r>
                          </m:e>
                          <m:sub>
                            <m:r>
                              <a:rPr lang="en-US" b="1" i="1" smtClean="0">
                                <a:latin typeface="Cambria Math" panose="02040503050406030204" pitchFamily="18" charset="0"/>
                              </a:rPr>
                              <m:t>𝒊</m:t>
                            </m:r>
                          </m:sub>
                        </m:sSub>
                      </m:e>
                    </m:nary>
                    <m:sSub>
                      <m:sSubPr>
                        <m:ctrlPr>
                          <a:rPr lang="en-US" b="1" i="1" smtClean="0">
                            <a:latin typeface="Cambria Math" panose="02040503050406030204" pitchFamily="18" charset="0"/>
                          </a:rPr>
                        </m:ctrlPr>
                      </m:sSubPr>
                      <m:e>
                        <m:r>
                          <a:rPr lang="en-US" b="1" i="1" smtClean="0">
                            <a:latin typeface="Cambria Math" panose="02040503050406030204" pitchFamily="18" charset="0"/>
                          </a:rPr>
                          <m:t>𝒑</m:t>
                        </m:r>
                      </m:e>
                      <m:sub>
                        <m:r>
                          <a:rPr lang="en-US" b="1" i="1" smtClean="0">
                            <a:latin typeface="Cambria Math" panose="02040503050406030204" pitchFamily="18" charset="0"/>
                          </a:rPr>
                          <m:t>𝒊</m:t>
                        </m:r>
                      </m:sub>
                    </m:sSub>
                    <m:r>
                      <a:rPr lang="en-US" b="1" i="1" smtClean="0">
                        <a:latin typeface="Cambria Math" panose="02040503050406030204" pitchFamily="18" charset="0"/>
                      </a:rPr>
                      <m:t> </m:t>
                    </m:r>
                  </m:oMath>
                </a14:m>
                <a:endParaRPr lang="en-US" b="1" i="1" dirty="0">
                  <a:latin typeface="Cambria Math" panose="02040503050406030204" pitchFamily="18" charset="0"/>
                </a:endParaRPr>
              </a:p>
              <a:p>
                <a:pPr>
                  <a:lnSpc>
                    <a:spcPct val="200000"/>
                  </a:lnSpc>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𝑠𝑢𝑏𝑗𝑒𝑐𝑡</m:t>
                      </m:r>
                      <m:r>
                        <a:rPr lang="en-US" b="0" i="1" smtClean="0">
                          <a:latin typeface="Cambria Math" panose="02040503050406030204" pitchFamily="18" charset="0"/>
                        </a:rPr>
                        <m:t> </m:t>
                      </m:r>
                      <m:r>
                        <a:rPr lang="en-US" b="0" i="1" smtClean="0">
                          <a:latin typeface="Cambria Math" panose="02040503050406030204" pitchFamily="18" charset="0"/>
                        </a:rPr>
                        <m:t>𝑡𝑜</m:t>
                      </m:r>
                    </m:oMath>
                  </m:oMathPara>
                </a14:m>
                <a:endParaRPr lang="en-IN" dirty="0"/>
              </a:p>
              <a:p>
                <a:pPr/>
                <a14:m>
                  <m:oMathPara xmlns:m="http://schemas.openxmlformats.org/officeDocument/2006/math">
                    <m:oMathParaPr>
                      <m:jc m:val="centerGroup"/>
                    </m:oMathParaPr>
                    <m:oMath xmlns:m="http://schemas.openxmlformats.org/officeDocument/2006/math">
                      <m:nary>
                        <m:naryPr>
                          <m:chr m:val="∑"/>
                          <m:ctrlPr>
                            <a:rPr lang="en-IN" b="1" i="1">
                              <a:latin typeface="Cambria Math" panose="02040503050406030204" pitchFamily="18" charset="0"/>
                            </a:rPr>
                          </m:ctrlPr>
                        </m:naryPr>
                        <m:sub>
                          <m:r>
                            <m:rPr>
                              <m:brk m:alnAt="23"/>
                            </m:rPr>
                            <a:rPr lang="en-US" b="1" i="1">
                              <a:latin typeface="Cambria Math" panose="02040503050406030204" pitchFamily="18" charset="0"/>
                            </a:rPr>
                            <m:t>𝒊</m:t>
                          </m:r>
                          <m:r>
                            <a:rPr lang="en-US" b="1" i="1" smtClean="0">
                              <a:latin typeface="Cambria Math" panose="02040503050406030204" pitchFamily="18" charset="0"/>
                            </a:rPr>
                            <m:t>=</m:t>
                          </m:r>
                          <m:r>
                            <a:rPr lang="en-US" b="1" i="1">
                              <a:latin typeface="Cambria Math" panose="02040503050406030204" pitchFamily="18" charset="0"/>
                            </a:rPr>
                            <m:t>𝟏</m:t>
                          </m:r>
                        </m:sub>
                        <m:sup>
                          <m:r>
                            <a:rPr lang="en-US" b="1" i="1">
                              <a:latin typeface="Cambria Math" panose="02040503050406030204" pitchFamily="18" charset="0"/>
                            </a:rPr>
                            <m:t>𝒏</m:t>
                          </m:r>
                        </m:sup>
                        <m:e>
                          <m:sSub>
                            <m:sSubPr>
                              <m:ctrlPr>
                                <a:rPr lang="en-IN" b="1" i="1">
                                  <a:latin typeface="Cambria Math" panose="02040503050406030204" pitchFamily="18" charset="0"/>
                                </a:rPr>
                              </m:ctrlPr>
                            </m:sSubPr>
                            <m:e>
                              <m:r>
                                <a:rPr lang="en-US" b="1" i="1">
                                  <a:latin typeface="Cambria Math" panose="02040503050406030204" pitchFamily="18" charset="0"/>
                                </a:rPr>
                                <m:t>𝒙</m:t>
                              </m:r>
                            </m:e>
                            <m:sub>
                              <m:r>
                                <a:rPr lang="en-US" b="1" i="1">
                                  <a:latin typeface="Cambria Math" panose="02040503050406030204" pitchFamily="18" charset="0"/>
                                </a:rPr>
                                <m:t>𝒊</m:t>
                              </m:r>
                            </m:sub>
                          </m:sSub>
                        </m:e>
                      </m:nary>
                      <m:sSub>
                        <m:sSubPr>
                          <m:ctrlPr>
                            <a:rPr lang="en-US" b="1" i="1" smtClean="0">
                              <a:latin typeface="Cambria Math" panose="02040503050406030204" pitchFamily="18" charset="0"/>
                            </a:rPr>
                          </m:ctrlPr>
                        </m:sSubPr>
                        <m:e>
                          <m:r>
                            <a:rPr lang="en-US" b="1" i="1" smtClean="0">
                              <a:latin typeface="Cambria Math" panose="02040503050406030204" pitchFamily="18" charset="0"/>
                            </a:rPr>
                            <m:t>𝒘</m:t>
                          </m:r>
                        </m:e>
                        <m:sub>
                          <m:r>
                            <a:rPr lang="en-US" b="1" i="1">
                              <a:latin typeface="Cambria Math" panose="02040503050406030204" pitchFamily="18" charset="0"/>
                            </a:rPr>
                            <m:t>𝒊</m:t>
                          </m:r>
                        </m:sub>
                      </m:sSub>
                      <m:r>
                        <a:rPr lang="en-US" b="1"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𝑾</m:t>
                      </m:r>
                      <m:r>
                        <a:rPr lang="en-US" b="1" i="1">
                          <a:latin typeface="Cambria Math" panose="02040503050406030204" pitchFamily="18" charset="0"/>
                        </a:rPr>
                        <m:t> </m:t>
                      </m:r>
                    </m:oMath>
                  </m:oMathPara>
                </a14:m>
                <a:endParaRPr lang="en-US" b="1" i="1" dirty="0">
                  <a:latin typeface="Cambria Math" panose="02040503050406030204" pitchFamily="18" charset="0"/>
                </a:endParaRPr>
              </a:p>
            </p:txBody>
          </p:sp>
        </mc:Choice>
        <mc:Fallback xmlns="">
          <p:sp>
            <p:nvSpPr>
              <p:cNvPr id="5" name="TextBox 4">
                <a:extLst>
                  <a:ext uri="{FF2B5EF4-FFF2-40B4-BE49-F238E27FC236}">
                    <a16:creationId xmlns:a16="http://schemas.microsoft.com/office/drawing/2014/main" id="{BE140EDE-AA1D-4D38-81AA-FBC5ADA60758}"/>
                  </a:ext>
                </a:extLst>
              </p:cNvPr>
              <p:cNvSpPr txBox="1">
                <a:spLocks noRot="1" noChangeAspect="1" noMove="1" noResize="1" noEditPoints="1" noAdjustHandles="1" noChangeArrowheads="1" noChangeShapeType="1" noTextEdit="1"/>
              </p:cNvSpPr>
              <p:nvPr/>
            </p:nvSpPr>
            <p:spPr>
              <a:xfrm>
                <a:off x="642729" y="4711369"/>
                <a:ext cx="1992469" cy="1862882"/>
              </a:xfrm>
              <a:prstGeom prst="rect">
                <a:avLst/>
              </a:prstGeom>
              <a:blipFill>
                <a:blip r:embed="rId2"/>
                <a:stretch>
                  <a:fillRect l="-7034" t="-15738" r="-1835"/>
                </a:stretch>
              </a:blipFill>
            </p:spPr>
            <p:txBody>
              <a:bodyPr/>
              <a:lstStyle/>
              <a:p>
                <a:r>
                  <a:rPr lang="en-IN">
                    <a:noFill/>
                  </a:rPr>
                  <a:t> </a:t>
                </a:r>
              </a:p>
            </p:txBody>
          </p:sp>
        </mc:Fallback>
      </mc:AlternateContent>
      <p:pic>
        <p:nvPicPr>
          <p:cNvPr id="6" name="Picture 2" descr="Mathematics GIFs | Tenor">
            <a:extLst>
              <a:ext uri="{FF2B5EF4-FFF2-40B4-BE49-F238E27FC236}">
                <a16:creationId xmlns:a16="http://schemas.microsoft.com/office/drawing/2014/main" id="{BFD6EE58-AEC8-46D8-8562-AA33D02CAC8F}"/>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4802673" y="4876810"/>
            <a:ext cx="3731727" cy="1590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7810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Content Placeholder 2">
            <a:extLst>
              <a:ext uri="{FF2B5EF4-FFF2-40B4-BE49-F238E27FC236}">
                <a16:creationId xmlns:a16="http://schemas.microsoft.com/office/drawing/2014/main" id="{BEF8A033-9BEB-425D-8BD4-26A7E2ED7B49}"/>
              </a:ext>
            </a:extLst>
          </p:cNvPr>
          <p:cNvSpPr>
            <a:spLocks noGrp="1"/>
          </p:cNvSpPr>
          <p:nvPr>
            <p:ph idx="1"/>
          </p:nvPr>
        </p:nvSpPr>
        <p:spPr>
          <a:xfrm>
            <a:off x="304800" y="1493838"/>
            <a:ext cx="8229600" cy="4525962"/>
          </a:xfrm>
        </p:spPr>
        <p:txBody>
          <a:bodyPr/>
          <a:lstStyle/>
          <a:p>
            <a:pPr marL="57150" indent="0" algn="just" fontAlgn="base">
              <a:spcAft>
                <a:spcPct val="0"/>
              </a:spcAft>
            </a:pPr>
            <a:r>
              <a:rPr lang="en-US" altLang="en-US" sz="1800" dirty="0">
                <a:latin typeface="Times New Roman" panose="02020603050405020304" pitchFamily="18" charset="0"/>
                <a:cs typeface="Times New Roman" panose="02020603050405020304" pitchFamily="18" charset="0"/>
              </a:rPr>
              <a:t>Knapsack(w[ ], p[ ], W)</a:t>
            </a:r>
          </a:p>
          <a:p>
            <a:pPr marL="57150" indent="0" algn="just" fontAlgn="base">
              <a:spcAft>
                <a:spcPct val="0"/>
              </a:spcAft>
            </a:pPr>
            <a:r>
              <a:rPr lang="en-US" altLang="en-US" sz="1800" b="1" dirty="0">
                <a:latin typeface="Times New Roman" panose="02020603050405020304" pitchFamily="18" charset="0"/>
                <a:cs typeface="Times New Roman" panose="02020603050405020304" pitchFamily="18" charset="0"/>
              </a:rPr>
              <a:t>for</a:t>
            </a:r>
            <a:r>
              <a:rPr lang="en-US" altLang="en-US" sz="1800" dirty="0">
                <a:latin typeface="Times New Roman" panose="02020603050405020304" pitchFamily="18" charset="0"/>
                <a:cs typeface="Times New Roman" panose="02020603050405020304" pitchFamily="18" charset="0"/>
              </a:rPr>
              <a:t> </a:t>
            </a:r>
            <a:r>
              <a:rPr lang="en-US" altLang="en-US" sz="1800" dirty="0" err="1">
                <a:latin typeface="Times New Roman" panose="02020603050405020304" pitchFamily="18" charset="0"/>
                <a:cs typeface="Times New Roman" panose="02020603050405020304" pitchFamily="18" charset="0"/>
              </a:rPr>
              <a:t>i</a:t>
            </a:r>
            <a:r>
              <a:rPr lang="en-US" altLang="en-US" sz="1800" dirty="0">
                <a:latin typeface="Times New Roman" panose="02020603050405020304" pitchFamily="18" charset="0"/>
                <a:cs typeface="Times New Roman" panose="02020603050405020304" pitchFamily="18" charset="0"/>
              </a:rPr>
              <a:t> = 1 to n </a:t>
            </a:r>
            <a:r>
              <a:rPr lang="en-US" altLang="en-US" sz="1800" b="1" dirty="0">
                <a:latin typeface="Times New Roman" panose="02020603050405020304" pitchFamily="18" charset="0"/>
                <a:cs typeface="Times New Roman" panose="02020603050405020304" pitchFamily="18" charset="0"/>
              </a:rPr>
              <a:t>do</a:t>
            </a:r>
          </a:p>
          <a:p>
            <a:pPr marL="57150" indent="0" algn="just" fontAlgn="base">
              <a:spcAft>
                <a:spcPct val="0"/>
              </a:spcAft>
            </a:pPr>
            <a:r>
              <a:rPr lang="en-US" altLang="en-US" sz="1800" dirty="0">
                <a:latin typeface="Times New Roman" panose="02020603050405020304" pitchFamily="18" charset="0"/>
                <a:cs typeface="Times New Roman" panose="02020603050405020304" pitchFamily="18" charset="0"/>
              </a:rPr>
              <a:t>   x[</a:t>
            </a:r>
            <a:r>
              <a:rPr lang="en-US" altLang="en-US" sz="1800" dirty="0" err="1">
                <a:latin typeface="Times New Roman" panose="02020603050405020304" pitchFamily="18" charset="0"/>
                <a:cs typeface="Times New Roman" panose="02020603050405020304" pitchFamily="18" charset="0"/>
              </a:rPr>
              <a:t>i</a:t>
            </a:r>
            <a:r>
              <a:rPr lang="en-US" altLang="en-US" sz="1800" dirty="0">
                <a:latin typeface="Times New Roman" panose="02020603050405020304" pitchFamily="18" charset="0"/>
                <a:cs typeface="Times New Roman" panose="02020603050405020304" pitchFamily="18" charset="0"/>
              </a:rPr>
              <a:t>] </a:t>
            </a:r>
            <a:r>
              <a:rPr lang="en-US" altLang="en-US" sz="1800" dirty="0">
                <a:latin typeface="Times New Roman" panose="02020603050405020304" pitchFamily="18" charset="0"/>
                <a:cs typeface="Times New Roman" panose="02020603050405020304" pitchFamily="18" charset="0"/>
                <a:sym typeface="Wingdings" panose="05000000000000000000" pitchFamily="2" charset="2"/>
              </a:rPr>
              <a:t> 0</a:t>
            </a:r>
          </a:p>
          <a:p>
            <a:pPr marL="57150" indent="0" algn="just" fontAlgn="base">
              <a:spcAft>
                <a:spcPct val="0"/>
              </a:spcAft>
            </a:pPr>
            <a:r>
              <a:rPr lang="en-US" altLang="en-US" sz="1800" dirty="0">
                <a:latin typeface="Times New Roman" panose="02020603050405020304" pitchFamily="18" charset="0"/>
                <a:cs typeface="Times New Roman" panose="02020603050405020304" pitchFamily="18" charset="0"/>
                <a:sym typeface="Wingdings" panose="05000000000000000000" pitchFamily="2" charset="2"/>
              </a:rPr>
              <a:t>   pw[</a:t>
            </a:r>
            <a:r>
              <a:rPr lang="en-US" altLang="en-US" sz="1800" dirty="0" err="1">
                <a:latin typeface="Times New Roman" panose="02020603050405020304" pitchFamily="18" charset="0"/>
                <a:cs typeface="Times New Roman" panose="02020603050405020304" pitchFamily="18" charset="0"/>
                <a:sym typeface="Wingdings" panose="05000000000000000000" pitchFamily="2" charset="2"/>
              </a:rPr>
              <a:t>i</a:t>
            </a:r>
            <a:r>
              <a:rPr lang="en-US" altLang="en-US" sz="1800" dirty="0">
                <a:latin typeface="Times New Roman" panose="02020603050405020304" pitchFamily="18" charset="0"/>
                <a:cs typeface="Times New Roman" panose="02020603050405020304" pitchFamily="18" charset="0"/>
                <a:sym typeface="Wingdings" panose="05000000000000000000" pitchFamily="2" charset="2"/>
              </a:rPr>
              <a:t>]  p[</a:t>
            </a:r>
            <a:r>
              <a:rPr lang="en-US" altLang="en-US" sz="1800" dirty="0" err="1">
                <a:latin typeface="Times New Roman" panose="02020603050405020304" pitchFamily="18" charset="0"/>
                <a:cs typeface="Times New Roman" panose="02020603050405020304" pitchFamily="18" charset="0"/>
                <a:sym typeface="Wingdings" panose="05000000000000000000" pitchFamily="2" charset="2"/>
              </a:rPr>
              <a:t>i</a:t>
            </a:r>
            <a:r>
              <a:rPr lang="en-US" altLang="en-US" sz="1800" dirty="0">
                <a:latin typeface="Times New Roman" panose="02020603050405020304" pitchFamily="18" charset="0"/>
                <a:cs typeface="Times New Roman" panose="02020603050405020304" pitchFamily="18" charset="0"/>
                <a:sym typeface="Wingdings" panose="05000000000000000000" pitchFamily="2" charset="2"/>
              </a:rPr>
              <a:t>]/w[</a:t>
            </a:r>
            <a:r>
              <a:rPr lang="en-US" altLang="en-US" sz="1800" dirty="0" err="1">
                <a:latin typeface="Times New Roman" panose="02020603050405020304" pitchFamily="18" charset="0"/>
                <a:cs typeface="Times New Roman" panose="02020603050405020304" pitchFamily="18" charset="0"/>
                <a:sym typeface="Wingdings" panose="05000000000000000000" pitchFamily="2" charset="2"/>
              </a:rPr>
              <a:t>i</a:t>
            </a:r>
            <a:r>
              <a:rPr lang="en-US" altLang="en-US" sz="1800" dirty="0">
                <a:latin typeface="Times New Roman" panose="02020603050405020304" pitchFamily="18" charset="0"/>
                <a:cs typeface="Times New Roman" panose="02020603050405020304" pitchFamily="18" charset="0"/>
                <a:sym typeface="Wingdings" panose="05000000000000000000" pitchFamily="2" charset="2"/>
              </a:rPr>
              <a:t>]</a:t>
            </a:r>
          </a:p>
          <a:p>
            <a:pPr marL="57150" indent="0" algn="just" fontAlgn="base">
              <a:spcAft>
                <a:spcPct val="0"/>
              </a:spcAft>
            </a:pPr>
            <a:r>
              <a:rPr lang="en-US" altLang="en-US" sz="1800" dirty="0" err="1">
                <a:latin typeface="Times New Roman" panose="02020603050405020304" pitchFamily="18" charset="0"/>
                <a:cs typeface="Times New Roman" panose="02020603050405020304" pitchFamily="18" charset="0"/>
                <a:sym typeface="Wingdings" panose="05000000000000000000" pitchFamily="2" charset="2"/>
              </a:rPr>
              <a:t>currentweight</a:t>
            </a:r>
            <a:r>
              <a:rPr lang="en-US" altLang="en-US" sz="1800" dirty="0">
                <a:latin typeface="Times New Roman" panose="02020603050405020304" pitchFamily="18" charset="0"/>
                <a:cs typeface="Times New Roman" panose="02020603050405020304" pitchFamily="18" charset="0"/>
                <a:sym typeface="Wingdings" panose="05000000000000000000" pitchFamily="2" charset="2"/>
              </a:rPr>
              <a:t>  0</a:t>
            </a:r>
          </a:p>
          <a:p>
            <a:pPr marL="57150" indent="0" algn="just" fontAlgn="base">
              <a:spcAft>
                <a:spcPct val="0"/>
              </a:spcAft>
            </a:pPr>
            <a:r>
              <a:rPr lang="en-US" altLang="en-US" sz="1800" b="1" dirty="0">
                <a:latin typeface="Times New Roman" panose="02020603050405020304" pitchFamily="18" charset="0"/>
                <a:cs typeface="Times New Roman" panose="02020603050405020304" pitchFamily="18" charset="0"/>
                <a:sym typeface="Wingdings" panose="05000000000000000000" pitchFamily="2" charset="2"/>
              </a:rPr>
              <a:t>while</a:t>
            </a:r>
            <a:r>
              <a:rPr lang="en-US" altLang="en-US" sz="1800" dirty="0">
                <a:latin typeface="Times New Roman" panose="02020603050405020304" pitchFamily="18" charset="0"/>
                <a:cs typeface="Times New Roman" panose="02020603050405020304" pitchFamily="18" charset="0"/>
                <a:sym typeface="Wingdings" panose="05000000000000000000" pitchFamily="2" charset="2"/>
              </a:rPr>
              <a:t> </a:t>
            </a:r>
            <a:r>
              <a:rPr lang="en-US" altLang="en-US" sz="1800" dirty="0" err="1">
                <a:latin typeface="Times New Roman" panose="02020603050405020304" pitchFamily="18" charset="0"/>
                <a:cs typeface="Times New Roman" panose="02020603050405020304" pitchFamily="18" charset="0"/>
                <a:sym typeface="Wingdings" panose="05000000000000000000" pitchFamily="2" charset="2"/>
              </a:rPr>
              <a:t>currentweight</a:t>
            </a:r>
            <a:r>
              <a:rPr lang="en-US" altLang="en-US" sz="1800" dirty="0">
                <a:latin typeface="Times New Roman" panose="02020603050405020304" pitchFamily="18" charset="0"/>
                <a:cs typeface="Times New Roman" panose="02020603050405020304" pitchFamily="18" charset="0"/>
                <a:sym typeface="Wingdings" panose="05000000000000000000" pitchFamily="2" charset="2"/>
              </a:rPr>
              <a:t> &lt; W </a:t>
            </a:r>
            <a:r>
              <a:rPr lang="en-US" altLang="en-US" sz="1800" b="1" dirty="0">
                <a:latin typeface="Times New Roman" panose="02020603050405020304" pitchFamily="18" charset="0"/>
                <a:cs typeface="Times New Roman" panose="02020603050405020304" pitchFamily="18" charset="0"/>
                <a:sym typeface="Wingdings" panose="05000000000000000000" pitchFamily="2" charset="2"/>
              </a:rPr>
              <a:t>do</a:t>
            </a:r>
          </a:p>
          <a:p>
            <a:pPr marL="57150" indent="0" algn="just" fontAlgn="base">
              <a:spcAft>
                <a:spcPct val="0"/>
              </a:spcAft>
            </a:pPr>
            <a:r>
              <a:rPr lang="en-US" altLang="en-US" sz="1800" dirty="0">
                <a:latin typeface="Times New Roman" panose="02020603050405020304" pitchFamily="18" charset="0"/>
                <a:cs typeface="Times New Roman" panose="02020603050405020304" pitchFamily="18" charset="0"/>
                <a:sym typeface="Wingdings" panose="05000000000000000000" pitchFamily="2" charset="2"/>
              </a:rPr>
              <a:t>   </a:t>
            </a:r>
            <a:r>
              <a:rPr lang="en-US" altLang="en-US" sz="1800" dirty="0" err="1">
                <a:latin typeface="Times New Roman" panose="02020603050405020304" pitchFamily="18" charset="0"/>
                <a:cs typeface="Times New Roman" panose="02020603050405020304" pitchFamily="18" charset="0"/>
                <a:sym typeface="Wingdings" panose="05000000000000000000" pitchFamily="2" charset="2"/>
              </a:rPr>
              <a:t>i</a:t>
            </a:r>
            <a:r>
              <a:rPr lang="en-US" altLang="en-US" sz="1800" dirty="0">
                <a:latin typeface="Times New Roman" panose="02020603050405020304" pitchFamily="18" charset="0"/>
                <a:cs typeface="Times New Roman" panose="02020603050405020304" pitchFamily="18" charset="0"/>
                <a:sym typeface="Wingdings" panose="05000000000000000000" pitchFamily="2" charset="2"/>
              </a:rPr>
              <a:t>  Index(Max(pw))</a:t>
            </a:r>
          </a:p>
          <a:p>
            <a:pPr marL="57150" indent="0" algn="just" fontAlgn="base">
              <a:spcAft>
                <a:spcPct val="0"/>
              </a:spcAft>
            </a:pPr>
            <a:r>
              <a:rPr lang="en-US" altLang="en-US" sz="1800" dirty="0">
                <a:latin typeface="Times New Roman" panose="02020603050405020304" pitchFamily="18" charset="0"/>
                <a:cs typeface="Times New Roman" panose="02020603050405020304" pitchFamily="18" charset="0"/>
                <a:sym typeface="Wingdings" panose="05000000000000000000" pitchFamily="2" charset="2"/>
              </a:rPr>
              <a:t>   pw[</a:t>
            </a:r>
            <a:r>
              <a:rPr lang="en-US" altLang="en-US" sz="1800" dirty="0" err="1">
                <a:latin typeface="Times New Roman" panose="02020603050405020304" pitchFamily="18" charset="0"/>
                <a:cs typeface="Times New Roman" panose="02020603050405020304" pitchFamily="18" charset="0"/>
                <a:sym typeface="Wingdings" panose="05000000000000000000" pitchFamily="2" charset="2"/>
              </a:rPr>
              <a:t>i</a:t>
            </a:r>
            <a:r>
              <a:rPr lang="en-US" altLang="en-US" sz="1800" dirty="0">
                <a:latin typeface="Times New Roman" panose="02020603050405020304" pitchFamily="18" charset="0"/>
                <a:cs typeface="Times New Roman" panose="02020603050405020304" pitchFamily="18" charset="0"/>
                <a:sym typeface="Wingdings" panose="05000000000000000000" pitchFamily="2" charset="2"/>
              </a:rPr>
              <a:t>]  NULL</a:t>
            </a:r>
          </a:p>
          <a:p>
            <a:pPr marL="57150" indent="0" algn="just" fontAlgn="base">
              <a:spcAft>
                <a:spcPct val="0"/>
              </a:spcAft>
            </a:pPr>
            <a:r>
              <a:rPr lang="en-US" altLang="en-US" sz="1800" dirty="0">
                <a:latin typeface="Times New Roman" panose="02020603050405020304" pitchFamily="18" charset="0"/>
                <a:cs typeface="Times New Roman" panose="02020603050405020304" pitchFamily="18" charset="0"/>
                <a:sym typeface="Wingdings" panose="05000000000000000000" pitchFamily="2" charset="2"/>
              </a:rPr>
              <a:t>   </a:t>
            </a:r>
            <a:r>
              <a:rPr lang="en-US" altLang="en-US" sz="1800" b="1" dirty="0">
                <a:latin typeface="Times New Roman" panose="02020603050405020304" pitchFamily="18" charset="0"/>
                <a:cs typeface="Times New Roman" panose="02020603050405020304" pitchFamily="18" charset="0"/>
                <a:sym typeface="Wingdings" panose="05000000000000000000" pitchFamily="2" charset="2"/>
              </a:rPr>
              <a:t>if</a:t>
            </a:r>
            <a:r>
              <a:rPr lang="en-US" altLang="en-US" sz="1800" dirty="0">
                <a:latin typeface="Times New Roman" panose="02020603050405020304" pitchFamily="18" charset="0"/>
                <a:cs typeface="Times New Roman" panose="02020603050405020304" pitchFamily="18" charset="0"/>
                <a:sym typeface="Wingdings" panose="05000000000000000000" pitchFamily="2" charset="2"/>
              </a:rPr>
              <a:t> (</a:t>
            </a:r>
            <a:r>
              <a:rPr lang="en-US" altLang="en-US" sz="1800" dirty="0" err="1">
                <a:latin typeface="Times New Roman" panose="02020603050405020304" pitchFamily="18" charset="0"/>
                <a:cs typeface="Times New Roman" panose="02020603050405020304" pitchFamily="18" charset="0"/>
                <a:sym typeface="Wingdings" panose="05000000000000000000" pitchFamily="2" charset="2"/>
              </a:rPr>
              <a:t>currentweight</a:t>
            </a:r>
            <a:r>
              <a:rPr lang="en-US" altLang="en-US" sz="1800" dirty="0">
                <a:latin typeface="Times New Roman" panose="02020603050405020304" pitchFamily="18" charset="0"/>
                <a:cs typeface="Times New Roman" panose="02020603050405020304" pitchFamily="18" charset="0"/>
                <a:sym typeface="Wingdings" panose="05000000000000000000" pitchFamily="2" charset="2"/>
              </a:rPr>
              <a:t> + w[</a:t>
            </a:r>
            <a:r>
              <a:rPr lang="en-US" altLang="en-US" sz="1800" dirty="0" err="1">
                <a:latin typeface="Times New Roman" panose="02020603050405020304" pitchFamily="18" charset="0"/>
                <a:cs typeface="Times New Roman" panose="02020603050405020304" pitchFamily="18" charset="0"/>
                <a:sym typeface="Wingdings" panose="05000000000000000000" pitchFamily="2" charset="2"/>
              </a:rPr>
              <a:t>i</a:t>
            </a:r>
            <a:r>
              <a:rPr lang="en-US" altLang="en-US" sz="1800" dirty="0">
                <a:latin typeface="Times New Roman" panose="02020603050405020304" pitchFamily="18" charset="0"/>
                <a:cs typeface="Times New Roman" panose="02020603050405020304" pitchFamily="18" charset="0"/>
                <a:sym typeface="Wingdings" panose="05000000000000000000" pitchFamily="2" charset="2"/>
              </a:rPr>
              <a:t>]) ≤ W </a:t>
            </a:r>
            <a:r>
              <a:rPr lang="en-US" altLang="en-US" sz="1800" b="1" dirty="0">
                <a:latin typeface="Times New Roman" panose="02020603050405020304" pitchFamily="18" charset="0"/>
                <a:cs typeface="Times New Roman" panose="02020603050405020304" pitchFamily="18" charset="0"/>
                <a:sym typeface="Wingdings" panose="05000000000000000000" pitchFamily="2" charset="2"/>
              </a:rPr>
              <a:t>then</a:t>
            </a:r>
          </a:p>
          <a:p>
            <a:pPr marL="57150" indent="0" algn="just" fontAlgn="base">
              <a:spcAft>
                <a:spcPct val="0"/>
              </a:spcAft>
            </a:pPr>
            <a:r>
              <a:rPr lang="en-US" altLang="en-US" sz="1800" dirty="0">
                <a:latin typeface="Times New Roman" panose="02020603050405020304" pitchFamily="18" charset="0"/>
                <a:cs typeface="Times New Roman" panose="02020603050405020304" pitchFamily="18" charset="0"/>
                <a:sym typeface="Wingdings" panose="05000000000000000000" pitchFamily="2" charset="2"/>
              </a:rPr>
              <a:t>	x[</a:t>
            </a:r>
            <a:r>
              <a:rPr lang="en-US" altLang="en-US" sz="1800" dirty="0" err="1">
                <a:latin typeface="Times New Roman" panose="02020603050405020304" pitchFamily="18" charset="0"/>
                <a:cs typeface="Times New Roman" panose="02020603050405020304" pitchFamily="18" charset="0"/>
                <a:sym typeface="Wingdings" panose="05000000000000000000" pitchFamily="2" charset="2"/>
              </a:rPr>
              <a:t>i</a:t>
            </a:r>
            <a:r>
              <a:rPr lang="en-US" altLang="en-US" sz="1800" dirty="0">
                <a:latin typeface="Times New Roman" panose="02020603050405020304" pitchFamily="18" charset="0"/>
                <a:cs typeface="Times New Roman" panose="02020603050405020304" pitchFamily="18" charset="0"/>
                <a:sym typeface="Wingdings" panose="05000000000000000000" pitchFamily="2" charset="2"/>
              </a:rPr>
              <a:t>]  1</a:t>
            </a:r>
          </a:p>
          <a:p>
            <a:pPr marL="57150" indent="0" algn="just" fontAlgn="base">
              <a:spcAft>
                <a:spcPct val="0"/>
              </a:spcAft>
            </a:pPr>
            <a:r>
              <a:rPr lang="en-US" altLang="en-US" sz="1800" dirty="0">
                <a:latin typeface="Times New Roman" panose="02020603050405020304" pitchFamily="18" charset="0"/>
                <a:cs typeface="Times New Roman" panose="02020603050405020304" pitchFamily="18" charset="0"/>
                <a:sym typeface="Wingdings" panose="05000000000000000000" pitchFamily="2" charset="2"/>
              </a:rPr>
              <a:t>	 </a:t>
            </a:r>
            <a:r>
              <a:rPr lang="en-US" altLang="en-US" sz="1800" dirty="0" err="1">
                <a:latin typeface="Times New Roman" panose="02020603050405020304" pitchFamily="18" charset="0"/>
                <a:cs typeface="Times New Roman" panose="02020603050405020304" pitchFamily="18" charset="0"/>
                <a:sym typeface="Wingdings" panose="05000000000000000000" pitchFamily="2" charset="2"/>
              </a:rPr>
              <a:t>currentweight</a:t>
            </a:r>
            <a:r>
              <a:rPr lang="en-US" altLang="en-US" sz="1800" dirty="0">
                <a:latin typeface="Times New Roman" panose="02020603050405020304" pitchFamily="18" charset="0"/>
                <a:cs typeface="Times New Roman" panose="02020603050405020304" pitchFamily="18" charset="0"/>
                <a:sym typeface="Wingdings" panose="05000000000000000000" pitchFamily="2" charset="2"/>
              </a:rPr>
              <a:t>  </a:t>
            </a:r>
            <a:r>
              <a:rPr lang="en-US" altLang="en-US" sz="1800" dirty="0" err="1">
                <a:latin typeface="Times New Roman" panose="02020603050405020304" pitchFamily="18" charset="0"/>
                <a:cs typeface="Times New Roman" panose="02020603050405020304" pitchFamily="18" charset="0"/>
                <a:sym typeface="Wingdings" panose="05000000000000000000" pitchFamily="2" charset="2"/>
              </a:rPr>
              <a:t>currentweight</a:t>
            </a:r>
            <a:r>
              <a:rPr lang="en-US" altLang="en-US" sz="1800" dirty="0">
                <a:latin typeface="Times New Roman" panose="02020603050405020304" pitchFamily="18" charset="0"/>
                <a:cs typeface="Times New Roman" panose="02020603050405020304" pitchFamily="18" charset="0"/>
                <a:sym typeface="Wingdings" panose="05000000000000000000" pitchFamily="2" charset="2"/>
              </a:rPr>
              <a:t> + w[</a:t>
            </a:r>
            <a:r>
              <a:rPr lang="en-US" altLang="en-US" sz="1800" dirty="0" err="1">
                <a:latin typeface="Times New Roman" panose="02020603050405020304" pitchFamily="18" charset="0"/>
                <a:cs typeface="Times New Roman" panose="02020603050405020304" pitchFamily="18" charset="0"/>
                <a:sym typeface="Wingdings" panose="05000000000000000000" pitchFamily="2" charset="2"/>
              </a:rPr>
              <a:t>i</a:t>
            </a:r>
            <a:r>
              <a:rPr lang="en-US" altLang="en-US" sz="1800" dirty="0">
                <a:latin typeface="Times New Roman" panose="02020603050405020304" pitchFamily="18" charset="0"/>
                <a:cs typeface="Times New Roman" panose="02020603050405020304" pitchFamily="18" charset="0"/>
                <a:sym typeface="Wingdings" panose="05000000000000000000" pitchFamily="2" charset="2"/>
              </a:rPr>
              <a:t>]</a:t>
            </a:r>
          </a:p>
          <a:p>
            <a:pPr marL="57150" indent="0" algn="just" fontAlgn="base">
              <a:spcAft>
                <a:spcPct val="0"/>
              </a:spcAft>
            </a:pPr>
            <a:r>
              <a:rPr lang="en-US" altLang="en-US" sz="1800" dirty="0">
                <a:latin typeface="Times New Roman" panose="02020603050405020304" pitchFamily="18" charset="0"/>
                <a:cs typeface="Times New Roman" panose="02020603050405020304" pitchFamily="18" charset="0"/>
                <a:sym typeface="Wingdings" panose="05000000000000000000" pitchFamily="2" charset="2"/>
              </a:rPr>
              <a:t>   </a:t>
            </a:r>
            <a:r>
              <a:rPr lang="en-US" altLang="en-US" sz="1800" b="1" dirty="0">
                <a:latin typeface="Times New Roman" panose="02020603050405020304" pitchFamily="18" charset="0"/>
                <a:cs typeface="Times New Roman" panose="02020603050405020304" pitchFamily="18" charset="0"/>
                <a:sym typeface="Wingdings" panose="05000000000000000000" pitchFamily="2" charset="2"/>
              </a:rPr>
              <a:t>else</a:t>
            </a:r>
          </a:p>
          <a:p>
            <a:pPr marL="57150" indent="0" algn="just" fontAlgn="base">
              <a:spcAft>
                <a:spcPct val="0"/>
              </a:spcAft>
            </a:pPr>
            <a:r>
              <a:rPr lang="en-US" altLang="en-US" sz="1800" dirty="0">
                <a:latin typeface="Times New Roman" panose="02020603050405020304" pitchFamily="18" charset="0"/>
                <a:cs typeface="Times New Roman" panose="02020603050405020304" pitchFamily="18" charset="0"/>
                <a:sym typeface="Wingdings" panose="05000000000000000000" pitchFamily="2" charset="2"/>
              </a:rPr>
              <a:t>	x[</a:t>
            </a:r>
            <a:r>
              <a:rPr lang="en-US" altLang="en-US" sz="1800" dirty="0" err="1">
                <a:latin typeface="Times New Roman" panose="02020603050405020304" pitchFamily="18" charset="0"/>
                <a:cs typeface="Times New Roman" panose="02020603050405020304" pitchFamily="18" charset="0"/>
                <a:sym typeface="Wingdings" panose="05000000000000000000" pitchFamily="2" charset="2"/>
              </a:rPr>
              <a:t>i</a:t>
            </a:r>
            <a:r>
              <a:rPr lang="en-US" altLang="en-US" sz="1800" dirty="0">
                <a:latin typeface="Times New Roman" panose="02020603050405020304" pitchFamily="18" charset="0"/>
                <a:cs typeface="Times New Roman" panose="02020603050405020304" pitchFamily="18" charset="0"/>
                <a:sym typeface="Wingdings" panose="05000000000000000000" pitchFamily="2" charset="2"/>
              </a:rPr>
              <a:t>]  (W- </a:t>
            </a:r>
            <a:r>
              <a:rPr lang="en-US" altLang="en-US" sz="1800" dirty="0" err="1">
                <a:latin typeface="Times New Roman" panose="02020603050405020304" pitchFamily="18" charset="0"/>
                <a:cs typeface="Times New Roman" panose="02020603050405020304" pitchFamily="18" charset="0"/>
                <a:sym typeface="Wingdings" panose="05000000000000000000" pitchFamily="2" charset="2"/>
              </a:rPr>
              <a:t>currentweight</a:t>
            </a:r>
            <a:r>
              <a:rPr lang="en-US" altLang="en-US" sz="1800" dirty="0">
                <a:latin typeface="Times New Roman" panose="02020603050405020304" pitchFamily="18" charset="0"/>
                <a:cs typeface="Times New Roman" panose="02020603050405020304" pitchFamily="18" charset="0"/>
                <a:sym typeface="Wingdings" panose="05000000000000000000" pitchFamily="2" charset="2"/>
              </a:rPr>
              <a:t>)/w[</a:t>
            </a:r>
            <a:r>
              <a:rPr lang="en-US" altLang="en-US" sz="1800" dirty="0" err="1">
                <a:latin typeface="Times New Roman" panose="02020603050405020304" pitchFamily="18" charset="0"/>
                <a:cs typeface="Times New Roman" panose="02020603050405020304" pitchFamily="18" charset="0"/>
                <a:sym typeface="Wingdings" panose="05000000000000000000" pitchFamily="2" charset="2"/>
              </a:rPr>
              <a:t>i</a:t>
            </a:r>
            <a:r>
              <a:rPr lang="en-US" altLang="en-US" sz="1800" dirty="0">
                <a:latin typeface="Times New Roman" panose="02020603050405020304" pitchFamily="18" charset="0"/>
                <a:cs typeface="Times New Roman" panose="02020603050405020304" pitchFamily="18" charset="0"/>
                <a:sym typeface="Wingdings" panose="05000000000000000000" pitchFamily="2" charset="2"/>
              </a:rPr>
              <a:t>]</a:t>
            </a:r>
          </a:p>
          <a:p>
            <a:pPr marL="57150" indent="0" algn="just" fontAlgn="base">
              <a:spcAft>
                <a:spcPct val="0"/>
              </a:spcAft>
            </a:pPr>
            <a:r>
              <a:rPr lang="en-US" altLang="en-US" sz="1800" dirty="0">
                <a:latin typeface="Times New Roman" panose="02020603050405020304" pitchFamily="18" charset="0"/>
                <a:cs typeface="Times New Roman" panose="02020603050405020304" pitchFamily="18" charset="0"/>
                <a:sym typeface="Wingdings" panose="05000000000000000000" pitchFamily="2" charset="2"/>
              </a:rPr>
              <a:t>	 </a:t>
            </a:r>
            <a:r>
              <a:rPr lang="en-US" altLang="en-US" sz="1800" dirty="0" err="1">
                <a:latin typeface="Times New Roman" panose="02020603050405020304" pitchFamily="18" charset="0"/>
                <a:cs typeface="Times New Roman" panose="02020603050405020304" pitchFamily="18" charset="0"/>
                <a:sym typeface="Wingdings" panose="05000000000000000000" pitchFamily="2" charset="2"/>
              </a:rPr>
              <a:t>currentweight</a:t>
            </a:r>
            <a:r>
              <a:rPr lang="en-US" altLang="en-US" sz="1800" dirty="0">
                <a:latin typeface="Times New Roman" panose="02020603050405020304" pitchFamily="18" charset="0"/>
                <a:cs typeface="Times New Roman" panose="02020603050405020304" pitchFamily="18" charset="0"/>
                <a:sym typeface="Wingdings" panose="05000000000000000000" pitchFamily="2" charset="2"/>
              </a:rPr>
              <a:t>  W</a:t>
            </a:r>
          </a:p>
          <a:p>
            <a:pPr marL="57150" indent="0" algn="just" fontAlgn="base">
              <a:spcAft>
                <a:spcPct val="0"/>
              </a:spcAft>
            </a:pPr>
            <a:r>
              <a:rPr lang="en-US" altLang="en-US" sz="1800" b="1" dirty="0">
                <a:latin typeface="Times New Roman" panose="02020603050405020304" pitchFamily="18" charset="0"/>
                <a:cs typeface="Times New Roman" panose="02020603050405020304" pitchFamily="18" charset="0"/>
                <a:sym typeface="Wingdings" panose="05000000000000000000" pitchFamily="2" charset="2"/>
              </a:rPr>
              <a:t>Return</a:t>
            </a:r>
            <a:r>
              <a:rPr lang="en-US" altLang="en-US" sz="1800" dirty="0">
                <a:latin typeface="Times New Roman" panose="02020603050405020304" pitchFamily="18" charset="0"/>
                <a:cs typeface="Times New Roman" panose="02020603050405020304" pitchFamily="18" charset="0"/>
                <a:sym typeface="Wingdings" panose="05000000000000000000" pitchFamily="2" charset="2"/>
              </a:rPr>
              <a:t> x</a:t>
            </a:r>
          </a:p>
        </p:txBody>
      </p:sp>
      <p:sp>
        <p:nvSpPr>
          <p:cNvPr id="4" name="Content Placeholder 3">
            <a:extLst>
              <a:ext uri="{FF2B5EF4-FFF2-40B4-BE49-F238E27FC236}">
                <a16:creationId xmlns:a16="http://schemas.microsoft.com/office/drawing/2014/main" id="{34B17C67-4D7A-4EF2-AC38-E8D5F700E17C}"/>
              </a:ext>
            </a:extLst>
          </p:cNvPr>
          <p:cNvSpPr>
            <a:spLocks noGrp="1"/>
          </p:cNvSpPr>
          <p:nvPr>
            <p:ph sz="quarter" idx="10"/>
          </p:nvPr>
        </p:nvSpPr>
        <p:spPr/>
        <p:txBody>
          <a:bodyPr rtlCol="0"/>
          <a:lstStyle/>
          <a:p>
            <a:pPr eaLnBrk="1" fontAlgn="auto" hangingPunct="1">
              <a:spcAft>
                <a:spcPts val="0"/>
              </a:spcAft>
              <a:defRPr/>
            </a:pPr>
            <a:r>
              <a:rPr lang="en-US" dirty="0">
                <a:latin typeface="Times New Roman" panose="02020603050405020304" pitchFamily="18" charset="0"/>
                <a:cs typeface="Times New Roman" panose="02020603050405020304" pitchFamily="18" charset="0"/>
              </a:rPr>
              <a:t>Knapsack Problem </a:t>
            </a:r>
            <a:r>
              <a:rPr lang="en-US" sz="2400" dirty="0">
                <a:latin typeface="Times New Roman" panose="02020603050405020304" pitchFamily="18" charset="0"/>
                <a:cs typeface="Times New Roman" panose="02020603050405020304" pitchFamily="18" charset="0"/>
              </a:rPr>
              <a:t>(Greedy Algorithms)</a:t>
            </a:r>
            <a:endParaRPr lang="en-US" dirty="0"/>
          </a:p>
        </p:txBody>
      </p:sp>
    </p:spTree>
    <p:extLst>
      <p:ext uri="{BB962C8B-B14F-4D97-AF65-F5344CB8AC3E}">
        <p14:creationId xmlns:p14="http://schemas.microsoft.com/office/powerpoint/2010/main" val="66474628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Content Placeholder 2">
            <a:extLst>
              <a:ext uri="{FF2B5EF4-FFF2-40B4-BE49-F238E27FC236}">
                <a16:creationId xmlns:a16="http://schemas.microsoft.com/office/drawing/2014/main" id="{BEF8A033-9BEB-425D-8BD4-26A7E2ED7B49}"/>
              </a:ext>
            </a:extLst>
          </p:cNvPr>
          <p:cNvSpPr>
            <a:spLocks noGrp="1"/>
          </p:cNvSpPr>
          <p:nvPr>
            <p:ph idx="1"/>
          </p:nvPr>
        </p:nvSpPr>
        <p:spPr>
          <a:xfrm>
            <a:off x="304800" y="1493838"/>
            <a:ext cx="8229600" cy="4525962"/>
          </a:xfrm>
        </p:spPr>
        <p:txBody>
          <a:bodyPr/>
          <a:lstStyle/>
          <a:p>
            <a:pPr marL="571500" indent="-514350" algn="just" fontAlgn="base">
              <a:spcAft>
                <a:spcPct val="0"/>
              </a:spcAft>
              <a:buFont typeface="Arial" panose="020B0604020202020204" pitchFamily="34" charset="0"/>
              <a:buChar char="•"/>
            </a:pPr>
            <a:r>
              <a:rPr lang="en-US" dirty="0"/>
              <a:t>It is a subset of the edges of a connected, undirected graph that connects all the vertices together with the minimum possible total edge weight.</a:t>
            </a:r>
            <a:endParaRPr lang="en-US" altLang="en-US" sz="2000" dirty="0">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34B17C67-4D7A-4EF2-AC38-E8D5F700E17C}"/>
              </a:ext>
            </a:extLst>
          </p:cNvPr>
          <p:cNvSpPr>
            <a:spLocks noGrp="1"/>
          </p:cNvSpPr>
          <p:nvPr>
            <p:ph sz="quarter" idx="10"/>
          </p:nvPr>
        </p:nvSpPr>
        <p:spPr/>
        <p:txBody>
          <a:bodyPr rtlCol="0"/>
          <a:lstStyle/>
          <a:p>
            <a:pPr eaLnBrk="1" fontAlgn="auto" hangingPunct="1">
              <a:spcAft>
                <a:spcPts val="0"/>
              </a:spcAft>
              <a:defRPr/>
            </a:pPr>
            <a:r>
              <a:rPr lang="en-US" dirty="0">
                <a:latin typeface="Times New Roman" panose="02020603050405020304" pitchFamily="18" charset="0"/>
                <a:cs typeface="Times New Roman" panose="02020603050405020304" pitchFamily="18" charset="0"/>
              </a:rPr>
              <a:t>Minimum Spanning Tree</a:t>
            </a:r>
          </a:p>
          <a:p>
            <a:pPr eaLnBrk="1" fontAlgn="auto" hangingPunct="1">
              <a:spcAft>
                <a:spcPts val="0"/>
              </a:spcAft>
              <a:defRPr/>
            </a:pPr>
            <a:r>
              <a:rPr lang="en-US" sz="2800" dirty="0">
                <a:latin typeface="Times New Roman" panose="02020603050405020304" pitchFamily="18" charset="0"/>
                <a:cs typeface="Times New Roman" panose="02020603050405020304" pitchFamily="18" charset="0"/>
              </a:rPr>
              <a:t>(Greedy Algorithms)</a:t>
            </a:r>
            <a:endParaRPr lang="en-US" dirty="0"/>
          </a:p>
        </p:txBody>
      </p:sp>
      <p:pic>
        <p:nvPicPr>
          <p:cNvPr id="2050" name="Picture 2" descr="undefined">
            <a:extLst>
              <a:ext uri="{FF2B5EF4-FFF2-40B4-BE49-F238E27FC236}">
                <a16:creationId xmlns:a16="http://schemas.microsoft.com/office/drawing/2014/main" id="{EAAD31AA-82A9-42FE-ABFE-86587560FF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78735" y="2966371"/>
            <a:ext cx="3986530" cy="3215424"/>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3F6B8C7E-B6AF-4091-A95F-1D078DF75AAF}"/>
                  </a:ext>
                </a:extLst>
              </p:cNvPr>
              <p:cNvSpPr txBox="1"/>
              <p:nvPr/>
            </p:nvSpPr>
            <p:spPr>
              <a:xfrm>
                <a:off x="5105400" y="5486400"/>
                <a:ext cx="3945247" cy="276999"/>
              </a:xfrm>
              <a:prstGeom prst="rect">
                <a:avLst/>
              </a:prstGeom>
              <a:noFill/>
            </p:spPr>
            <p:txBody>
              <a:bodyPr wrap="none" lIns="0" tIns="0" rIns="0" bIns="0" rtlCol="0">
                <a:spAutoFit/>
              </a:bodyPr>
              <a:lstStyle/>
              <a:p>
                <a:r>
                  <a:rPr lang="en-IN" dirty="0">
                    <a:latin typeface="Cambria Math" panose="02040503050406030204" pitchFamily="18" charset="0"/>
                    <a:ea typeface="Cambria Math" panose="02040503050406030204" pitchFamily="18" charset="0"/>
                  </a:rPr>
                  <a:t>Possible no. of spanning trees = </a:t>
                </a:r>
                <a:r>
                  <a:rPr lang="en-IN" baseline="-25000" dirty="0">
                    <a:latin typeface="Cambria Math" panose="02040503050406030204" pitchFamily="18" charset="0"/>
                    <a:ea typeface="Cambria Math" panose="02040503050406030204" pitchFamily="18" charset="0"/>
                  </a:rPr>
                  <a:t>|E|</a:t>
                </a:r>
                <a14:m>
                  <m:oMath xmlns:m="http://schemas.openxmlformats.org/officeDocument/2006/math">
                    <m:sSub>
                      <m:sSubPr>
                        <m:ctrlPr>
                          <a:rPr lang="en-IN"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𝐶</m:t>
                        </m:r>
                        <m:r>
                          <a:rPr lang="en-US" b="0" i="1" smtClean="0">
                            <a:latin typeface="Cambria Math" panose="02040503050406030204" pitchFamily="18" charset="0"/>
                            <a:ea typeface="Cambria Math" panose="02040503050406030204" pitchFamily="18" charset="0"/>
                          </a:rPr>
                          <m:t> </m:t>
                        </m:r>
                      </m:e>
                      <m:sub>
                        <m:r>
                          <a:rPr lang="en-US" b="0" i="1" smtClean="0">
                            <a:latin typeface="Cambria Math" panose="02040503050406030204" pitchFamily="18" charset="0"/>
                            <a:ea typeface="Cambria Math" panose="02040503050406030204" pitchFamily="18" charset="0"/>
                          </a:rPr>
                          <m:t>𝑣</m:t>
                        </m:r>
                        <m:r>
                          <a:rPr lang="en-US" b="0" i="1" smtClean="0">
                            <a:latin typeface="Cambria Math" panose="02040503050406030204" pitchFamily="18" charset="0"/>
                            <a:ea typeface="Cambria Math" panose="02040503050406030204" pitchFamily="18" charset="0"/>
                          </a:rPr>
                          <m:t>−1</m:t>
                        </m:r>
                      </m:sub>
                    </m:sSub>
                  </m:oMath>
                </a14:m>
                <a:endParaRPr lang="en-IN" dirty="0">
                  <a:latin typeface="Cambria Math" panose="02040503050406030204" pitchFamily="18" charset="0"/>
                  <a:ea typeface="Cambria Math" panose="02040503050406030204" pitchFamily="18" charset="0"/>
                </a:endParaRPr>
              </a:p>
            </p:txBody>
          </p:sp>
        </mc:Choice>
        <mc:Fallback xmlns="">
          <p:sp>
            <p:nvSpPr>
              <p:cNvPr id="2" name="TextBox 1">
                <a:extLst>
                  <a:ext uri="{FF2B5EF4-FFF2-40B4-BE49-F238E27FC236}">
                    <a16:creationId xmlns:a16="http://schemas.microsoft.com/office/drawing/2014/main" id="{3F6B8C7E-B6AF-4091-A95F-1D078DF75AAF}"/>
                  </a:ext>
                </a:extLst>
              </p:cNvPr>
              <p:cNvSpPr txBox="1">
                <a:spLocks noRot="1" noChangeAspect="1" noMove="1" noResize="1" noEditPoints="1" noAdjustHandles="1" noChangeArrowheads="1" noChangeShapeType="1" noTextEdit="1"/>
              </p:cNvSpPr>
              <p:nvPr/>
            </p:nvSpPr>
            <p:spPr>
              <a:xfrm>
                <a:off x="5105400" y="5486400"/>
                <a:ext cx="3945247" cy="276999"/>
              </a:xfrm>
              <a:prstGeom prst="rect">
                <a:avLst/>
              </a:prstGeom>
              <a:blipFill>
                <a:blip r:embed="rId3"/>
                <a:stretch>
                  <a:fillRect l="-3709" t="-31111" r="-309" b="-48889"/>
                </a:stretch>
              </a:blipFill>
            </p:spPr>
            <p:txBody>
              <a:bodyPr/>
              <a:lstStyle/>
              <a:p>
                <a:r>
                  <a:rPr lang="en-IN">
                    <a:noFill/>
                  </a:rPr>
                  <a:t> </a:t>
                </a:r>
              </a:p>
            </p:txBody>
          </p:sp>
        </mc:Fallback>
      </mc:AlternateContent>
    </p:spTree>
    <p:extLst>
      <p:ext uri="{BB962C8B-B14F-4D97-AF65-F5344CB8AC3E}">
        <p14:creationId xmlns:p14="http://schemas.microsoft.com/office/powerpoint/2010/main" val="398391733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Content Placeholder 2">
            <a:extLst>
              <a:ext uri="{FF2B5EF4-FFF2-40B4-BE49-F238E27FC236}">
                <a16:creationId xmlns:a16="http://schemas.microsoft.com/office/drawing/2014/main" id="{BEF8A033-9BEB-425D-8BD4-26A7E2ED7B49}"/>
              </a:ext>
            </a:extLst>
          </p:cNvPr>
          <p:cNvSpPr>
            <a:spLocks noGrp="1"/>
          </p:cNvSpPr>
          <p:nvPr>
            <p:ph idx="1"/>
          </p:nvPr>
        </p:nvSpPr>
        <p:spPr>
          <a:xfrm>
            <a:off x="304800" y="1493838"/>
            <a:ext cx="8229600" cy="4525962"/>
          </a:xfrm>
        </p:spPr>
        <p:txBody>
          <a:bodyPr/>
          <a:lstStyle/>
          <a:p>
            <a:pPr marL="57150" indent="0" algn="just" fontAlgn="base">
              <a:spcAft>
                <a:spcPct val="0"/>
              </a:spcAft>
            </a:pPr>
            <a:r>
              <a:rPr lang="en-US" dirty="0"/>
              <a:t>Kruskal’s algorithm</a:t>
            </a:r>
            <a:endParaRPr lang="en-US" altLang="en-US" sz="2000" dirty="0">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34B17C67-4D7A-4EF2-AC38-E8D5F700E17C}"/>
              </a:ext>
            </a:extLst>
          </p:cNvPr>
          <p:cNvSpPr>
            <a:spLocks noGrp="1"/>
          </p:cNvSpPr>
          <p:nvPr>
            <p:ph sz="quarter" idx="10"/>
          </p:nvPr>
        </p:nvSpPr>
        <p:spPr/>
        <p:txBody>
          <a:bodyPr rtlCol="0"/>
          <a:lstStyle/>
          <a:p>
            <a:pPr eaLnBrk="1" fontAlgn="auto" hangingPunct="1">
              <a:spcAft>
                <a:spcPts val="0"/>
              </a:spcAft>
              <a:defRPr/>
            </a:pPr>
            <a:r>
              <a:rPr lang="en-US" dirty="0">
                <a:latin typeface="Times New Roman" panose="02020603050405020304" pitchFamily="18" charset="0"/>
                <a:cs typeface="Times New Roman" panose="02020603050405020304" pitchFamily="18" charset="0"/>
              </a:rPr>
              <a:t>Minimum Spanning Tree</a:t>
            </a:r>
          </a:p>
          <a:p>
            <a:pPr eaLnBrk="1" fontAlgn="auto" hangingPunct="1">
              <a:spcAft>
                <a:spcPts val="0"/>
              </a:spcAft>
              <a:defRPr/>
            </a:pPr>
            <a:r>
              <a:rPr lang="en-US" sz="2800" dirty="0">
                <a:latin typeface="Times New Roman" panose="02020603050405020304" pitchFamily="18" charset="0"/>
                <a:cs typeface="Times New Roman" panose="02020603050405020304" pitchFamily="18" charset="0"/>
              </a:rPr>
              <a:t>(Greedy Algorithms)</a:t>
            </a:r>
            <a:endParaRPr lang="en-US" dirty="0"/>
          </a:p>
        </p:txBody>
      </p:sp>
      <p:pic>
        <p:nvPicPr>
          <p:cNvPr id="5122" name="Picture 2" descr="Kruskal’s Minimum Spanning Tree Algorithm">
            <a:extLst>
              <a:ext uri="{FF2B5EF4-FFF2-40B4-BE49-F238E27FC236}">
                <a16:creationId xmlns:a16="http://schemas.microsoft.com/office/drawing/2014/main" id="{66EB5C7E-5F64-437E-BE96-4F8ED5449A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7355" y="2018932"/>
            <a:ext cx="4200525" cy="1914525"/>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7C38EEFA-61A2-4A8D-BC3B-6F04C8CAA421}"/>
              </a:ext>
            </a:extLst>
          </p:cNvPr>
          <p:cNvPicPr>
            <a:picLocks/>
          </p:cNvPicPr>
          <p:nvPr/>
        </p:nvPicPr>
        <p:blipFill>
          <a:blip r:embed="rId3"/>
          <a:stretch>
            <a:fillRect/>
          </a:stretch>
        </p:blipFill>
        <p:spPr>
          <a:xfrm>
            <a:off x="240784" y="4191000"/>
            <a:ext cx="4197096" cy="2178647"/>
          </a:xfrm>
          <a:prstGeom prst="rect">
            <a:avLst/>
          </a:prstGeom>
        </p:spPr>
      </p:pic>
      <p:graphicFrame>
        <p:nvGraphicFramePr>
          <p:cNvPr id="3" name="Table 2">
            <a:extLst>
              <a:ext uri="{FF2B5EF4-FFF2-40B4-BE49-F238E27FC236}">
                <a16:creationId xmlns:a16="http://schemas.microsoft.com/office/drawing/2014/main" id="{D2E9E489-2298-45FB-9DA9-9C4E0D9B496C}"/>
              </a:ext>
            </a:extLst>
          </p:cNvPr>
          <p:cNvGraphicFramePr>
            <a:graphicFrameLocks noGrp="1"/>
          </p:cNvGraphicFramePr>
          <p:nvPr>
            <p:extLst>
              <p:ext uri="{D42A27DB-BD31-4B8C-83A1-F6EECF244321}">
                <p14:modId xmlns:p14="http://schemas.microsoft.com/office/powerpoint/2010/main" val="227765177"/>
              </p:ext>
            </p:extLst>
          </p:nvPr>
        </p:nvGraphicFramePr>
        <p:xfrm>
          <a:off x="4722687" y="3657600"/>
          <a:ext cx="4220285" cy="2872740"/>
        </p:xfrm>
        <a:graphic>
          <a:graphicData uri="http://schemas.openxmlformats.org/drawingml/2006/table">
            <a:tbl>
              <a:tblPr>
                <a:tableStyleId>{5940675A-B579-460E-94D1-54222C63F5DA}</a:tableStyleId>
              </a:tblPr>
              <a:tblGrid>
                <a:gridCol w="496504">
                  <a:extLst>
                    <a:ext uri="{9D8B030D-6E8A-4147-A177-3AD203B41FA5}">
                      <a16:colId xmlns:a16="http://schemas.microsoft.com/office/drawing/2014/main" val="2644593216"/>
                    </a:ext>
                  </a:extLst>
                </a:gridCol>
                <a:gridCol w="1406762">
                  <a:extLst>
                    <a:ext uri="{9D8B030D-6E8A-4147-A177-3AD203B41FA5}">
                      <a16:colId xmlns:a16="http://schemas.microsoft.com/office/drawing/2014/main" val="1847209457"/>
                    </a:ext>
                  </a:extLst>
                </a:gridCol>
                <a:gridCol w="2317019">
                  <a:extLst>
                    <a:ext uri="{9D8B030D-6E8A-4147-A177-3AD203B41FA5}">
                      <a16:colId xmlns:a16="http://schemas.microsoft.com/office/drawing/2014/main" val="2504336290"/>
                    </a:ext>
                  </a:extLst>
                </a:gridCol>
              </a:tblGrid>
              <a:tr h="182880">
                <a:tc>
                  <a:txBody>
                    <a:bodyPr/>
                    <a:lstStyle/>
                    <a:p>
                      <a:pPr algn="ctr" fontAlgn="ctr"/>
                      <a:r>
                        <a:rPr lang="en-IN" sz="1400" u="none" strike="noStrike">
                          <a:effectLst/>
                        </a:rPr>
                        <a:t>Steps</a:t>
                      </a:r>
                      <a:endParaRPr lang="en-IN" sz="1400" b="1"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ctr"/>
                      <a:r>
                        <a:rPr lang="en-IN" sz="1400" u="none" strike="noStrike">
                          <a:effectLst/>
                        </a:rPr>
                        <a:t>Edges considered</a:t>
                      </a:r>
                      <a:endParaRPr lang="en-IN" sz="1400" b="1"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ctr"/>
                      <a:r>
                        <a:rPr lang="en-IN" sz="1400" u="none" strike="noStrike">
                          <a:effectLst/>
                        </a:rPr>
                        <a:t>Connected components</a:t>
                      </a:r>
                      <a:endParaRPr lang="en-IN" sz="1400" b="1"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4100170935"/>
                  </a:ext>
                </a:extLst>
              </a:tr>
              <a:tr h="182880">
                <a:tc>
                  <a:txBody>
                    <a:bodyPr/>
                    <a:lstStyle/>
                    <a:p>
                      <a:pPr algn="ctr" fontAlgn="ctr"/>
                      <a:r>
                        <a:rPr lang="en-IN" sz="1400" u="none" strike="noStrike">
                          <a:effectLst/>
                        </a:rPr>
                        <a:t>0</a:t>
                      </a:r>
                      <a:endParaRPr lang="en-IN" sz="14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ctr"/>
                      <a:r>
                        <a:rPr lang="en-IN" sz="1400" u="none" strike="noStrike">
                          <a:effectLst/>
                        </a:rPr>
                        <a:t>--</a:t>
                      </a:r>
                      <a:endParaRPr lang="en-IN" sz="14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ctr"/>
                      <a:r>
                        <a:rPr lang="en-IN" sz="1400" u="none" strike="noStrike">
                          <a:effectLst/>
                        </a:rPr>
                        <a:t>{0},{1},{2},{3},{4},{5},{6},{7},{8}</a:t>
                      </a:r>
                      <a:endParaRPr lang="en-IN" sz="14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2413059208"/>
                  </a:ext>
                </a:extLst>
              </a:tr>
              <a:tr h="182880">
                <a:tc>
                  <a:txBody>
                    <a:bodyPr/>
                    <a:lstStyle/>
                    <a:p>
                      <a:pPr algn="ctr" fontAlgn="ctr"/>
                      <a:r>
                        <a:rPr lang="en-IN" sz="1400" u="none" strike="noStrike">
                          <a:effectLst/>
                        </a:rPr>
                        <a:t>1</a:t>
                      </a:r>
                      <a:endParaRPr lang="en-IN" sz="14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ctr"/>
                      <a:r>
                        <a:rPr lang="en-IN" sz="1400" u="none" strike="noStrike">
                          <a:effectLst/>
                        </a:rPr>
                        <a:t>{6,7}</a:t>
                      </a:r>
                      <a:endParaRPr lang="en-IN" sz="14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ctr"/>
                      <a:r>
                        <a:rPr lang="en-IN" sz="1400" u="none" strike="noStrike">
                          <a:effectLst/>
                        </a:rPr>
                        <a:t>{0},{1},{2},{3},{4},{5},{6,7},{8}</a:t>
                      </a:r>
                      <a:endParaRPr lang="en-IN" sz="14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4163505310"/>
                  </a:ext>
                </a:extLst>
              </a:tr>
              <a:tr h="182880">
                <a:tc>
                  <a:txBody>
                    <a:bodyPr/>
                    <a:lstStyle/>
                    <a:p>
                      <a:pPr algn="ctr" fontAlgn="ctr"/>
                      <a:r>
                        <a:rPr lang="en-IN" sz="1400" u="none" strike="noStrike">
                          <a:effectLst/>
                        </a:rPr>
                        <a:t>2</a:t>
                      </a:r>
                      <a:endParaRPr lang="en-IN" sz="14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ctr"/>
                      <a:r>
                        <a:rPr lang="en-IN" sz="1400" u="none" strike="noStrike">
                          <a:effectLst/>
                        </a:rPr>
                        <a:t>{2,8}</a:t>
                      </a:r>
                      <a:endParaRPr lang="en-IN" sz="14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ctr"/>
                      <a:r>
                        <a:rPr lang="en-IN" sz="1400" u="none" strike="noStrike">
                          <a:effectLst/>
                        </a:rPr>
                        <a:t>{0},{1},{2,8},{3},{4},{5},{6,7}</a:t>
                      </a:r>
                      <a:endParaRPr lang="en-IN" sz="14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4182515108"/>
                  </a:ext>
                </a:extLst>
              </a:tr>
              <a:tr h="182880">
                <a:tc>
                  <a:txBody>
                    <a:bodyPr/>
                    <a:lstStyle/>
                    <a:p>
                      <a:pPr algn="ctr" fontAlgn="ctr"/>
                      <a:r>
                        <a:rPr lang="en-IN" sz="1400" u="none" strike="noStrike">
                          <a:effectLst/>
                        </a:rPr>
                        <a:t>3</a:t>
                      </a:r>
                      <a:endParaRPr lang="en-IN" sz="14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ctr"/>
                      <a:r>
                        <a:rPr lang="en-IN" sz="1400" u="none" strike="noStrike" dirty="0">
                          <a:effectLst/>
                        </a:rPr>
                        <a:t>{5,6}</a:t>
                      </a:r>
                      <a:endParaRPr lang="en-IN" sz="14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ctr"/>
                      <a:r>
                        <a:rPr lang="en-IN" sz="1400" u="none" strike="noStrike">
                          <a:effectLst/>
                        </a:rPr>
                        <a:t>{0},{1},{2,8},{3},{4},{5,6,7}</a:t>
                      </a:r>
                      <a:endParaRPr lang="en-IN" sz="14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3377427104"/>
                  </a:ext>
                </a:extLst>
              </a:tr>
              <a:tr h="182880">
                <a:tc>
                  <a:txBody>
                    <a:bodyPr/>
                    <a:lstStyle/>
                    <a:p>
                      <a:pPr algn="ctr" fontAlgn="ctr"/>
                      <a:r>
                        <a:rPr lang="en-IN" sz="1400" u="none" strike="noStrike">
                          <a:effectLst/>
                        </a:rPr>
                        <a:t>4</a:t>
                      </a:r>
                      <a:endParaRPr lang="en-IN" sz="14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ctr"/>
                      <a:r>
                        <a:rPr lang="en-IN" sz="1400" u="none" strike="noStrike">
                          <a:effectLst/>
                        </a:rPr>
                        <a:t>{0,1}</a:t>
                      </a:r>
                      <a:endParaRPr lang="en-IN" sz="14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ctr"/>
                      <a:r>
                        <a:rPr lang="en-IN" sz="1400" u="none" strike="noStrike">
                          <a:effectLst/>
                        </a:rPr>
                        <a:t>{0,1},{2,8},{3},{4},{5,6,7}</a:t>
                      </a:r>
                      <a:endParaRPr lang="en-IN" sz="14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750047630"/>
                  </a:ext>
                </a:extLst>
              </a:tr>
              <a:tr h="182880">
                <a:tc>
                  <a:txBody>
                    <a:bodyPr/>
                    <a:lstStyle/>
                    <a:p>
                      <a:pPr algn="ctr" fontAlgn="ctr"/>
                      <a:r>
                        <a:rPr lang="en-IN" sz="1400" u="none" strike="noStrike">
                          <a:effectLst/>
                        </a:rPr>
                        <a:t>5</a:t>
                      </a:r>
                      <a:endParaRPr lang="en-IN" sz="14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ctr"/>
                      <a:r>
                        <a:rPr lang="en-IN" sz="1400" u="none" strike="noStrike">
                          <a:effectLst/>
                        </a:rPr>
                        <a:t>{2,5}</a:t>
                      </a:r>
                      <a:endParaRPr lang="en-IN" sz="14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ctr"/>
                      <a:r>
                        <a:rPr lang="en-IN" sz="1400" u="none" strike="noStrike">
                          <a:effectLst/>
                        </a:rPr>
                        <a:t>{0,1},{3},{4},{2,5,6,7,8}</a:t>
                      </a:r>
                      <a:endParaRPr lang="en-IN" sz="14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3271479083"/>
                  </a:ext>
                </a:extLst>
              </a:tr>
              <a:tr h="182880">
                <a:tc>
                  <a:txBody>
                    <a:bodyPr/>
                    <a:lstStyle/>
                    <a:p>
                      <a:pPr algn="ctr" fontAlgn="ctr"/>
                      <a:r>
                        <a:rPr lang="en-IN" sz="1400" u="none" strike="noStrike">
                          <a:effectLst/>
                        </a:rPr>
                        <a:t>6</a:t>
                      </a:r>
                      <a:endParaRPr lang="en-IN" sz="14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ctr"/>
                      <a:r>
                        <a:rPr lang="en-IN" sz="1400" u="none" strike="noStrike">
                          <a:effectLst/>
                        </a:rPr>
                        <a:t>{6,8} discarded</a:t>
                      </a:r>
                      <a:endParaRPr lang="en-IN" sz="14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ctr"/>
                      <a:r>
                        <a:rPr lang="en-IN" sz="1400" u="none" strike="noStrike">
                          <a:effectLst/>
                        </a:rPr>
                        <a:t>{0,1},{3},{4},{2,5,6,7,8}</a:t>
                      </a:r>
                      <a:endParaRPr lang="en-IN" sz="14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2435307226"/>
                  </a:ext>
                </a:extLst>
              </a:tr>
              <a:tr h="182880">
                <a:tc>
                  <a:txBody>
                    <a:bodyPr/>
                    <a:lstStyle/>
                    <a:p>
                      <a:pPr algn="ctr" fontAlgn="ctr"/>
                      <a:r>
                        <a:rPr lang="en-IN" sz="1400" u="none" strike="noStrike">
                          <a:effectLst/>
                        </a:rPr>
                        <a:t>7</a:t>
                      </a:r>
                      <a:endParaRPr lang="en-IN" sz="14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ctr"/>
                      <a:r>
                        <a:rPr lang="en-IN" sz="1400" u="none" strike="noStrike">
                          <a:effectLst/>
                        </a:rPr>
                        <a:t>{2,3}</a:t>
                      </a:r>
                      <a:endParaRPr lang="en-IN" sz="14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ctr"/>
                      <a:r>
                        <a:rPr lang="en-IN" sz="1400" u="none" strike="noStrike">
                          <a:effectLst/>
                        </a:rPr>
                        <a:t>{0,1},{4},{2,3,5,6,7,8}</a:t>
                      </a:r>
                      <a:endParaRPr lang="en-IN" sz="14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214695312"/>
                  </a:ext>
                </a:extLst>
              </a:tr>
              <a:tr h="182880">
                <a:tc>
                  <a:txBody>
                    <a:bodyPr/>
                    <a:lstStyle/>
                    <a:p>
                      <a:pPr algn="ctr" fontAlgn="ctr"/>
                      <a:r>
                        <a:rPr lang="en-IN" sz="1400" u="none" strike="noStrike">
                          <a:effectLst/>
                        </a:rPr>
                        <a:t>8</a:t>
                      </a:r>
                      <a:endParaRPr lang="en-IN" sz="14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ctr"/>
                      <a:r>
                        <a:rPr lang="en-IN" sz="1400" u="none" strike="noStrike">
                          <a:effectLst/>
                        </a:rPr>
                        <a:t>{7,8} discarded</a:t>
                      </a:r>
                      <a:endParaRPr lang="en-IN" sz="14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ctr"/>
                      <a:r>
                        <a:rPr lang="en-IN" sz="1400" u="none" strike="noStrike">
                          <a:effectLst/>
                        </a:rPr>
                        <a:t>{0,1},{4},{2,3,5,6,7,8}</a:t>
                      </a:r>
                      <a:endParaRPr lang="en-IN" sz="14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4036896185"/>
                  </a:ext>
                </a:extLst>
              </a:tr>
              <a:tr h="182880">
                <a:tc>
                  <a:txBody>
                    <a:bodyPr/>
                    <a:lstStyle/>
                    <a:p>
                      <a:pPr algn="ctr" fontAlgn="ctr"/>
                      <a:r>
                        <a:rPr lang="en-IN" sz="1400" u="none" strike="noStrike">
                          <a:effectLst/>
                        </a:rPr>
                        <a:t>9</a:t>
                      </a:r>
                      <a:endParaRPr lang="en-IN" sz="14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ctr"/>
                      <a:r>
                        <a:rPr lang="en-IN" sz="1400" u="none" strike="noStrike">
                          <a:effectLst/>
                        </a:rPr>
                        <a:t>{0,7}</a:t>
                      </a:r>
                      <a:endParaRPr lang="en-IN" sz="14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ctr"/>
                      <a:r>
                        <a:rPr lang="en-IN" sz="1400" u="none" strike="noStrike">
                          <a:effectLst/>
                        </a:rPr>
                        <a:t>{4},{0,1,2,3,5,6,7,8}</a:t>
                      </a:r>
                      <a:endParaRPr lang="en-IN" sz="14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2478220412"/>
                  </a:ext>
                </a:extLst>
              </a:tr>
              <a:tr h="182880">
                <a:tc>
                  <a:txBody>
                    <a:bodyPr/>
                    <a:lstStyle/>
                    <a:p>
                      <a:pPr algn="ctr" fontAlgn="ctr"/>
                      <a:r>
                        <a:rPr lang="en-IN" sz="1400" u="none" strike="noStrike">
                          <a:effectLst/>
                        </a:rPr>
                        <a:t>10</a:t>
                      </a:r>
                      <a:endParaRPr lang="en-IN" sz="14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ctr"/>
                      <a:r>
                        <a:rPr lang="en-IN" sz="1400" u="none" strike="noStrike">
                          <a:effectLst/>
                        </a:rPr>
                        <a:t>{1,2} discarded</a:t>
                      </a:r>
                      <a:endParaRPr lang="en-IN" sz="14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ctr"/>
                      <a:r>
                        <a:rPr lang="en-IN" sz="1400" u="none" strike="noStrike">
                          <a:effectLst/>
                        </a:rPr>
                        <a:t>{4},{0,1,2,3,5,6,7,8}</a:t>
                      </a:r>
                      <a:endParaRPr lang="en-IN" sz="14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49484273"/>
                  </a:ext>
                </a:extLst>
              </a:tr>
              <a:tr h="182880">
                <a:tc>
                  <a:txBody>
                    <a:bodyPr/>
                    <a:lstStyle/>
                    <a:p>
                      <a:pPr algn="ctr" fontAlgn="ctr"/>
                      <a:r>
                        <a:rPr lang="en-IN" sz="1400" u="none" strike="noStrike">
                          <a:effectLst/>
                        </a:rPr>
                        <a:t>11</a:t>
                      </a:r>
                      <a:endParaRPr lang="en-IN" sz="14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ctr"/>
                      <a:r>
                        <a:rPr lang="en-IN" sz="1400" u="none" strike="noStrike">
                          <a:effectLst/>
                        </a:rPr>
                        <a:t>{3,4}</a:t>
                      </a:r>
                      <a:endParaRPr lang="en-IN" sz="14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ctr"/>
                      <a:r>
                        <a:rPr lang="en-IN" sz="1400" u="none" strike="noStrike" dirty="0">
                          <a:effectLst/>
                        </a:rPr>
                        <a:t>{0,1,2,3,4,5,6,7,8}</a:t>
                      </a:r>
                      <a:endParaRPr lang="en-IN" sz="1400" b="0"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3179769798"/>
                  </a:ext>
                </a:extLst>
              </a:tr>
            </a:tbl>
          </a:graphicData>
        </a:graphic>
      </p:graphicFrame>
      <p:sp>
        <p:nvSpPr>
          <p:cNvPr id="5" name="Rectangle 4">
            <a:extLst>
              <a:ext uri="{FF2B5EF4-FFF2-40B4-BE49-F238E27FC236}">
                <a16:creationId xmlns:a16="http://schemas.microsoft.com/office/drawing/2014/main" id="{9D89058F-B454-4EED-8913-5F3AD77E9C2D}"/>
              </a:ext>
            </a:extLst>
          </p:cNvPr>
          <p:cNvSpPr/>
          <p:nvPr/>
        </p:nvSpPr>
        <p:spPr>
          <a:xfrm>
            <a:off x="4437880" y="1335504"/>
            <a:ext cx="4572000" cy="2123658"/>
          </a:xfrm>
          <a:prstGeom prst="rect">
            <a:avLst/>
          </a:prstGeom>
        </p:spPr>
        <p:txBody>
          <a:bodyPr>
            <a:spAutoFit/>
          </a:bodyPr>
          <a:lstStyle/>
          <a:p>
            <a:pPr marL="285750" indent="-285750">
              <a:buFont typeface="Arial" panose="020B0604020202020204" pitchFamily="34" charset="0"/>
              <a:buChar char="•"/>
            </a:pPr>
            <a:r>
              <a:rPr lang="en-IN" sz="1600" dirty="0"/>
              <a:t>Sort all the edges in non-decreasing order of their weight. </a:t>
            </a:r>
          </a:p>
          <a:p>
            <a:pPr marL="285750" indent="-285750">
              <a:buFont typeface="Arial" panose="020B0604020202020204" pitchFamily="34" charset="0"/>
              <a:buChar char="•"/>
            </a:pPr>
            <a:r>
              <a:rPr lang="en-IN" sz="1600" dirty="0"/>
              <a:t>Pick the smallest edge. Check if it forms a cycle with the spanning tree formed so far. If the cycle is not formed, include this edge. Else, discard it. </a:t>
            </a:r>
          </a:p>
          <a:p>
            <a:pPr marL="285750" indent="-285750">
              <a:buFont typeface="Arial" panose="020B0604020202020204" pitchFamily="34" charset="0"/>
              <a:buChar char="•"/>
            </a:pPr>
            <a:r>
              <a:rPr lang="en-IN" sz="1600" dirty="0"/>
              <a:t>Repeat step#2 until there are (V-1) edges in the spanning tree.</a:t>
            </a:r>
          </a:p>
        </p:txBody>
      </p:sp>
    </p:spTree>
    <p:extLst>
      <p:ext uri="{BB962C8B-B14F-4D97-AF65-F5344CB8AC3E}">
        <p14:creationId xmlns:p14="http://schemas.microsoft.com/office/powerpoint/2010/main" val="3589153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Content Placeholder 2">
            <a:extLst>
              <a:ext uri="{FF2B5EF4-FFF2-40B4-BE49-F238E27FC236}">
                <a16:creationId xmlns:a16="http://schemas.microsoft.com/office/drawing/2014/main" id="{BEF8A033-9BEB-425D-8BD4-26A7E2ED7B49}"/>
              </a:ext>
            </a:extLst>
          </p:cNvPr>
          <p:cNvSpPr>
            <a:spLocks noGrp="1"/>
          </p:cNvSpPr>
          <p:nvPr>
            <p:ph idx="1"/>
          </p:nvPr>
        </p:nvSpPr>
        <p:spPr>
          <a:xfrm>
            <a:off x="304800" y="1493838"/>
            <a:ext cx="8229600" cy="4525962"/>
          </a:xfrm>
        </p:spPr>
        <p:txBody>
          <a:bodyPr/>
          <a:lstStyle/>
          <a:p>
            <a:pPr marL="57150" indent="0" algn="just" fontAlgn="base">
              <a:spcAft>
                <a:spcPct val="0"/>
              </a:spcAft>
            </a:pPr>
            <a:r>
              <a:rPr lang="en-US" b="1" u="sng" dirty="0">
                <a:latin typeface="Courier New" panose="02070309020205020404" pitchFamily="49" charset="0"/>
                <a:cs typeface="Courier New" panose="02070309020205020404" pitchFamily="49" charset="0"/>
              </a:rPr>
              <a:t>Kruskal’s algorithm</a:t>
            </a:r>
            <a:r>
              <a:rPr lang="en-US" sz="2000" b="1" u="sng" dirty="0">
                <a:latin typeface="Courier New" panose="02070309020205020404" pitchFamily="49" charset="0"/>
                <a:cs typeface="Courier New" panose="02070309020205020404" pitchFamily="49" charset="0"/>
              </a:rPr>
              <a:t>(G)</a:t>
            </a:r>
          </a:p>
          <a:p>
            <a:pPr marL="57150" indent="0" algn="just" fontAlgn="base">
              <a:spcAft>
                <a:spcPct val="0"/>
              </a:spcAft>
            </a:pPr>
            <a:r>
              <a:rPr lang="en-US" sz="2000" dirty="0">
                <a:latin typeface="Courier New" panose="02070309020205020404" pitchFamily="49" charset="0"/>
                <a:cs typeface="Courier New" panose="02070309020205020404" pitchFamily="49" charset="0"/>
              </a:rPr>
              <a:t>Sort(E)</a:t>
            </a:r>
          </a:p>
          <a:p>
            <a:pPr marL="57150" indent="0" algn="just" fontAlgn="base">
              <a:spcAft>
                <a:spcPct val="0"/>
              </a:spcAft>
            </a:pPr>
            <a:r>
              <a:rPr lang="en-US" sz="2000" dirty="0">
                <a:latin typeface="Courier New" panose="02070309020205020404" pitchFamily="49" charset="0"/>
                <a:cs typeface="Courier New" panose="02070309020205020404" pitchFamily="49" charset="0"/>
              </a:rPr>
              <a:t>Tree </a:t>
            </a:r>
            <a:r>
              <a:rPr lang="en-US" sz="2000" dirty="0">
                <a:latin typeface="Courier New" panose="02070309020205020404" pitchFamily="49" charset="0"/>
                <a:cs typeface="Courier New" panose="02070309020205020404" pitchFamily="49" charset="0"/>
                <a:sym typeface="Wingdings" panose="05000000000000000000" pitchFamily="2" charset="2"/>
              </a:rPr>
              <a:t> {} </a:t>
            </a:r>
          </a:p>
          <a:p>
            <a:pPr marL="57150" indent="0" algn="just" fontAlgn="base">
              <a:spcAft>
                <a:spcPct val="0"/>
              </a:spcAft>
            </a:pPr>
            <a:r>
              <a:rPr lang="en-US" sz="2000" b="1" dirty="0">
                <a:latin typeface="Courier New" panose="02070309020205020404" pitchFamily="49" charset="0"/>
                <a:cs typeface="Courier New" panose="02070309020205020404" pitchFamily="49" charset="0"/>
              </a:rPr>
              <a:t>while</a:t>
            </a:r>
            <a:r>
              <a:rPr lang="en-US" sz="2000" dirty="0">
                <a:latin typeface="Courier New" panose="02070309020205020404" pitchFamily="49" charset="0"/>
                <a:cs typeface="Courier New" panose="02070309020205020404" pitchFamily="49" charset="0"/>
              </a:rPr>
              <a:t> |Tree| ≠ n – 1 </a:t>
            </a:r>
            <a:r>
              <a:rPr lang="en-US" sz="2000" b="1" dirty="0">
                <a:latin typeface="Courier New" panose="02070309020205020404" pitchFamily="49" charset="0"/>
                <a:cs typeface="Courier New" panose="02070309020205020404" pitchFamily="49" charset="0"/>
              </a:rPr>
              <a:t>do</a:t>
            </a:r>
          </a:p>
          <a:p>
            <a:pPr marL="57150" indent="0" algn="just" fontAlgn="base">
              <a:spcAft>
                <a:spcPct val="0"/>
              </a:spcAft>
            </a:pPr>
            <a:r>
              <a:rPr lang="en-US" sz="2000" dirty="0">
                <a:latin typeface="Courier New" panose="02070309020205020404" pitchFamily="49" charset="0"/>
                <a:cs typeface="Courier New" panose="02070309020205020404" pitchFamily="49" charset="0"/>
              </a:rPr>
              <a:t>	e </a:t>
            </a:r>
            <a:r>
              <a:rPr lang="en-US" sz="2000" dirty="0">
                <a:latin typeface="Courier New" panose="02070309020205020404" pitchFamily="49" charset="0"/>
                <a:cs typeface="Courier New" panose="02070309020205020404" pitchFamily="49" charset="0"/>
                <a:sym typeface="Wingdings" panose="05000000000000000000" pitchFamily="2" charset="2"/>
              </a:rPr>
              <a:t> Min(E)</a:t>
            </a:r>
          </a:p>
          <a:p>
            <a:pPr marL="57150" indent="0" algn="just" fontAlgn="base">
              <a:spcAft>
                <a:spcPct val="0"/>
              </a:spcAft>
            </a:pPr>
            <a:r>
              <a:rPr lang="en-US" sz="2000" dirty="0">
                <a:latin typeface="Courier New" panose="02070309020205020404" pitchFamily="49" charset="0"/>
                <a:cs typeface="Courier New" panose="02070309020205020404" pitchFamily="49" charset="0"/>
                <a:sym typeface="Wingdings" panose="05000000000000000000" pitchFamily="2" charset="2"/>
              </a:rPr>
              <a:t>	{u},{v}  Vertices(e)</a:t>
            </a:r>
          </a:p>
          <a:p>
            <a:pPr marL="57150" indent="0" algn="just" fontAlgn="base">
              <a:spcAft>
                <a:spcPct val="0"/>
              </a:spcAft>
            </a:pPr>
            <a:r>
              <a:rPr lang="en-US" sz="2000" dirty="0">
                <a:latin typeface="Courier New" panose="02070309020205020404" pitchFamily="49" charset="0"/>
                <a:cs typeface="Courier New" panose="02070309020205020404" pitchFamily="49" charset="0"/>
                <a:sym typeface="Wingdings" panose="05000000000000000000" pitchFamily="2" charset="2"/>
              </a:rPr>
              <a:t>	</a:t>
            </a:r>
            <a:r>
              <a:rPr lang="en-US" sz="2000" dirty="0" err="1">
                <a:latin typeface="Courier New" panose="02070309020205020404" pitchFamily="49" charset="0"/>
                <a:cs typeface="Courier New" panose="02070309020205020404" pitchFamily="49" charset="0"/>
                <a:sym typeface="Wingdings" panose="05000000000000000000" pitchFamily="2" charset="2"/>
              </a:rPr>
              <a:t>ucomp</a:t>
            </a:r>
            <a:r>
              <a:rPr lang="en-US" sz="2000" dirty="0">
                <a:latin typeface="Courier New" panose="02070309020205020404" pitchFamily="49" charset="0"/>
                <a:cs typeface="Courier New" panose="02070309020205020404" pitchFamily="49" charset="0"/>
                <a:sym typeface="Wingdings" panose="05000000000000000000" pitchFamily="2" charset="2"/>
              </a:rPr>
              <a:t>  find(u)</a:t>
            </a:r>
          </a:p>
          <a:p>
            <a:pPr marL="57150" indent="0" algn="just" fontAlgn="base">
              <a:spcAft>
                <a:spcPct val="0"/>
              </a:spcAft>
            </a:pPr>
            <a:r>
              <a:rPr lang="en-US" sz="2000" dirty="0">
                <a:latin typeface="Courier New" panose="02070309020205020404" pitchFamily="49" charset="0"/>
                <a:cs typeface="Courier New" panose="02070309020205020404" pitchFamily="49" charset="0"/>
                <a:sym typeface="Wingdings" panose="05000000000000000000" pitchFamily="2" charset="2"/>
              </a:rPr>
              <a:t>	</a:t>
            </a:r>
            <a:r>
              <a:rPr lang="en-US" sz="2000" dirty="0" err="1">
                <a:latin typeface="Courier New" panose="02070309020205020404" pitchFamily="49" charset="0"/>
                <a:cs typeface="Courier New" panose="02070309020205020404" pitchFamily="49" charset="0"/>
                <a:sym typeface="Wingdings" panose="05000000000000000000" pitchFamily="2" charset="2"/>
              </a:rPr>
              <a:t>vcomp</a:t>
            </a:r>
            <a:r>
              <a:rPr lang="en-US" sz="2000" dirty="0">
                <a:latin typeface="Courier New" panose="02070309020205020404" pitchFamily="49" charset="0"/>
                <a:cs typeface="Courier New" panose="02070309020205020404" pitchFamily="49" charset="0"/>
                <a:sym typeface="Wingdings" panose="05000000000000000000" pitchFamily="2" charset="2"/>
              </a:rPr>
              <a:t>  find(v)</a:t>
            </a:r>
          </a:p>
          <a:p>
            <a:pPr marL="57150" indent="0" algn="just" fontAlgn="base">
              <a:spcAft>
                <a:spcPct val="0"/>
              </a:spcAft>
            </a:pPr>
            <a:r>
              <a:rPr lang="en-US" sz="2000" dirty="0">
                <a:latin typeface="Courier New" panose="02070309020205020404" pitchFamily="49" charset="0"/>
                <a:cs typeface="Courier New" panose="02070309020205020404" pitchFamily="49" charset="0"/>
                <a:sym typeface="Wingdings" panose="05000000000000000000" pitchFamily="2" charset="2"/>
              </a:rPr>
              <a:t>	</a:t>
            </a:r>
            <a:r>
              <a:rPr lang="en-US" sz="2000" b="1" dirty="0">
                <a:latin typeface="Courier New" panose="02070309020205020404" pitchFamily="49" charset="0"/>
                <a:cs typeface="Courier New" panose="02070309020205020404" pitchFamily="49" charset="0"/>
                <a:sym typeface="Wingdings" panose="05000000000000000000" pitchFamily="2" charset="2"/>
              </a:rPr>
              <a:t>if</a:t>
            </a:r>
            <a:r>
              <a:rPr lang="en-US" sz="2000" dirty="0">
                <a:latin typeface="Courier New" panose="02070309020205020404" pitchFamily="49" charset="0"/>
                <a:cs typeface="Courier New" panose="02070309020205020404" pitchFamily="49" charset="0"/>
                <a:sym typeface="Wingdings" panose="05000000000000000000" pitchFamily="2" charset="2"/>
              </a:rPr>
              <a:t> </a:t>
            </a:r>
            <a:r>
              <a:rPr lang="en-US" sz="2000" dirty="0" err="1">
                <a:latin typeface="Courier New" panose="02070309020205020404" pitchFamily="49" charset="0"/>
                <a:cs typeface="Courier New" panose="02070309020205020404" pitchFamily="49" charset="0"/>
                <a:sym typeface="Wingdings" panose="05000000000000000000" pitchFamily="2" charset="2"/>
              </a:rPr>
              <a:t>ucomp</a:t>
            </a:r>
            <a:r>
              <a:rPr lang="en-US" sz="2000" dirty="0">
                <a:latin typeface="Courier New" panose="02070309020205020404" pitchFamily="49" charset="0"/>
                <a:cs typeface="Courier New" panose="02070309020205020404" pitchFamily="49" charset="0"/>
                <a:sym typeface="Wingdings" panose="05000000000000000000" pitchFamily="2" charset="2"/>
              </a:rPr>
              <a:t> ≠ </a:t>
            </a:r>
            <a:r>
              <a:rPr lang="en-US" sz="2000" dirty="0" err="1">
                <a:latin typeface="Courier New" panose="02070309020205020404" pitchFamily="49" charset="0"/>
                <a:cs typeface="Courier New" panose="02070309020205020404" pitchFamily="49" charset="0"/>
                <a:sym typeface="Wingdings" panose="05000000000000000000" pitchFamily="2" charset="2"/>
              </a:rPr>
              <a:t>vcomp</a:t>
            </a:r>
            <a:r>
              <a:rPr lang="en-US" sz="2000">
                <a:latin typeface="Courier New" panose="02070309020205020404" pitchFamily="49" charset="0"/>
                <a:cs typeface="Courier New" panose="02070309020205020404" pitchFamily="49" charset="0"/>
              </a:rPr>
              <a:t> </a:t>
            </a:r>
            <a:r>
              <a:rPr lang="en-US" sz="2000" b="1">
                <a:latin typeface="Courier New" panose="02070309020205020404" pitchFamily="49" charset="0"/>
                <a:cs typeface="Courier New" panose="02070309020205020404" pitchFamily="49" charset="0"/>
              </a:rPr>
              <a:t>then</a:t>
            </a:r>
            <a:endParaRPr lang="en-US" sz="2000" b="1" dirty="0">
              <a:latin typeface="Courier New" panose="02070309020205020404" pitchFamily="49" charset="0"/>
              <a:cs typeface="Courier New" panose="02070309020205020404" pitchFamily="49" charset="0"/>
            </a:endParaRPr>
          </a:p>
          <a:p>
            <a:pPr marL="57150" indent="0" algn="just" fontAlgn="base">
              <a:spcAft>
                <a:spcPct val="0"/>
              </a:spcAft>
            </a:pPr>
            <a:r>
              <a:rPr lang="en-US" sz="2000" dirty="0">
                <a:latin typeface="Courier New" panose="02070309020205020404" pitchFamily="49" charset="0"/>
                <a:cs typeface="Courier New" panose="02070309020205020404" pitchFamily="49" charset="0"/>
              </a:rPr>
              <a:t>		merge(</a:t>
            </a:r>
            <a:r>
              <a:rPr lang="en-US" sz="2000" dirty="0" err="1">
                <a:latin typeface="Courier New" panose="02070309020205020404" pitchFamily="49" charset="0"/>
                <a:cs typeface="Courier New" panose="02070309020205020404" pitchFamily="49" charset="0"/>
              </a:rPr>
              <a:t>ucomp</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vcomp</a:t>
            </a:r>
            <a:r>
              <a:rPr lang="en-US" sz="2000" dirty="0">
                <a:latin typeface="Courier New" panose="02070309020205020404" pitchFamily="49" charset="0"/>
                <a:cs typeface="Courier New" panose="02070309020205020404" pitchFamily="49" charset="0"/>
              </a:rPr>
              <a:t>)</a:t>
            </a:r>
          </a:p>
          <a:p>
            <a:pPr marL="57150" indent="0" algn="just" fontAlgn="base">
              <a:spcAft>
                <a:spcPct val="0"/>
              </a:spcAft>
            </a:pPr>
            <a:r>
              <a:rPr lang="en-US" sz="2000" dirty="0">
                <a:latin typeface="Courier New" panose="02070309020205020404" pitchFamily="49" charset="0"/>
                <a:cs typeface="Courier New" panose="02070309020205020404" pitchFamily="49" charset="0"/>
                <a:sym typeface="Wingdings" panose="05000000000000000000" pitchFamily="2" charset="2"/>
              </a:rPr>
              <a:t>		Tree  Tree </a:t>
            </a:r>
            <a:r>
              <a:rPr lang="en-IN" dirty="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sym typeface="Wingdings" panose="05000000000000000000" pitchFamily="2" charset="2"/>
              </a:rPr>
              <a:t>e</a:t>
            </a:r>
            <a:r>
              <a:rPr lang="en-IN" dirty="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sym typeface="Wingdings" panose="05000000000000000000" pitchFamily="2" charset="2"/>
            </a:endParaRPr>
          </a:p>
          <a:p>
            <a:pPr marL="57150" indent="0" algn="just" fontAlgn="base">
              <a:spcAft>
                <a:spcPct val="0"/>
              </a:spcAft>
            </a:pPr>
            <a:r>
              <a:rPr lang="en-US" sz="2000" b="1" dirty="0">
                <a:latin typeface="Courier New" panose="02070309020205020404" pitchFamily="49" charset="0"/>
                <a:cs typeface="Courier New" panose="02070309020205020404" pitchFamily="49" charset="0"/>
              </a:rPr>
              <a:t>Return</a:t>
            </a:r>
            <a:r>
              <a:rPr lang="en-US" sz="2000" dirty="0">
                <a:latin typeface="Courier New" panose="02070309020205020404" pitchFamily="49" charset="0"/>
                <a:cs typeface="Courier New" panose="02070309020205020404" pitchFamily="49" charset="0"/>
              </a:rPr>
              <a:t> Tree</a:t>
            </a:r>
          </a:p>
        </p:txBody>
      </p:sp>
      <p:sp>
        <p:nvSpPr>
          <p:cNvPr id="4" name="Content Placeholder 3">
            <a:extLst>
              <a:ext uri="{FF2B5EF4-FFF2-40B4-BE49-F238E27FC236}">
                <a16:creationId xmlns:a16="http://schemas.microsoft.com/office/drawing/2014/main" id="{34B17C67-4D7A-4EF2-AC38-E8D5F700E17C}"/>
              </a:ext>
            </a:extLst>
          </p:cNvPr>
          <p:cNvSpPr>
            <a:spLocks noGrp="1"/>
          </p:cNvSpPr>
          <p:nvPr>
            <p:ph sz="quarter" idx="10"/>
          </p:nvPr>
        </p:nvSpPr>
        <p:spPr/>
        <p:txBody>
          <a:bodyPr rtlCol="0"/>
          <a:lstStyle/>
          <a:p>
            <a:pPr eaLnBrk="1" fontAlgn="auto" hangingPunct="1">
              <a:spcAft>
                <a:spcPts val="0"/>
              </a:spcAft>
              <a:defRPr/>
            </a:pPr>
            <a:r>
              <a:rPr lang="en-US" dirty="0">
                <a:latin typeface="Times New Roman" panose="02020603050405020304" pitchFamily="18" charset="0"/>
                <a:cs typeface="Times New Roman" panose="02020603050405020304" pitchFamily="18" charset="0"/>
              </a:rPr>
              <a:t>Minimum Spanning Tree</a:t>
            </a:r>
          </a:p>
          <a:p>
            <a:pPr eaLnBrk="1" fontAlgn="auto" hangingPunct="1">
              <a:spcAft>
                <a:spcPts val="0"/>
              </a:spcAft>
              <a:defRPr/>
            </a:pPr>
            <a:r>
              <a:rPr lang="en-US" sz="2800" dirty="0">
                <a:latin typeface="Times New Roman" panose="02020603050405020304" pitchFamily="18" charset="0"/>
                <a:cs typeface="Times New Roman" panose="02020603050405020304" pitchFamily="18" charset="0"/>
              </a:rPr>
              <a:t>(Greedy Algorithms)</a:t>
            </a:r>
            <a:endParaRPr lang="en-US" dirty="0"/>
          </a:p>
        </p:txBody>
      </p:sp>
    </p:spTree>
    <p:extLst>
      <p:ext uri="{BB962C8B-B14F-4D97-AF65-F5344CB8AC3E}">
        <p14:creationId xmlns:p14="http://schemas.microsoft.com/office/powerpoint/2010/main" val="188317673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Content Placeholder 2">
            <a:extLst>
              <a:ext uri="{FF2B5EF4-FFF2-40B4-BE49-F238E27FC236}">
                <a16:creationId xmlns:a16="http://schemas.microsoft.com/office/drawing/2014/main" id="{BEF8A033-9BEB-425D-8BD4-26A7E2ED7B49}"/>
              </a:ext>
            </a:extLst>
          </p:cNvPr>
          <p:cNvSpPr>
            <a:spLocks noGrp="1"/>
          </p:cNvSpPr>
          <p:nvPr>
            <p:ph idx="1"/>
          </p:nvPr>
        </p:nvSpPr>
        <p:spPr>
          <a:xfrm>
            <a:off x="304800" y="1493838"/>
            <a:ext cx="8229600" cy="4525962"/>
          </a:xfrm>
        </p:spPr>
        <p:txBody>
          <a:bodyPr/>
          <a:lstStyle/>
          <a:p>
            <a:pPr marL="57150" indent="0" algn="just" fontAlgn="base">
              <a:spcAft>
                <a:spcPct val="0"/>
              </a:spcAft>
            </a:pPr>
            <a:r>
              <a:rPr lang="en-US" dirty="0"/>
              <a:t>Prim’s algorithm</a:t>
            </a:r>
            <a:endParaRPr lang="en-US" altLang="en-US" sz="2000" dirty="0">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34B17C67-4D7A-4EF2-AC38-E8D5F700E17C}"/>
              </a:ext>
            </a:extLst>
          </p:cNvPr>
          <p:cNvSpPr>
            <a:spLocks noGrp="1"/>
          </p:cNvSpPr>
          <p:nvPr>
            <p:ph sz="quarter" idx="10"/>
          </p:nvPr>
        </p:nvSpPr>
        <p:spPr/>
        <p:txBody>
          <a:bodyPr rtlCol="0"/>
          <a:lstStyle/>
          <a:p>
            <a:pPr eaLnBrk="1" fontAlgn="auto" hangingPunct="1">
              <a:spcAft>
                <a:spcPts val="0"/>
              </a:spcAft>
              <a:defRPr/>
            </a:pPr>
            <a:r>
              <a:rPr lang="en-US" dirty="0">
                <a:latin typeface="Times New Roman" panose="02020603050405020304" pitchFamily="18" charset="0"/>
                <a:cs typeface="Times New Roman" panose="02020603050405020304" pitchFamily="18" charset="0"/>
              </a:rPr>
              <a:t>Minimum Spanning Tree</a:t>
            </a:r>
          </a:p>
          <a:p>
            <a:pPr eaLnBrk="1" fontAlgn="auto" hangingPunct="1">
              <a:spcAft>
                <a:spcPts val="0"/>
              </a:spcAft>
              <a:defRPr/>
            </a:pPr>
            <a:r>
              <a:rPr lang="en-US" sz="2800" dirty="0">
                <a:latin typeface="Times New Roman" panose="02020603050405020304" pitchFamily="18" charset="0"/>
                <a:cs typeface="Times New Roman" panose="02020603050405020304" pitchFamily="18" charset="0"/>
              </a:rPr>
              <a:t>(Greedy Algorithms)</a:t>
            </a:r>
            <a:endParaRPr lang="en-US" dirty="0"/>
          </a:p>
        </p:txBody>
      </p:sp>
      <p:pic>
        <p:nvPicPr>
          <p:cNvPr id="5122" name="Picture 2" descr="Kruskal’s Minimum Spanning Tree Algorithm">
            <a:extLst>
              <a:ext uri="{FF2B5EF4-FFF2-40B4-BE49-F238E27FC236}">
                <a16:creationId xmlns:a16="http://schemas.microsoft.com/office/drawing/2014/main" id="{66EB5C7E-5F64-437E-BE96-4F8ED5449A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7355" y="2018932"/>
            <a:ext cx="4200525" cy="1914525"/>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7C38EEFA-61A2-4A8D-BC3B-6F04C8CAA42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48498" y="4274838"/>
            <a:ext cx="3978237" cy="2178647"/>
          </a:xfrm>
          <a:prstGeom prst="rect">
            <a:avLst/>
          </a:prstGeom>
        </p:spPr>
      </p:pic>
      <p:graphicFrame>
        <p:nvGraphicFramePr>
          <p:cNvPr id="5" name="Table 4">
            <a:extLst>
              <a:ext uri="{FF2B5EF4-FFF2-40B4-BE49-F238E27FC236}">
                <a16:creationId xmlns:a16="http://schemas.microsoft.com/office/drawing/2014/main" id="{AEB4DC49-6A5C-4B65-ACFC-C8B9A04E272B}"/>
              </a:ext>
            </a:extLst>
          </p:cNvPr>
          <p:cNvGraphicFramePr>
            <a:graphicFrameLocks noGrp="1"/>
          </p:cNvGraphicFramePr>
          <p:nvPr>
            <p:extLst>
              <p:ext uri="{D42A27DB-BD31-4B8C-83A1-F6EECF244321}">
                <p14:modId xmlns:p14="http://schemas.microsoft.com/office/powerpoint/2010/main" val="348570364"/>
              </p:ext>
            </p:extLst>
          </p:nvPr>
        </p:nvGraphicFramePr>
        <p:xfrm>
          <a:off x="5029200" y="3671815"/>
          <a:ext cx="3981450" cy="2781670"/>
        </p:xfrm>
        <a:graphic>
          <a:graphicData uri="http://schemas.openxmlformats.org/drawingml/2006/table">
            <a:tbl>
              <a:tblPr>
                <a:tableStyleId>{5940675A-B579-460E-94D1-54222C63F5DA}</a:tableStyleId>
              </a:tblPr>
              <a:tblGrid>
                <a:gridCol w="468406">
                  <a:extLst>
                    <a:ext uri="{9D8B030D-6E8A-4147-A177-3AD203B41FA5}">
                      <a16:colId xmlns:a16="http://schemas.microsoft.com/office/drawing/2014/main" val="3669699302"/>
                    </a:ext>
                  </a:extLst>
                </a:gridCol>
                <a:gridCol w="1327150">
                  <a:extLst>
                    <a:ext uri="{9D8B030D-6E8A-4147-A177-3AD203B41FA5}">
                      <a16:colId xmlns:a16="http://schemas.microsoft.com/office/drawing/2014/main" val="150820143"/>
                    </a:ext>
                  </a:extLst>
                </a:gridCol>
                <a:gridCol w="2185894">
                  <a:extLst>
                    <a:ext uri="{9D8B030D-6E8A-4147-A177-3AD203B41FA5}">
                      <a16:colId xmlns:a16="http://schemas.microsoft.com/office/drawing/2014/main" val="1986210232"/>
                    </a:ext>
                  </a:extLst>
                </a:gridCol>
              </a:tblGrid>
              <a:tr h="278167">
                <a:tc>
                  <a:txBody>
                    <a:bodyPr/>
                    <a:lstStyle/>
                    <a:p>
                      <a:pPr algn="ctr" fontAlgn="ctr"/>
                      <a:r>
                        <a:rPr lang="en-IN" sz="1400" u="none" strike="noStrike">
                          <a:effectLst/>
                        </a:rPr>
                        <a:t>Steps</a:t>
                      </a:r>
                      <a:endParaRPr lang="en-IN" sz="1400" b="1"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ctr"/>
                      <a:r>
                        <a:rPr lang="en-IN" sz="1400" u="none" strike="noStrike">
                          <a:effectLst/>
                        </a:rPr>
                        <a:t>Edges considered</a:t>
                      </a:r>
                      <a:endParaRPr lang="en-IN" sz="1400" b="1"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ctr"/>
                      <a:r>
                        <a:rPr lang="en-IN" sz="1400" u="none" strike="noStrike">
                          <a:effectLst/>
                        </a:rPr>
                        <a:t>Connected components</a:t>
                      </a:r>
                      <a:endParaRPr lang="en-IN" sz="1400" b="1"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4097584900"/>
                  </a:ext>
                </a:extLst>
              </a:tr>
              <a:tr h="278167">
                <a:tc>
                  <a:txBody>
                    <a:bodyPr/>
                    <a:lstStyle/>
                    <a:p>
                      <a:pPr algn="ctr" fontAlgn="ctr"/>
                      <a:r>
                        <a:rPr lang="en-IN" sz="1400" u="none" strike="noStrike">
                          <a:effectLst/>
                        </a:rPr>
                        <a:t>0</a:t>
                      </a:r>
                      <a:endParaRPr lang="en-IN" sz="14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ctr"/>
                      <a:r>
                        <a:rPr lang="en-IN" sz="1400" u="none" strike="noStrike">
                          <a:effectLst/>
                        </a:rPr>
                        <a:t>Start with 0</a:t>
                      </a:r>
                      <a:endParaRPr lang="en-IN" sz="14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ctr"/>
                      <a:r>
                        <a:rPr lang="en-IN" sz="1400" u="none" strike="noStrike">
                          <a:effectLst/>
                        </a:rPr>
                        <a:t>{0},{1},{2},{3},{4},{5},{6},{7},{8}</a:t>
                      </a:r>
                      <a:endParaRPr lang="en-IN" sz="14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4289410940"/>
                  </a:ext>
                </a:extLst>
              </a:tr>
              <a:tr h="278167">
                <a:tc>
                  <a:txBody>
                    <a:bodyPr/>
                    <a:lstStyle/>
                    <a:p>
                      <a:pPr algn="ctr" fontAlgn="ctr"/>
                      <a:r>
                        <a:rPr lang="en-IN" sz="1400" u="none" strike="noStrike">
                          <a:effectLst/>
                        </a:rPr>
                        <a:t>1</a:t>
                      </a:r>
                      <a:endParaRPr lang="en-IN" sz="14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ctr"/>
                      <a:r>
                        <a:rPr lang="en-IN" sz="1400" u="none" strike="noStrike">
                          <a:effectLst/>
                        </a:rPr>
                        <a:t>{0,1}</a:t>
                      </a:r>
                      <a:endParaRPr lang="en-IN" sz="14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ctr"/>
                      <a:r>
                        <a:rPr lang="en-IN" sz="1400" u="none" strike="noStrike">
                          <a:effectLst/>
                        </a:rPr>
                        <a:t>{0,1},{2},{3},{4},{5},{6},{7},{8}</a:t>
                      </a:r>
                      <a:endParaRPr lang="en-IN" sz="14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410104037"/>
                  </a:ext>
                </a:extLst>
              </a:tr>
              <a:tr h="278167">
                <a:tc>
                  <a:txBody>
                    <a:bodyPr/>
                    <a:lstStyle/>
                    <a:p>
                      <a:pPr algn="ctr" fontAlgn="ctr"/>
                      <a:r>
                        <a:rPr lang="en-IN" sz="1400" u="none" strike="noStrike">
                          <a:effectLst/>
                        </a:rPr>
                        <a:t>2</a:t>
                      </a:r>
                      <a:endParaRPr lang="en-IN" sz="14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ctr"/>
                      <a:r>
                        <a:rPr lang="en-IN" sz="1400" u="none" strike="noStrike">
                          <a:effectLst/>
                        </a:rPr>
                        <a:t>{0,7}</a:t>
                      </a:r>
                      <a:endParaRPr lang="en-IN" sz="14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ctr"/>
                      <a:r>
                        <a:rPr lang="en-IN" sz="1400" u="none" strike="noStrike">
                          <a:effectLst/>
                        </a:rPr>
                        <a:t>{0,1,7},{2},{3},{4},{5},{6},{8}</a:t>
                      </a:r>
                      <a:endParaRPr lang="en-IN" sz="14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324267227"/>
                  </a:ext>
                </a:extLst>
              </a:tr>
              <a:tr h="278167">
                <a:tc>
                  <a:txBody>
                    <a:bodyPr/>
                    <a:lstStyle/>
                    <a:p>
                      <a:pPr algn="ctr" fontAlgn="ctr"/>
                      <a:r>
                        <a:rPr lang="en-IN" sz="1400" u="none" strike="noStrike">
                          <a:effectLst/>
                        </a:rPr>
                        <a:t>3</a:t>
                      </a:r>
                      <a:endParaRPr lang="en-IN" sz="14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ctr"/>
                      <a:r>
                        <a:rPr lang="en-IN" sz="1400" u="none" strike="noStrike">
                          <a:effectLst/>
                        </a:rPr>
                        <a:t>{6,7}</a:t>
                      </a:r>
                      <a:endParaRPr lang="en-IN" sz="14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ctr"/>
                      <a:r>
                        <a:rPr lang="en-IN" sz="1400" u="none" strike="noStrike">
                          <a:effectLst/>
                        </a:rPr>
                        <a:t>{0,1,6,7},{2},{3},{4},{5},{8}</a:t>
                      </a:r>
                      <a:endParaRPr lang="en-IN" sz="14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2504600074"/>
                  </a:ext>
                </a:extLst>
              </a:tr>
              <a:tr h="278167">
                <a:tc>
                  <a:txBody>
                    <a:bodyPr/>
                    <a:lstStyle/>
                    <a:p>
                      <a:pPr algn="ctr" fontAlgn="ctr"/>
                      <a:r>
                        <a:rPr lang="en-IN" sz="1400" u="none" strike="noStrike">
                          <a:effectLst/>
                        </a:rPr>
                        <a:t>4</a:t>
                      </a:r>
                      <a:endParaRPr lang="en-IN" sz="14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ctr"/>
                      <a:r>
                        <a:rPr lang="en-IN" sz="1400" u="none" strike="noStrike">
                          <a:effectLst/>
                        </a:rPr>
                        <a:t>{5,6}</a:t>
                      </a:r>
                      <a:endParaRPr lang="en-IN" sz="14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ctr"/>
                      <a:r>
                        <a:rPr lang="en-IN" sz="1400" u="none" strike="noStrike">
                          <a:effectLst/>
                        </a:rPr>
                        <a:t>{0,1,5,6,7},{2},{3},{4},{8}</a:t>
                      </a:r>
                      <a:endParaRPr lang="en-IN" sz="14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60445339"/>
                  </a:ext>
                </a:extLst>
              </a:tr>
              <a:tr h="278167">
                <a:tc>
                  <a:txBody>
                    <a:bodyPr/>
                    <a:lstStyle/>
                    <a:p>
                      <a:pPr algn="ctr" fontAlgn="ctr"/>
                      <a:r>
                        <a:rPr lang="en-IN" sz="1400" u="none" strike="noStrike">
                          <a:effectLst/>
                        </a:rPr>
                        <a:t>5</a:t>
                      </a:r>
                      <a:endParaRPr lang="en-IN" sz="14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ctr"/>
                      <a:r>
                        <a:rPr lang="en-IN" sz="1400" u="none" strike="noStrike">
                          <a:effectLst/>
                        </a:rPr>
                        <a:t>{2,5}</a:t>
                      </a:r>
                      <a:endParaRPr lang="en-IN" sz="14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ctr"/>
                      <a:r>
                        <a:rPr lang="en-IN" sz="1400" u="none" strike="noStrike">
                          <a:effectLst/>
                        </a:rPr>
                        <a:t>{0,1,2,5,6,7},{3},{4},{8}</a:t>
                      </a:r>
                      <a:endParaRPr lang="en-IN" sz="14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1067123392"/>
                  </a:ext>
                </a:extLst>
              </a:tr>
              <a:tr h="278167">
                <a:tc>
                  <a:txBody>
                    <a:bodyPr/>
                    <a:lstStyle/>
                    <a:p>
                      <a:pPr algn="ctr" fontAlgn="ctr"/>
                      <a:r>
                        <a:rPr lang="en-IN" sz="1400" u="none" strike="noStrike">
                          <a:effectLst/>
                        </a:rPr>
                        <a:t>6</a:t>
                      </a:r>
                      <a:endParaRPr lang="en-IN" sz="14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ctr"/>
                      <a:r>
                        <a:rPr lang="en-IN" sz="1400" u="none" strike="noStrike">
                          <a:effectLst/>
                        </a:rPr>
                        <a:t>{2,8}</a:t>
                      </a:r>
                      <a:endParaRPr lang="en-IN" sz="14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ctr"/>
                      <a:r>
                        <a:rPr lang="en-IN" sz="1400" u="none" strike="noStrike">
                          <a:effectLst/>
                        </a:rPr>
                        <a:t>{0,1,2,5,6,7,8},{3},{4}</a:t>
                      </a:r>
                      <a:endParaRPr lang="en-IN" sz="14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3218618980"/>
                  </a:ext>
                </a:extLst>
              </a:tr>
              <a:tr h="278167">
                <a:tc>
                  <a:txBody>
                    <a:bodyPr/>
                    <a:lstStyle/>
                    <a:p>
                      <a:pPr algn="ctr" fontAlgn="ctr"/>
                      <a:r>
                        <a:rPr lang="en-IN" sz="1400" u="none" strike="noStrike">
                          <a:effectLst/>
                        </a:rPr>
                        <a:t>7</a:t>
                      </a:r>
                      <a:endParaRPr lang="en-IN" sz="14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ctr"/>
                      <a:r>
                        <a:rPr lang="en-IN" sz="1400" u="none" strike="noStrike">
                          <a:effectLst/>
                        </a:rPr>
                        <a:t>{2,3}</a:t>
                      </a:r>
                      <a:endParaRPr lang="en-IN" sz="14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ctr"/>
                      <a:r>
                        <a:rPr lang="en-IN" sz="1400" u="none" strike="noStrike">
                          <a:effectLst/>
                        </a:rPr>
                        <a:t>{0,1,2,3,5,6,7,8},{4}</a:t>
                      </a:r>
                      <a:endParaRPr lang="en-IN" sz="14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1598173535"/>
                  </a:ext>
                </a:extLst>
              </a:tr>
              <a:tr h="278167">
                <a:tc>
                  <a:txBody>
                    <a:bodyPr/>
                    <a:lstStyle/>
                    <a:p>
                      <a:pPr algn="ctr" fontAlgn="ctr"/>
                      <a:r>
                        <a:rPr lang="en-IN" sz="1400" u="none" strike="noStrike">
                          <a:effectLst/>
                        </a:rPr>
                        <a:t>8</a:t>
                      </a:r>
                      <a:endParaRPr lang="en-IN" sz="14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ctr"/>
                      <a:r>
                        <a:rPr lang="en-IN" sz="1400" u="none" strike="noStrike">
                          <a:effectLst/>
                        </a:rPr>
                        <a:t>{3,4}</a:t>
                      </a:r>
                      <a:endParaRPr lang="en-IN" sz="14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ctr"/>
                      <a:r>
                        <a:rPr lang="en-IN" sz="1400" u="none" strike="noStrike" dirty="0">
                          <a:effectLst/>
                        </a:rPr>
                        <a:t>{0,1,2,3,4,5,6,7,8}</a:t>
                      </a:r>
                      <a:endParaRPr lang="en-IN" sz="1400" b="0"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3318770845"/>
                  </a:ext>
                </a:extLst>
              </a:tr>
            </a:tbl>
          </a:graphicData>
        </a:graphic>
      </p:graphicFrame>
      <p:sp>
        <p:nvSpPr>
          <p:cNvPr id="6" name="Rectangle 5">
            <a:extLst>
              <a:ext uri="{FF2B5EF4-FFF2-40B4-BE49-F238E27FC236}">
                <a16:creationId xmlns:a16="http://schemas.microsoft.com/office/drawing/2014/main" id="{1DC9DF14-9F65-4C0F-916C-BAD8026DFCEB}"/>
              </a:ext>
            </a:extLst>
          </p:cNvPr>
          <p:cNvSpPr/>
          <p:nvPr/>
        </p:nvSpPr>
        <p:spPr>
          <a:xfrm>
            <a:off x="4475508" y="1368411"/>
            <a:ext cx="4572000" cy="2246769"/>
          </a:xfrm>
          <a:prstGeom prst="rect">
            <a:avLst/>
          </a:prstGeom>
        </p:spPr>
        <p:txBody>
          <a:bodyPr>
            <a:spAutoFit/>
          </a:bodyPr>
          <a:lstStyle/>
          <a:p>
            <a:pPr algn="just"/>
            <a:r>
              <a:rPr lang="en-IN" sz="1400" dirty="0"/>
              <a:t>1: Determine an arbitrary vertex as the starting vertex of the MST.</a:t>
            </a:r>
          </a:p>
          <a:p>
            <a:pPr algn="just"/>
            <a:r>
              <a:rPr lang="en-IN" sz="1400" dirty="0"/>
              <a:t>2: Follow steps 3 to 5 till there are vertices that are not included in the MST (known as fringe vertex).</a:t>
            </a:r>
          </a:p>
          <a:p>
            <a:pPr algn="just"/>
            <a:r>
              <a:rPr lang="en-IN" sz="1400" dirty="0"/>
              <a:t>3: Find edges connecting any tree vertex with the fringe vertices.</a:t>
            </a:r>
          </a:p>
          <a:p>
            <a:pPr algn="just"/>
            <a:r>
              <a:rPr lang="en-IN" sz="1400" dirty="0"/>
              <a:t>4: Find the minimum among these edges.</a:t>
            </a:r>
          </a:p>
          <a:p>
            <a:pPr algn="just"/>
            <a:r>
              <a:rPr lang="en-IN" sz="1400" dirty="0"/>
              <a:t>5: Add the chosen edge to the MST if it does not form any cycle.</a:t>
            </a:r>
          </a:p>
          <a:p>
            <a:pPr algn="just"/>
            <a:r>
              <a:rPr lang="en-IN" sz="1400" dirty="0"/>
              <a:t>6: Return the MST and exit</a:t>
            </a:r>
          </a:p>
        </p:txBody>
      </p:sp>
    </p:spTree>
    <p:extLst>
      <p:ext uri="{BB962C8B-B14F-4D97-AF65-F5344CB8AC3E}">
        <p14:creationId xmlns:p14="http://schemas.microsoft.com/office/powerpoint/2010/main" val="318897933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Content Placeholder 2">
            <a:extLst>
              <a:ext uri="{FF2B5EF4-FFF2-40B4-BE49-F238E27FC236}">
                <a16:creationId xmlns:a16="http://schemas.microsoft.com/office/drawing/2014/main" id="{BEF8A033-9BEB-425D-8BD4-26A7E2ED7B49}"/>
              </a:ext>
            </a:extLst>
          </p:cNvPr>
          <p:cNvSpPr>
            <a:spLocks noGrp="1"/>
          </p:cNvSpPr>
          <p:nvPr>
            <p:ph idx="1"/>
          </p:nvPr>
        </p:nvSpPr>
        <p:spPr>
          <a:xfrm>
            <a:off x="304800" y="1493838"/>
            <a:ext cx="8229600" cy="4525962"/>
          </a:xfrm>
        </p:spPr>
        <p:txBody>
          <a:bodyPr/>
          <a:lstStyle/>
          <a:p>
            <a:pPr marL="57150" indent="0" algn="just" fontAlgn="base">
              <a:spcAft>
                <a:spcPct val="0"/>
              </a:spcAft>
            </a:pPr>
            <a:r>
              <a:rPr lang="en-US" b="1" u="sng" dirty="0">
                <a:latin typeface="Courier New" panose="02070309020205020404" pitchFamily="49" charset="0"/>
                <a:cs typeface="Courier New" panose="02070309020205020404" pitchFamily="49" charset="0"/>
              </a:rPr>
              <a:t>Prim’s algorithm(G)</a:t>
            </a:r>
          </a:p>
          <a:p>
            <a:pPr marL="57150" indent="0" algn="just" fontAlgn="base">
              <a:spcAft>
                <a:spcPct val="0"/>
              </a:spcAft>
            </a:pPr>
            <a:r>
              <a:rPr lang="en-US" dirty="0">
                <a:latin typeface="Courier New" panose="02070309020205020404" pitchFamily="49" charset="0"/>
                <a:cs typeface="Courier New" panose="02070309020205020404" pitchFamily="49" charset="0"/>
              </a:rPr>
              <a:t>Tree </a:t>
            </a:r>
            <a:r>
              <a:rPr lang="en-US" dirty="0">
                <a:latin typeface="Courier New" panose="02070309020205020404" pitchFamily="49" charset="0"/>
                <a:cs typeface="Courier New" panose="02070309020205020404" pitchFamily="49" charset="0"/>
                <a:sym typeface="Wingdings" panose="05000000000000000000" pitchFamily="2" charset="2"/>
              </a:rPr>
              <a:t> {} </a:t>
            </a:r>
          </a:p>
          <a:p>
            <a:pPr marL="57150" indent="0" algn="just" fontAlgn="base">
              <a:spcAft>
                <a:spcPct val="0"/>
              </a:spcAft>
            </a:pPr>
            <a:r>
              <a:rPr lang="en-US" dirty="0">
                <a:latin typeface="Courier New" panose="02070309020205020404" pitchFamily="49" charset="0"/>
                <a:cs typeface="Courier New" panose="02070309020205020404" pitchFamily="49" charset="0"/>
                <a:sym typeface="Wingdings" panose="05000000000000000000" pitchFamily="2" charset="2"/>
              </a:rPr>
              <a:t>B  any arbitrary vertex from V</a:t>
            </a:r>
          </a:p>
          <a:p>
            <a:pPr marL="57150" indent="0" algn="just" fontAlgn="base">
              <a:spcAft>
                <a:spcPct val="0"/>
              </a:spcAft>
            </a:pPr>
            <a:r>
              <a:rPr lang="en-US" b="1" dirty="0">
                <a:latin typeface="Courier New" panose="02070309020205020404" pitchFamily="49" charset="0"/>
                <a:cs typeface="Courier New" panose="02070309020205020404" pitchFamily="49" charset="0"/>
              </a:rPr>
              <a:t>while</a:t>
            </a:r>
            <a:r>
              <a:rPr lang="en-US" dirty="0">
                <a:latin typeface="Courier New" panose="02070309020205020404" pitchFamily="49" charset="0"/>
                <a:cs typeface="Courier New" panose="02070309020205020404" pitchFamily="49" charset="0"/>
              </a:rPr>
              <a:t> B ≠ V </a:t>
            </a:r>
            <a:r>
              <a:rPr lang="en-US" b="1" dirty="0">
                <a:latin typeface="Courier New" panose="02070309020205020404" pitchFamily="49" charset="0"/>
                <a:cs typeface="Courier New" panose="02070309020205020404" pitchFamily="49" charset="0"/>
              </a:rPr>
              <a:t>do</a:t>
            </a:r>
          </a:p>
          <a:p>
            <a:pPr marL="57150" indent="0" algn="just" fontAlgn="base">
              <a:spcAft>
                <a:spcPct val="0"/>
              </a:spcAft>
            </a:pPr>
            <a:r>
              <a:rPr lang="en-US" dirty="0">
                <a:latin typeface="Courier New" panose="02070309020205020404" pitchFamily="49" charset="0"/>
                <a:cs typeface="Courier New" panose="02070309020205020404" pitchFamily="49" charset="0"/>
              </a:rPr>
              <a:t>	find e = {</a:t>
            </a:r>
            <a:r>
              <a:rPr lang="en-US" dirty="0" err="1">
                <a:latin typeface="Courier New" panose="02070309020205020404" pitchFamily="49" charset="0"/>
                <a:cs typeface="Courier New" panose="02070309020205020404" pitchFamily="49" charset="0"/>
              </a:rPr>
              <a:t>u,v</a:t>
            </a:r>
            <a:r>
              <a:rPr lang="en-US" dirty="0">
                <a:latin typeface="Courier New" panose="02070309020205020404" pitchFamily="49" charset="0"/>
                <a:cs typeface="Courier New" panose="02070309020205020404" pitchFamily="49" charset="0"/>
              </a:rPr>
              <a:t>} of minimum length such 		that u </a:t>
            </a:r>
            <a:r>
              <a:rPr lang="en-IN" dirty="0">
                <a:latin typeface="Courier New" panose="02070309020205020404" pitchFamily="49" charset="0"/>
                <a:cs typeface="Courier New" panose="02070309020205020404" pitchFamily="49" charset="0"/>
              </a:rPr>
              <a:t>∈ B and v ∈ V - B</a:t>
            </a:r>
            <a:endParaRPr lang="en-US" dirty="0">
              <a:latin typeface="Courier New" panose="02070309020205020404" pitchFamily="49" charset="0"/>
              <a:cs typeface="Courier New" panose="02070309020205020404" pitchFamily="49" charset="0"/>
            </a:endParaRPr>
          </a:p>
          <a:p>
            <a:pPr marL="57150" indent="0" algn="just" fontAlgn="base">
              <a:spcAft>
                <a:spcPct val="0"/>
              </a:spcAft>
            </a:pPr>
            <a:r>
              <a:rPr lang="en-US" dirty="0">
                <a:latin typeface="Courier New" panose="02070309020205020404" pitchFamily="49" charset="0"/>
                <a:cs typeface="Courier New" panose="02070309020205020404" pitchFamily="49" charset="0"/>
                <a:sym typeface="Wingdings" panose="05000000000000000000" pitchFamily="2" charset="2"/>
              </a:rPr>
              <a:t>	Tree  Tree </a:t>
            </a:r>
            <a:r>
              <a:rPr lang="en-IN" dirty="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sym typeface="Wingdings" panose="05000000000000000000" pitchFamily="2" charset="2"/>
              </a:rPr>
              <a:t>e</a:t>
            </a:r>
            <a:r>
              <a:rPr lang="en-IN" dirty="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sym typeface="Wingdings" panose="05000000000000000000" pitchFamily="2" charset="2"/>
            </a:endParaRPr>
          </a:p>
          <a:p>
            <a:pPr marL="57150" indent="0" algn="just" fontAlgn="base">
              <a:spcAft>
                <a:spcPct val="0"/>
              </a:spcAft>
            </a:pPr>
            <a:r>
              <a:rPr lang="en-US" b="1" dirty="0">
                <a:latin typeface="Courier New" panose="02070309020205020404" pitchFamily="49" charset="0"/>
                <a:cs typeface="Courier New" panose="02070309020205020404" pitchFamily="49" charset="0"/>
              </a:rPr>
              <a:t>	B </a:t>
            </a:r>
            <a:r>
              <a:rPr lang="en-US" b="1" dirty="0">
                <a:latin typeface="Courier New" panose="02070309020205020404" pitchFamily="49" charset="0"/>
                <a:cs typeface="Courier New" panose="02070309020205020404" pitchFamily="49" charset="0"/>
                <a:sym typeface="Wingdings" panose="05000000000000000000" pitchFamily="2" charset="2"/>
              </a:rPr>
              <a:t> B </a:t>
            </a:r>
            <a:r>
              <a:rPr lang="en-IN" dirty="0">
                <a:latin typeface="Courier New" panose="02070309020205020404" pitchFamily="49" charset="0"/>
                <a:cs typeface="Courier New" panose="02070309020205020404" pitchFamily="49" charset="0"/>
              </a:rPr>
              <a:t>∪ {v}</a:t>
            </a:r>
            <a:endParaRPr lang="en-US" b="1" dirty="0">
              <a:latin typeface="Courier New" panose="02070309020205020404" pitchFamily="49" charset="0"/>
              <a:cs typeface="Courier New" panose="02070309020205020404" pitchFamily="49" charset="0"/>
            </a:endParaRPr>
          </a:p>
          <a:p>
            <a:pPr marL="57150" indent="0" algn="just" fontAlgn="base">
              <a:spcAft>
                <a:spcPct val="0"/>
              </a:spcAft>
            </a:pPr>
            <a:r>
              <a:rPr lang="en-US" b="1">
                <a:latin typeface="Courier New" panose="02070309020205020404" pitchFamily="49" charset="0"/>
                <a:cs typeface="Courier New" panose="02070309020205020404" pitchFamily="49" charset="0"/>
              </a:rPr>
              <a:t>Return</a:t>
            </a:r>
            <a:r>
              <a:rPr lang="en-US">
                <a:latin typeface="Courier New" panose="02070309020205020404" pitchFamily="49" charset="0"/>
                <a:cs typeface="Courier New" panose="02070309020205020404" pitchFamily="49" charset="0"/>
              </a:rPr>
              <a:t> Tree</a:t>
            </a:r>
            <a:endParaRPr lang="en-US" dirty="0">
              <a:latin typeface="Courier New" panose="02070309020205020404" pitchFamily="49" charset="0"/>
              <a:cs typeface="Courier New" panose="02070309020205020404" pitchFamily="49" charset="0"/>
            </a:endParaRPr>
          </a:p>
        </p:txBody>
      </p:sp>
      <p:sp>
        <p:nvSpPr>
          <p:cNvPr id="4" name="Content Placeholder 3">
            <a:extLst>
              <a:ext uri="{FF2B5EF4-FFF2-40B4-BE49-F238E27FC236}">
                <a16:creationId xmlns:a16="http://schemas.microsoft.com/office/drawing/2014/main" id="{34B17C67-4D7A-4EF2-AC38-E8D5F700E17C}"/>
              </a:ext>
            </a:extLst>
          </p:cNvPr>
          <p:cNvSpPr>
            <a:spLocks noGrp="1"/>
          </p:cNvSpPr>
          <p:nvPr>
            <p:ph sz="quarter" idx="10"/>
          </p:nvPr>
        </p:nvSpPr>
        <p:spPr/>
        <p:txBody>
          <a:bodyPr rtlCol="0"/>
          <a:lstStyle/>
          <a:p>
            <a:pPr eaLnBrk="1" fontAlgn="auto" hangingPunct="1">
              <a:spcAft>
                <a:spcPts val="0"/>
              </a:spcAft>
              <a:defRPr/>
            </a:pPr>
            <a:r>
              <a:rPr lang="en-US" dirty="0">
                <a:latin typeface="Times New Roman" panose="02020603050405020304" pitchFamily="18" charset="0"/>
                <a:cs typeface="Times New Roman" panose="02020603050405020304" pitchFamily="18" charset="0"/>
              </a:rPr>
              <a:t>Minimum Spanning Tree</a:t>
            </a:r>
          </a:p>
          <a:p>
            <a:pPr eaLnBrk="1" fontAlgn="auto" hangingPunct="1">
              <a:spcAft>
                <a:spcPts val="0"/>
              </a:spcAft>
              <a:defRPr/>
            </a:pPr>
            <a:r>
              <a:rPr lang="en-US" sz="2800" dirty="0">
                <a:latin typeface="Times New Roman" panose="02020603050405020304" pitchFamily="18" charset="0"/>
                <a:cs typeface="Times New Roman" panose="02020603050405020304" pitchFamily="18" charset="0"/>
              </a:rPr>
              <a:t>(Greedy Algorithms)</a:t>
            </a:r>
            <a:endParaRPr lang="en-US" dirty="0"/>
          </a:p>
        </p:txBody>
      </p:sp>
    </p:spTree>
    <p:extLst>
      <p:ext uri="{BB962C8B-B14F-4D97-AF65-F5344CB8AC3E}">
        <p14:creationId xmlns:p14="http://schemas.microsoft.com/office/powerpoint/2010/main" val="265610438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Content Placeholder 2">
            <a:extLst>
              <a:ext uri="{FF2B5EF4-FFF2-40B4-BE49-F238E27FC236}">
                <a16:creationId xmlns:a16="http://schemas.microsoft.com/office/drawing/2014/main" id="{BEF8A033-9BEB-425D-8BD4-26A7E2ED7B49}"/>
              </a:ext>
            </a:extLst>
          </p:cNvPr>
          <p:cNvSpPr>
            <a:spLocks noGrp="1"/>
          </p:cNvSpPr>
          <p:nvPr>
            <p:ph idx="1"/>
          </p:nvPr>
        </p:nvSpPr>
        <p:spPr>
          <a:xfrm>
            <a:off x="304800" y="1493838"/>
            <a:ext cx="8229600" cy="4525962"/>
          </a:xfrm>
        </p:spPr>
        <p:txBody>
          <a:bodyPr/>
          <a:lstStyle/>
          <a:p>
            <a:pPr marL="400050" algn="just" fontAlgn="base">
              <a:spcAft>
                <a:spcPct val="0"/>
              </a:spcAft>
              <a:buFont typeface="Arial" panose="020B0604020202020204" pitchFamily="34" charset="0"/>
              <a:buChar char="•"/>
            </a:pPr>
            <a:r>
              <a:rPr lang="en-US" sz="2000" dirty="0"/>
              <a:t>Given an array of jobs where every job has a deadline and associated profit if the job is finished before the deadline. </a:t>
            </a:r>
          </a:p>
          <a:p>
            <a:pPr marL="400050" algn="just" fontAlgn="base">
              <a:spcAft>
                <a:spcPct val="0"/>
              </a:spcAft>
              <a:buFont typeface="Arial" panose="020B0604020202020204" pitchFamily="34" charset="0"/>
              <a:buChar char="•"/>
            </a:pPr>
            <a:r>
              <a:rPr lang="en-US" sz="2000" dirty="0"/>
              <a:t>It is also given that every job takes a single unit of time, so the minimum possible deadline for any job is 1. </a:t>
            </a:r>
          </a:p>
          <a:p>
            <a:pPr marL="400050" algn="just" fontAlgn="base">
              <a:spcAft>
                <a:spcPct val="0"/>
              </a:spcAft>
              <a:buFont typeface="Arial" panose="020B0604020202020204" pitchFamily="34" charset="0"/>
              <a:buChar char="•"/>
            </a:pPr>
            <a:r>
              <a:rPr lang="en-US" sz="2000" dirty="0"/>
              <a:t>Maximize the total profit if only one job can be scheduled at a time.</a:t>
            </a:r>
          </a:p>
          <a:p>
            <a:pPr marL="400050" algn="just" fontAlgn="base">
              <a:spcAft>
                <a:spcPct val="0"/>
              </a:spcAft>
              <a:buFont typeface="Arial" panose="020B0604020202020204" pitchFamily="34" charset="0"/>
              <a:buChar char="•"/>
            </a:pPr>
            <a:endParaRPr lang="en-IN" sz="2000" dirty="0"/>
          </a:p>
          <a:p>
            <a:pPr marL="400050" algn="just" fontAlgn="base">
              <a:spcAft>
                <a:spcPct val="0"/>
              </a:spcAft>
              <a:buFont typeface="Arial" panose="020B0604020202020204" pitchFamily="34" charset="0"/>
              <a:buChar char="•"/>
            </a:pPr>
            <a:endParaRPr lang="en-US" altLang="en-US" sz="2000" dirty="0">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34B17C67-4D7A-4EF2-AC38-E8D5F700E17C}"/>
              </a:ext>
            </a:extLst>
          </p:cNvPr>
          <p:cNvSpPr>
            <a:spLocks noGrp="1"/>
          </p:cNvSpPr>
          <p:nvPr>
            <p:ph sz="quarter" idx="10"/>
          </p:nvPr>
        </p:nvSpPr>
        <p:spPr/>
        <p:txBody>
          <a:bodyPr rtlCol="0"/>
          <a:lstStyle/>
          <a:p>
            <a:pPr eaLnBrk="1" fontAlgn="auto" hangingPunct="1">
              <a:spcAft>
                <a:spcPts val="0"/>
              </a:spcAft>
              <a:defRPr/>
            </a:pPr>
            <a:r>
              <a:rPr lang="en-US" dirty="0">
                <a:latin typeface="Times New Roman" panose="02020603050405020304" pitchFamily="18" charset="0"/>
                <a:cs typeface="Times New Roman" panose="02020603050405020304" pitchFamily="18" charset="0"/>
              </a:rPr>
              <a:t>Task Scheduling Algorithm </a:t>
            </a:r>
            <a:r>
              <a:rPr lang="en-US" sz="2800" dirty="0">
                <a:latin typeface="Times New Roman" panose="02020603050405020304" pitchFamily="18" charset="0"/>
                <a:cs typeface="Times New Roman" panose="02020603050405020304" pitchFamily="18" charset="0"/>
              </a:rPr>
              <a:t>(Greedy Algorithms)</a:t>
            </a:r>
            <a:endParaRPr lang="en-US" dirty="0"/>
          </a:p>
        </p:txBody>
      </p:sp>
      <p:sp>
        <p:nvSpPr>
          <p:cNvPr id="3" name="Rectangle 2">
            <a:extLst>
              <a:ext uri="{FF2B5EF4-FFF2-40B4-BE49-F238E27FC236}">
                <a16:creationId xmlns:a16="http://schemas.microsoft.com/office/drawing/2014/main" id="{FE142744-7EB6-447F-93B1-C1531489ED40}"/>
              </a:ext>
            </a:extLst>
          </p:cNvPr>
          <p:cNvSpPr/>
          <p:nvPr/>
        </p:nvSpPr>
        <p:spPr>
          <a:xfrm>
            <a:off x="304800" y="3429000"/>
            <a:ext cx="4572000" cy="2308324"/>
          </a:xfrm>
          <a:prstGeom prst="rect">
            <a:avLst/>
          </a:prstGeom>
        </p:spPr>
        <p:txBody>
          <a:bodyPr>
            <a:spAutoFit/>
          </a:bodyPr>
          <a:lstStyle/>
          <a:p>
            <a:pPr algn="just"/>
            <a:r>
              <a:rPr lang="en-IN" sz="1600" dirty="0"/>
              <a:t>Steps:</a:t>
            </a:r>
          </a:p>
          <a:p>
            <a:pPr marL="285750" indent="-285750" algn="just">
              <a:buFont typeface="Arial" panose="020B0604020202020204" pitchFamily="34" charset="0"/>
              <a:buChar char="•"/>
            </a:pPr>
            <a:r>
              <a:rPr lang="en-IN" sz="1600" dirty="0"/>
              <a:t>Sort all jobs in non-increasing order of profit. </a:t>
            </a:r>
          </a:p>
          <a:p>
            <a:pPr marL="285750" indent="-285750" algn="just">
              <a:buFont typeface="Arial" panose="020B0604020202020204" pitchFamily="34" charset="0"/>
              <a:buChar char="•"/>
            </a:pPr>
            <a:r>
              <a:rPr lang="en-IN" sz="1600" dirty="0"/>
              <a:t>Iterate on jobs in decreasing order of profit.   For each job , do the following : </a:t>
            </a:r>
          </a:p>
          <a:p>
            <a:pPr marL="742950" lvl="1" indent="-285750" algn="just">
              <a:buFont typeface="Arial" panose="020B0604020202020204" pitchFamily="34" charset="0"/>
              <a:buChar char="•"/>
            </a:pPr>
            <a:r>
              <a:rPr lang="en-IN" sz="1600" dirty="0"/>
              <a:t>Find a time slot </a:t>
            </a:r>
            <a:r>
              <a:rPr lang="en-IN" sz="1600" dirty="0" err="1"/>
              <a:t>i</a:t>
            </a:r>
            <a:r>
              <a:rPr lang="en-IN" sz="1600" dirty="0"/>
              <a:t>, such that slot is empty and </a:t>
            </a:r>
            <a:r>
              <a:rPr lang="en-IN" sz="1600" dirty="0" err="1"/>
              <a:t>i</a:t>
            </a:r>
            <a:r>
              <a:rPr lang="en-IN" sz="1600" dirty="0"/>
              <a:t> &lt;= deadline and </a:t>
            </a:r>
            <a:r>
              <a:rPr lang="en-IN" sz="1600" dirty="0" err="1"/>
              <a:t>i</a:t>
            </a:r>
            <a:r>
              <a:rPr lang="en-IN" sz="1600" dirty="0"/>
              <a:t> is greatest. Put the job in this slot and mark this slot filled. </a:t>
            </a:r>
          </a:p>
          <a:p>
            <a:pPr marL="742950" lvl="1" indent="-285750" algn="just">
              <a:buFont typeface="Arial" panose="020B0604020202020204" pitchFamily="34" charset="0"/>
              <a:buChar char="•"/>
            </a:pPr>
            <a:r>
              <a:rPr lang="en-IN" sz="1600" dirty="0"/>
              <a:t>If no such </a:t>
            </a:r>
            <a:r>
              <a:rPr lang="en-IN" sz="1600" dirty="0" err="1"/>
              <a:t>i</a:t>
            </a:r>
            <a:r>
              <a:rPr lang="en-IN" sz="1600" dirty="0"/>
              <a:t> exists, then ignore the job.</a:t>
            </a:r>
          </a:p>
        </p:txBody>
      </p:sp>
      <p:graphicFrame>
        <p:nvGraphicFramePr>
          <p:cNvPr id="7" name="Table 6">
            <a:extLst>
              <a:ext uri="{FF2B5EF4-FFF2-40B4-BE49-F238E27FC236}">
                <a16:creationId xmlns:a16="http://schemas.microsoft.com/office/drawing/2014/main" id="{BDF6B932-CD20-4F3F-8D77-DEF4F543C4A6}"/>
              </a:ext>
            </a:extLst>
          </p:cNvPr>
          <p:cNvGraphicFramePr>
            <a:graphicFrameLocks noGrp="1"/>
          </p:cNvGraphicFramePr>
          <p:nvPr>
            <p:extLst>
              <p:ext uri="{D42A27DB-BD31-4B8C-83A1-F6EECF244321}">
                <p14:modId xmlns:p14="http://schemas.microsoft.com/office/powerpoint/2010/main" val="2699906997"/>
              </p:ext>
            </p:extLst>
          </p:nvPr>
        </p:nvGraphicFramePr>
        <p:xfrm>
          <a:off x="4876800" y="3429001"/>
          <a:ext cx="4191000" cy="1447800"/>
        </p:xfrm>
        <a:graphic>
          <a:graphicData uri="http://schemas.openxmlformats.org/drawingml/2006/table">
            <a:tbl>
              <a:tblPr firstRow="1" bandRow="1">
                <a:tableStyleId>{5940675A-B579-460E-94D1-54222C63F5DA}</a:tableStyleId>
              </a:tblPr>
              <a:tblGrid>
                <a:gridCol w="698500">
                  <a:extLst>
                    <a:ext uri="{9D8B030D-6E8A-4147-A177-3AD203B41FA5}">
                      <a16:colId xmlns:a16="http://schemas.microsoft.com/office/drawing/2014/main" val="3242932984"/>
                    </a:ext>
                  </a:extLst>
                </a:gridCol>
                <a:gridCol w="698500">
                  <a:extLst>
                    <a:ext uri="{9D8B030D-6E8A-4147-A177-3AD203B41FA5}">
                      <a16:colId xmlns:a16="http://schemas.microsoft.com/office/drawing/2014/main" val="2701353060"/>
                    </a:ext>
                  </a:extLst>
                </a:gridCol>
                <a:gridCol w="698500">
                  <a:extLst>
                    <a:ext uri="{9D8B030D-6E8A-4147-A177-3AD203B41FA5}">
                      <a16:colId xmlns:a16="http://schemas.microsoft.com/office/drawing/2014/main" val="4076410809"/>
                    </a:ext>
                  </a:extLst>
                </a:gridCol>
                <a:gridCol w="698500">
                  <a:extLst>
                    <a:ext uri="{9D8B030D-6E8A-4147-A177-3AD203B41FA5}">
                      <a16:colId xmlns:a16="http://schemas.microsoft.com/office/drawing/2014/main" val="1743397746"/>
                    </a:ext>
                  </a:extLst>
                </a:gridCol>
                <a:gridCol w="698500">
                  <a:extLst>
                    <a:ext uri="{9D8B030D-6E8A-4147-A177-3AD203B41FA5}">
                      <a16:colId xmlns:a16="http://schemas.microsoft.com/office/drawing/2014/main" val="968575492"/>
                    </a:ext>
                  </a:extLst>
                </a:gridCol>
                <a:gridCol w="698500">
                  <a:extLst>
                    <a:ext uri="{9D8B030D-6E8A-4147-A177-3AD203B41FA5}">
                      <a16:colId xmlns:a16="http://schemas.microsoft.com/office/drawing/2014/main" val="2369928591"/>
                    </a:ext>
                  </a:extLst>
                </a:gridCol>
              </a:tblGrid>
              <a:tr h="482600">
                <a:tc>
                  <a:txBody>
                    <a:bodyPr/>
                    <a:lstStyle/>
                    <a:p>
                      <a:pPr algn="ctr"/>
                      <a:r>
                        <a:rPr lang="en-US" b="1" dirty="0"/>
                        <a:t>x</a:t>
                      </a:r>
                      <a:r>
                        <a:rPr lang="en-US" b="1" baseline="-25000" dirty="0"/>
                        <a:t>i</a:t>
                      </a:r>
                      <a:endParaRPr lang="en-IN" b="1" baseline="-25000" dirty="0"/>
                    </a:p>
                  </a:txBody>
                  <a:tcPr/>
                </a:tc>
                <a:tc>
                  <a:txBody>
                    <a:bodyPr/>
                    <a:lstStyle/>
                    <a:p>
                      <a:pPr algn="ctr"/>
                      <a:r>
                        <a:rPr lang="en-US" b="1" dirty="0"/>
                        <a:t>1</a:t>
                      </a:r>
                      <a:endParaRPr lang="en-IN" b="1" dirty="0"/>
                    </a:p>
                  </a:txBody>
                  <a:tcPr/>
                </a:tc>
                <a:tc>
                  <a:txBody>
                    <a:bodyPr/>
                    <a:lstStyle/>
                    <a:p>
                      <a:pPr algn="ctr"/>
                      <a:r>
                        <a:rPr lang="en-US" b="1" dirty="0"/>
                        <a:t>2</a:t>
                      </a:r>
                      <a:endParaRPr lang="en-IN" b="1" dirty="0"/>
                    </a:p>
                  </a:txBody>
                  <a:tcPr/>
                </a:tc>
                <a:tc>
                  <a:txBody>
                    <a:bodyPr/>
                    <a:lstStyle/>
                    <a:p>
                      <a:pPr algn="ctr"/>
                      <a:r>
                        <a:rPr lang="en-US" b="1" dirty="0"/>
                        <a:t>3</a:t>
                      </a:r>
                      <a:endParaRPr lang="en-IN" b="1" dirty="0"/>
                    </a:p>
                  </a:txBody>
                  <a:tcPr/>
                </a:tc>
                <a:tc>
                  <a:txBody>
                    <a:bodyPr/>
                    <a:lstStyle/>
                    <a:p>
                      <a:pPr algn="ctr"/>
                      <a:r>
                        <a:rPr lang="en-US" b="1" dirty="0"/>
                        <a:t>4</a:t>
                      </a:r>
                      <a:endParaRPr lang="en-IN" b="1" dirty="0"/>
                    </a:p>
                  </a:txBody>
                  <a:tcPr/>
                </a:tc>
                <a:tc>
                  <a:txBody>
                    <a:bodyPr/>
                    <a:lstStyle/>
                    <a:p>
                      <a:pPr algn="ctr"/>
                      <a:r>
                        <a:rPr lang="en-US" b="1" dirty="0"/>
                        <a:t>5</a:t>
                      </a:r>
                      <a:endParaRPr lang="en-IN" b="1" dirty="0"/>
                    </a:p>
                  </a:txBody>
                  <a:tcPr/>
                </a:tc>
                <a:extLst>
                  <a:ext uri="{0D108BD9-81ED-4DB2-BD59-A6C34878D82A}">
                    <a16:rowId xmlns:a16="http://schemas.microsoft.com/office/drawing/2014/main" val="504546161"/>
                  </a:ext>
                </a:extLst>
              </a:tr>
              <a:tr h="482600">
                <a:tc>
                  <a:txBody>
                    <a:bodyPr/>
                    <a:lstStyle/>
                    <a:p>
                      <a:pPr algn="ctr"/>
                      <a:r>
                        <a:rPr lang="en-US" b="1" dirty="0"/>
                        <a:t>p</a:t>
                      </a:r>
                      <a:r>
                        <a:rPr lang="en-US" b="1" baseline="-25000" dirty="0"/>
                        <a:t>i</a:t>
                      </a:r>
                      <a:endParaRPr lang="en-IN" b="1" baseline="-25000" dirty="0"/>
                    </a:p>
                  </a:txBody>
                  <a:tcPr/>
                </a:tc>
                <a:tc>
                  <a:txBody>
                    <a:bodyPr/>
                    <a:lstStyle/>
                    <a:p>
                      <a:pPr algn="ctr"/>
                      <a:r>
                        <a:rPr lang="en-US" dirty="0"/>
                        <a:t>20</a:t>
                      </a:r>
                      <a:endParaRPr lang="en-IN" dirty="0"/>
                    </a:p>
                  </a:txBody>
                  <a:tcPr/>
                </a:tc>
                <a:tc>
                  <a:txBody>
                    <a:bodyPr/>
                    <a:lstStyle/>
                    <a:p>
                      <a:pPr algn="ctr"/>
                      <a:r>
                        <a:rPr lang="en-US" dirty="0"/>
                        <a:t>15</a:t>
                      </a:r>
                      <a:endParaRPr lang="en-IN" dirty="0"/>
                    </a:p>
                  </a:txBody>
                  <a:tcPr/>
                </a:tc>
                <a:tc>
                  <a:txBody>
                    <a:bodyPr/>
                    <a:lstStyle/>
                    <a:p>
                      <a:pPr algn="ctr"/>
                      <a:r>
                        <a:rPr lang="en-US" dirty="0"/>
                        <a:t>10</a:t>
                      </a:r>
                      <a:endParaRPr lang="en-IN" dirty="0"/>
                    </a:p>
                  </a:txBody>
                  <a:tcPr/>
                </a:tc>
                <a:tc>
                  <a:txBody>
                    <a:bodyPr/>
                    <a:lstStyle/>
                    <a:p>
                      <a:pPr algn="ctr"/>
                      <a:r>
                        <a:rPr lang="en-US" dirty="0"/>
                        <a:t>5</a:t>
                      </a:r>
                      <a:endParaRPr lang="en-IN" dirty="0"/>
                    </a:p>
                  </a:txBody>
                  <a:tcPr/>
                </a:tc>
                <a:tc>
                  <a:txBody>
                    <a:bodyPr/>
                    <a:lstStyle/>
                    <a:p>
                      <a:pPr algn="ctr"/>
                      <a:r>
                        <a:rPr lang="en-US" dirty="0"/>
                        <a:t>1</a:t>
                      </a:r>
                      <a:endParaRPr lang="en-IN" dirty="0"/>
                    </a:p>
                  </a:txBody>
                  <a:tcPr/>
                </a:tc>
                <a:extLst>
                  <a:ext uri="{0D108BD9-81ED-4DB2-BD59-A6C34878D82A}">
                    <a16:rowId xmlns:a16="http://schemas.microsoft.com/office/drawing/2014/main" val="1717556260"/>
                  </a:ext>
                </a:extLst>
              </a:tr>
              <a:tr h="482600">
                <a:tc>
                  <a:txBody>
                    <a:bodyPr/>
                    <a:lstStyle/>
                    <a:p>
                      <a:pPr algn="ctr"/>
                      <a:r>
                        <a:rPr lang="en-US" b="1" dirty="0"/>
                        <a:t>d</a:t>
                      </a:r>
                      <a:r>
                        <a:rPr lang="en-US" b="1" baseline="-25000" dirty="0"/>
                        <a:t>i</a:t>
                      </a:r>
                      <a:endParaRPr lang="en-IN" b="1" baseline="-25000" dirty="0"/>
                    </a:p>
                  </a:txBody>
                  <a:tcPr/>
                </a:tc>
                <a:tc>
                  <a:txBody>
                    <a:bodyPr/>
                    <a:lstStyle/>
                    <a:p>
                      <a:pPr algn="ctr"/>
                      <a:r>
                        <a:rPr lang="en-US" dirty="0"/>
                        <a:t>2</a:t>
                      </a:r>
                      <a:endParaRPr lang="en-IN" dirty="0"/>
                    </a:p>
                  </a:txBody>
                  <a:tcPr/>
                </a:tc>
                <a:tc>
                  <a:txBody>
                    <a:bodyPr/>
                    <a:lstStyle/>
                    <a:p>
                      <a:pPr algn="ctr"/>
                      <a:r>
                        <a:rPr lang="en-US" dirty="0"/>
                        <a:t>2</a:t>
                      </a:r>
                      <a:endParaRPr lang="en-IN" dirty="0"/>
                    </a:p>
                  </a:txBody>
                  <a:tcPr/>
                </a:tc>
                <a:tc>
                  <a:txBody>
                    <a:bodyPr/>
                    <a:lstStyle/>
                    <a:p>
                      <a:pPr algn="ctr"/>
                      <a:r>
                        <a:rPr lang="en-US" dirty="0"/>
                        <a:t>1</a:t>
                      </a:r>
                      <a:endParaRPr lang="en-IN" dirty="0"/>
                    </a:p>
                  </a:txBody>
                  <a:tcPr/>
                </a:tc>
                <a:tc>
                  <a:txBody>
                    <a:bodyPr/>
                    <a:lstStyle/>
                    <a:p>
                      <a:pPr algn="ctr"/>
                      <a:r>
                        <a:rPr lang="en-US" dirty="0"/>
                        <a:t>3</a:t>
                      </a:r>
                      <a:endParaRPr lang="en-IN" dirty="0"/>
                    </a:p>
                  </a:txBody>
                  <a:tcPr/>
                </a:tc>
                <a:tc>
                  <a:txBody>
                    <a:bodyPr/>
                    <a:lstStyle/>
                    <a:p>
                      <a:pPr algn="ctr"/>
                      <a:r>
                        <a:rPr lang="en-US" dirty="0"/>
                        <a:t>3</a:t>
                      </a:r>
                      <a:endParaRPr lang="en-IN" dirty="0"/>
                    </a:p>
                  </a:txBody>
                  <a:tcPr/>
                </a:tc>
                <a:extLst>
                  <a:ext uri="{0D108BD9-81ED-4DB2-BD59-A6C34878D82A}">
                    <a16:rowId xmlns:a16="http://schemas.microsoft.com/office/drawing/2014/main" val="2060750771"/>
                  </a:ext>
                </a:extLst>
              </a:tr>
            </a:tbl>
          </a:graphicData>
        </a:graphic>
      </p:graphicFrame>
      <p:grpSp>
        <p:nvGrpSpPr>
          <p:cNvPr id="24" name="Group 23">
            <a:extLst>
              <a:ext uri="{FF2B5EF4-FFF2-40B4-BE49-F238E27FC236}">
                <a16:creationId xmlns:a16="http://schemas.microsoft.com/office/drawing/2014/main" id="{C099A2D9-24B3-48C3-BD00-0D0C36C9EE80}"/>
              </a:ext>
            </a:extLst>
          </p:cNvPr>
          <p:cNvGrpSpPr/>
          <p:nvPr/>
        </p:nvGrpSpPr>
        <p:grpSpPr>
          <a:xfrm>
            <a:off x="5646157" y="5129702"/>
            <a:ext cx="2652286" cy="607622"/>
            <a:chOff x="5646157" y="5129702"/>
            <a:chExt cx="2652286" cy="607622"/>
          </a:xfrm>
        </p:grpSpPr>
        <p:grpSp>
          <p:nvGrpSpPr>
            <p:cNvPr id="12" name="Group 11">
              <a:extLst>
                <a:ext uri="{FF2B5EF4-FFF2-40B4-BE49-F238E27FC236}">
                  <a16:creationId xmlns:a16="http://schemas.microsoft.com/office/drawing/2014/main" id="{CD5BD081-D5C8-4A99-B588-CD16949CF27A}"/>
                </a:ext>
              </a:extLst>
            </p:cNvPr>
            <p:cNvGrpSpPr/>
            <p:nvPr/>
          </p:nvGrpSpPr>
          <p:grpSpPr>
            <a:xfrm>
              <a:off x="5646157" y="5347597"/>
              <a:ext cx="2652286" cy="389727"/>
              <a:chOff x="5017411" y="5347597"/>
              <a:chExt cx="2652286" cy="389727"/>
            </a:xfrm>
          </p:grpSpPr>
          <p:sp>
            <p:nvSpPr>
              <p:cNvPr id="8" name="Rectangle 7">
                <a:extLst>
                  <a:ext uri="{FF2B5EF4-FFF2-40B4-BE49-F238E27FC236}">
                    <a16:creationId xmlns:a16="http://schemas.microsoft.com/office/drawing/2014/main" id="{2D797983-A4C0-4AF4-8331-768FD0CF0FF9}"/>
                  </a:ext>
                </a:extLst>
              </p:cNvPr>
              <p:cNvSpPr/>
              <p:nvPr/>
            </p:nvSpPr>
            <p:spPr>
              <a:xfrm>
                <a:off x="5017411" y="5367992"/>
                <a:ext cx="312906" cy="369332"/>
              </a:xfrm>
              <a:prstGeom prst="rect">
                <a:avLst/>
              </a:prstGeom>
            </p:spPr>
            <p:txBody>
              <a:bodyPr wrap="none">
                <a:spAutoFit/>
              </a:bodyPr>
              <a:lstStyle/>
              <a:p>
                <a:r>
                  <a:rPr lang="en-IN" dirty="0"/>
                  <a:t>0</a:t>
                </a:r>
              </a:p>
            </p:txBody>
          </p:sp>
          <p:sp>
            <p:nvSpPr>
              <p:cNvPr id="9" name="Rectangle 8">
                <a:extLst>
                  <a:ext uri="{FF2B5EF4-FFF2-40B4-BE49-F238E27FC236}">
                    <a16:creationId xmlns:a16="http://schemas.microsoft.com/office/drawing/2014/main" id="{5E83847F-650F-4DDF-B401-BA4F69586852}"/>
                  </a:ext>
                </a:extLst>
              </p:cNvPr>
              <p:cNvSpPr/>
              <p:nvPr/>
            </p:nvSpPr>
            <p:spPr>
              <a:xfrm>
                <a:off x="5791200" y="5347597"/>
                <a:ext cx="312906" cy="369332"/>
              </a:xfrm>
              <a:prstGeom prst="rect">
                <a:avLst/>
              </a:prstGeom>
            </p:spPr>
            <p:txBody>
              <a:bodyPr wrap="none">
                <a:spAutoFit/>
              </a:bodyPr>
              <a:lstStyle/>
              <a:p>
                <a:r>
                  <a:rPr lang="en-US" dirty="0"/>
                  <a:t>1</a:t>
                </a:r>
                <a:endParaRPr lang="en-IN" dirty="0"/>
              </a:p>
            </p:txBody>
          </p:sp>
          <p:sp>
            <p:nvSpPr>
              <p:cNvPr id="10" name="Rectangle 9">
                <a:extLst>
                  <a:ext uri="{FF2B5EF4-FFF2-40B4-BE49-F238E27FC236}">
                    <a16:creationId xmlns:a16="http://schemas.microsoft.com/office/drawing/2014/main" id="{A1BE2A71-B95C-492D-9808-3F732CD0F818}"/>
                  </a:ext>
                </a:extLst>
              </p:cNvPr>
              <p:cNvSpPr/>
              <p:nvPr/>
            </p:nvSpPr>
            <p:spPr>
              <a:xfrm>
                <a:off x="6588904" y="5347597"/>
                <a:ext cx="312906" cy="369332"/>
              </a:xfrm>
              <a:prstGeom prst="rect">
                <a:avLst/>
              </a:prstGeom>
            </p:spPr>
            <p:txBody>
              <a:bodyPr wrap="none">
                <a:spAutoFit/>
              </a:bodyPr>
              <a:lstStyle/>
              <a:p>
                <a:r>
                  <a:rPr lang="en-US" dirty="0"/>
                  <a:t>2</a:t>
                </a:r>
                <a:endParaRPr lang="en-IN" dirty="0"/>
              </a:p>
            </p:txBody>
          </p:sp>
          <p:sp>
            <p:nvSpPr>
              <p:cNvPr id="11" name="Rectangle 10">
                <a:extLst>
                  <a:ext uri="{FF2B5EF4-FFF2-40B4-BE49-F238E27FC236}">
                    <a16:creationId xmlns:a16="http://schemas.microsoft.com/office/drawing/2014/main" id="{9AEBD611-C90B-4ACC-8B45-F78F198AC19A}"/>
                  </a:ext>
                </a:extLst>
              </p:cNvPr>
              <p:cNvSpPr/>
              <p:nvPr/>
            </p:nvSpPr>
            <p:spPr>
              <a:xfrm>
                <a:off x="7356791" y="5347597"/>
                <a:ext cx="312906" cy="369332"/>
              </a:xfrm>
              <a:prstGeom prst="rect">
                <a:avLst/>
              </a:prstGeom>
            </p:spPr>
            <p:txBody>
              <a:bodyPr wrap="none">
                <a:spAutoFit/>
              </a:bodyPr>
              <a:lstStyle/>
              <a:p>
                <a:r>
                  <a:rPr lang="en-US" dirty="0"/>
                  <a:t>3</a:t>
                </a:r>
                <a:endParaRPr lang="en-IN" dirty="0"/>
              </a:p>
            </p:txBody>
          </p:sp>
        </p:grpSp>
        <p:cxnSp>
          <p:nvCxnSpPr>
            <p:cNvPr id="14" name="Straight Arrow Connector 13">
              <a:extLst>
                <a:ext uri="{FF2B5EF4-FFF2-40B4-BE49-F238E27FC236}">
                  <a16:creationId xmlns:a16="http://schemas.microsoft.com/office/drawing/2014/main" id="{F704FF96-31AC-4615-91FA-7999520B45C9}"/>
                </a:ext>
              </a:extLst>
            </p:cNvPr>
            <p:cNvCxnSpPr>
              <a:stCxn id="8" idx="3"/>
              <a:endCxn id="9" idx="1"/>
            </p:cNvCxnSpPr>
            <p:nvPr/>
          </p:nvCxnSpPr>
          <p:spPr>
            <a:xfrm flipV="1">
              <a:off x="5959063" y="5532263"/>
              <a:ext cx="460883" cy="2039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31D6B364-8DB1-4985-BD88-AAB9B982EA10}"/>
                </a:ext>
              </a:extLst>
            </p:cNvPr>
            <p:cNvCxnSpPr>
              <a:cxnSpLocks/>
              <a:stCxn id="9" idx="3"/>
              <a:endCxn id="10" idx="1"/>
            </p:cNvCxnSpPr>
            <p:nvPr/>
          </p:nvCxnSpPr>
          <p:spPr>
            <a:xfrm>
              <a:off x="6732852" y="5532263"/>
              <a:ext cx="48479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D93A8CD3-FE84-4C05-9E53-4E9DFD030118}"/>
                </a:ext>
              </a:extLst>
            </p:cNvPr>
            <p:cNvCxnSpPr>
              <a:cxnSpLocks/>
              <a:stCxn id="10" idx="3"/>
              <a:endCxn id="11" idx="1"/>
            </p:cNvCxnSpPr>
            <p:nvPr/>
          </p:nvCxnSpPr>
          <p:spPr>
            <a:xfrm>
              <a:off x="7530556" y="5532263"/>
              <a:ext cx="454981"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6A446C70-2652-45E4-9AED-51A07F2A4714}"/>
                </a:ext>
              </a:extLst>
            </p:cNvPr>
            <p:cNvSpPr/>
            <p:nvPr/>
          </p:nvSpPr>
          <p:spPr>
            <a:xfrm>
              <a:off x="6715168" y="5173128"/>
              <a:ext cx="428322" cy="369332"/>
            </a:xfrm>
            <a:prstGeom prst="rect">
              <a:avLst/>
            </a:prstGeom>
          </p:spPr>
          <p:txBody>
            <a:bodyPr wrap="none">
              <a:spAutoFit/>
            </a:bodyPr>
            <a:lstStyle/>
            <a:p>
              <a:r>
                <a:rPr lang="en-IN" dirty="0"/>
                <a:t>J1</a:t>
              </a:r>
            </a:p>
          </p:txBody>
        </p:sp>
        <p:sp>
          <p:nvSpPr>
            <p:cNvPr id="22" name="Rectangle 21">
              <a:extLst>
                <a:ext uri="{FF2B5EF4-FFF2-40B4-BE49-F238E27FC236}">
                  <a16:creationId xmlns:a16="http://schemas.microsoft.com/office/drawing/2014/main" id="{95211F64-F889-42A9-BC78-299A64971272}"/>
                </a:ext>
              </a:extLst>
            </p:cNvPr>
            <p:cNvSpPr/>
            <p:nvPr/>
          </p:nvSpPr>
          <p:spPr>
            <a:xfrm>
              <a:off x="5886546" y="5139898"/>
              <a:ext cx="428322" cy="369332"/>
            </a:xfrm>
            <a:prstGeom prst="rect">
              <a:avLst/>
            </a:prstGeom>
          </p:spPr>
          <p:txBody>
            <a:bodyPr wrap="none">
              <a:spAutoFit/>
            </a:bodyPr>
            <a:lstStyle/>
            <a:p>
              <a:r>
                <a:rPr lang="en-IN" dirty="0"/>
                <a:t>J2</a:t>
              </a:r>
            </a:p>
          </p:txBody>
        </p:sp>
        <p:sp>
          <p:nvSpPr>
            <p:cNvPr id="23" name="Rectangle 22">
              <a:extLst>
                <a:ext uri="{FF2B5EF4-FFF2-40B4-BE49-F238E27FC236}">
                  <a16:creationId xmlns:a16="http://schemas.microsoft.com/office/drawing/2014/main" id="{7A61C221-46FE-4B96-BE81-EF13196D3975}"/>
                </a:ext>
              </a:extLst>
            </p:cNvPr>
            <p:cNvSpPr/>
            <p:nvPr/>
          </p:nvSpPr>
          <p:spPr>
            <a:xfrm>
              <a:off x="7517304" y="5129702"/>
              <a:ext cx="428322" cy="369332"/>
            </a:xfrm>
            <a:prstGeom prst="rect">
              <a:avLst/>
            </a:prstGeom>
          </p:spPr>
          <p:txBody>
            <a:bodyPr wrap="none">
              <a:spAutoFit/>
            </a:bodyPr>
            <a:lstStyle/>
            <a:p>
              <a:r>
                <a:rPr lang="en-IN" dirty="0"/>
                <a:t>J4</a:t>
              </a:r>
            </a:p>
          </p:txBody>
        </p:sp>
      </p:grpSp>
    </p:spTree>
    <p:extLst>
      <p:ext uri="{BB962C8B-B14F-4D97-AF65-F5344CB8AC3E}">
        <p14:creationId xmlns:p14="http://schemas.microsoft.com/office/powerpoint/2010/main" val="1134317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410">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41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Content Placeholder 2">
            <a:extLst>
              <a:ext uri="{FF2B5EF4-FFF2-40B4-BE49-F238E27FC236}">
                <a16:creationId xmlns:a16="http://schemas.microsoft.com/office/drawing/2014/main" id="{BEF8A033-9BEB-425D-8BD4-26A7E2ED7B49}"/>
              </a:ext>
            </a:extLst>
          </p:cNvPr>
          <p:cNvSpPr>
            <a:spLocks noGrp="1"/>
          </p:cNvSpPr>
          <p:nvPr>
            <p:ph idx="1"/>
          </p:nvPr>
        </p:nvSpPr>
        <p:spPr>
          <a:xfrm>
            <a:off x="304800" y="1493838"/>
            <a:ext cx="8229600" cy="4525962"/>
          </a:xfrm>
        </p:spPr>
        <p:txBody>
          <a:bodyPr/>
          <a:lstStyle/>
          <a:p>
            <a:pPr marL="57150" indent="0" algn="just" fontAlgn="base">
              <a:spcAft>
                <a:spcPct val="0"/>
              </a:spcAft>
            </a:pPr>
            <a:r>
              <a:rPr lang="en-US" sz="1800" b="1" dirty="0">
                <a:latin typeface="Courier New" panose="02070309020205020404" pitchFamily="49" charset="0"/>
                <a:cs typeface="Courier New" panose="02070309020205020404" pitchFamily="49" charset="0"/>
              </a:rPr>
              <a:t>Algorithm</a:t>
            </a:r>
            <a:r>
              <a:rPr lang="en-US" sz="1800">
                <a:latin typeface="Courier New" panose="02070309020205020404" pitchFamily="49" charset="0"/>
                <a:cs typeface="Courier New" panose="02070309020205020404" pitchFamily="49" charset="0"/>
              </a:rPr>
              <a:t>(J[], </a:t>
            </a:r>
            <a:r>
              <a:rPr lang="en-US" sz="1800" dirty="0">
                <a:latin typeface="Courier New" panose="02070309020205020404" pitchFamily="49" charset="0"/>
                <a:cs typeface="Courier New" panose="02070309020205020404" pitchFamily="49" charset="0"/>
              </a:rPr>
              <a:t>n) </a:t>
            </a:r>
          </a:p>
          <a:p>
            <a:pPr marL="57150" indent="0" algn="just" fontAlgn="base">
              <a:spcAft>
                <a:spcPct val="0"/>
              </a:spcAft>
            </a:pPr>
            <a:r>
              <a:rPr lang="en-US" sz="1200" dirty="0">
                <a:latin typeface="Courier New" panose="02070309020205020404" pitchFamily="49" charset="0"/>
                <a:cs typeface="Courier New" panose="02070309020205020404" pitchFamily="49" charset="0"/>
              </a:rPr>
              <a:t>//J[</a:t>
            </a:r>
            <a:r>
              <a:rPr lang="en-US" sz="1200" dirty="0" err="1">
                <a:latin typeface="Courier New" panose="02070309020205020404" pitchFamily="49" charset="0"/>
                <a:cs typeface="Courier New" panose="02070309020205020404" pitchFamily="49" charset="0"/>
              </a:rPr>
              <a:t>i</a:t>
            </a:r>
            <a:r>
              <a:rPr lang="en-US" sz="1200" dirty="0">
                <a:latin typeface="Courier New" panose="02070309020205020404" pitchFamily="49" charset="0"/>
                <a:cs typeface="Courier New" panose="02070309020205020404" pitchFamily="49" charset="0"/>
              </a:rPr>
              <a:t>] contains profit J[</a:t>
            </a:r>
            <a:r>
              <a:rPr lang="en-US" sz="1200" dirty="0" err="1">
                <a:latin typeface="Courier New" panose="02070309020205020404" pitchFamily="49" charset="0"/>
                <a:cs typeface="Courier New" panose="02070309020205020404" pitchFamily="49" charset="0"/>
              </a:rPr>
              <a:t>i</a:t>
            </a:r>
            <a:r>
              <a:rPr lang="en-US" sz="1200" dirty="0">
                <a:latin typeface="Courier New" panose="02070309020205020404" pitchFamily="49" charset="0"/>
                <a:cs typeface="Courier New" panose="02070309020205020404" pitchFamily="49" charset="0"/>
              </a:rPr>
              <a:t>].p and deadline J[</a:t>
            </a:r>
            <a:r>
              <a:rPr lang="en-US" sz="1200" dirty="0" err="1">
                <a:latin typeface="Courier New" panose="02070309020205020404" pitchFamily="49" charset="0"/>
                <a:cs typeface="Courier New" panose="02070309020205020404" pitchFamily="49" charset="0"/>
              </a:rPr>
              <a:t>i</a:t>
            </a:r>
            <a:r>
              <a:rPr lang="en-US" sz="1200" dirty="0">
                <a:latin typeface="Courier New" panose="02070309020205020404" pitchFamily="49" charset="0"/>
                <a:cs typeface="Courier New" panose="02070309020205020404" pitchFamily="49" charset="0"/>
              </a:rPr>
              <a:t>].d</a:t>
            </a:r>
          </a:p>
          <a:p>
            <a:pPr marL="57150" indent="0" algn="just" fontAlgn="base">
              <a:spcAft>
                <a:spcPct val="0"/>
              </a:spcAft>
            </a:pPr>
            <a:r>
              <a:rPr lang="en-US" sz="1800" dirty="0">
                <a:latin typeface="Courier New" panose="02070309020205020404" pitchFamily="49" charset="0"/>
                <a:cs typeface="Courier New" panose="02070309020205020404" pitchFamily="49" charset="0"/>
              </a:rPr>
              <a:t>Sort J in non-decreasing order as per 'p' (profit).</a:t>
            </a:r>
          </a:p>
          <a:p>
            <a:pPr marL="57150" indent="0" algn="just" fontAlgn="base">
              <a:spcAft>
                <a:spcPct val="0"/>
              </a:spcAft>
            </a:pPr>
            <a:r>
              <a:rPr lang="en-US" sz="1800" b="1" dirty="0">
                <a:latin typeface="Courier New" panose="02070309020205020404" pitchFamily="49" charset="0"/>
                <a:cs typeface="Courier New" panose="02070309020205020404" pitchFamily="49" charset="0"/>
              </a:rPr>
              <a:t>for</a:t>
            </a:r>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i</a:t>
            </a:r>
            <a:r>
              <a:rPr lang="en-US" sz="1800" dirty="0">
                <a:latin typeface="Courier New" panose="02070309020205020404" pitchFamily="49" charset="0"/>
                <a:cs typeface="Courier New" panose="02070309020205020404" pitchFamily="49" charset="0"/>
              </a:rPr>
              <a:t> = 1 to n </a:t>
            </a:r>
            <a:r>
              <a:rPr lang="en-US" sz="1800" b="1" dirty="0">
                <a:latin typeface="Courier New" panose="02070309020205020404" pitchFamily="49" charset="0"/>
                <a:cs typeface="Courier New" panose="02070309020205020404" pitchFamily="49" charset="0"/>
              </a:rPr>
              <a:t>do</a:t>
            </a:r>
          </a:p>
          <a:p>
            <a:pPr marL="57150" indent="0" algn="just" fontAlgn="base">
              <a:spcAft>
                <a:spcPct val="0"/>
              </a:spcAft>
            </a:pPr>
            <a:r>
              <a:rPr lang="en-US" sz="1800" dirty="0">
                <a:latin typeface="Courier New" panose="02070309020205020404" pitchFamily="49" charset="0"/>
                <a:cs typeface="Courier New" panose="02070309020205020404" pitchFamily="49" charset="0"/>
              </a:rPr>
              <a:t>	slot[</a:t>
            </a:r>
            <a:r>
              <a:rPr lang="en-US" sz="1800" dirty="0" err="1">
                <a:latin typeface="Courier New" panose="02070309020205020404" pitchFamily="49" charset="0"/>
                <a:cs typeface="Courier New" panose="02070309020205020404" pitchFamily="49" charset="0"/>
              </a:rPr>
              <a:t>i</a:t>
            </a:r>
            <a:r>
              <a:rPr lang="en-US" sz="1800" dirty="0">
                <a:latin typeface="Courier New" panose="02070309020205020404" pitchFamily="49" charset="0"/>
                <a:cs typeface="Courier New" panose="02070309020205020404" pitchFamily="49" charset="0"/>
              </a:rPr>
              <a:t>] </a:t>
            </a:r>
            <a:r>
              <a:rPr lang="en-US" sz="1800" dirty="0">
                <a:latin typeface="Courier New" panose="02070309020205020404" pitchFamily="49" charset="0"/>
                <a:cs typeface="Courier New" panose="02070309020205020404" pitchFamily="49" charset="0"/>
                <a:sym typeface="Wingdings" panose="05000000000000000000" pitchFamily="2" charset="2"/>
              </a:rPr>
              <a:t></a:t>
            </a:r>
            <a:r>
              <a:rPr lang="en-US" sz="1800" dirty="0">
                <a:latin typeface="Courier New" panose="02070309020205020404" pitchFamily="49" charset="0"/>
                <a:cs typeface="Courier New" panose="02070309020205020404" pitchFamily="49" charset="0"/>
              </a:rPr>
              <a:t> FALSE</a:t>
            </a:r>
          </a:p>
          <a:p>
            <a:pPr marL="57150" indent="0" algn="just" fontAlgn="base">
              <a:spcAft>
                <a:spcPct val="0"/>
              </a:spcAft>
            </a:pPr>
            <a:r>
              <a:rPr lang="en-US" sz="1800" b="1" dirty="0">
                <a:latin typeface="Courier New" panose="02070309020205020404" pitchFamily="49" charset="0"/>
                <a:cs typeface="Courier New" panose="02070309020205020404" pitchFamily="49" charset="0"/>
              </a:rPr>
              <a:t>for</a:t>
            </a:r>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i</a:t>
            </a:r>
            <a:r>
              <a:rPr lang="en-US" sz="1800" dirty="0">
                <a:latin typeface="Courier New" panose="02070309020205020404" pitchFamily="49" charset="0"/>
                <a:cs typeface="Courier New" panose="02070309020205020404" pitchFamily="49" charset="0"/>
              </a:rPr>
              <a:t> = 1 to n </a:t>
            </a:r>
            <a:r>
              <a:rPr lang="en-US" sz="1800" b="1" dirty="0">
                <a:latin typeface="Courier New" panose="02070309020205020404" pitchFamily="49" charset="0"/>
                <a:cs typeface="Courier New" panose="02070309020205020404" pitchFamily="49" charset="0"/>
              </a:rPr>
              <a:t>do</a:t>
            </a:r>
          </a:p>
          <a:p>
            <a:pPr marL="57150" indent="0" algn="just" fontAlgn="base">
              <a:spcAft>
                <a:spcPct val="0"/>
              </a:spcAft>
            </a:pPr>
            <a:r>
              <a:rPr lang="en-US" sz="1800" dirty="0">
                <a:latin typeface="Courier New" panose="02070309020205020404" pitchFamily="49" charset="0"/>
                <a:cs typeface="Courier New" panose="02070309020205020404" pitchFamily="49" charset="0"/>
              </a:rPr>
              <a:t>	</a:t>
            </a:r>
            <a:r>
              <a:rPr lang="en-US" sz="1800" b="1" dirty="0">
                <a:latin typeface="Courier New" panose="02070309020205020404" pitchFamily="49" charset="0"/>
                <a:cs typeface="Courier New" panose="02070309020205020404" pitchFamily="49" charset="0"/>
              </a:rPr>
              <a:t>for</a:t>
            </a:r>
            <a:r>
              <a:rPr lang="en-US" sz="1800" dirty="0">
                <a:latin typeface="Courier New" panose="02070309020205020404" pitchFamily="49" charset="0"/>
                <a:cs typeface="Courier New" panose="02070309020205020404" pitchFamily="49" charset="0"/>
              </a:rPr>
              <a:t> j = min(n, J[</a:t>
            </a:r>
            <a:r>
              <a:rPr lang="en-US" sz="1800" dirty="0" err="1">
                <a:latin typeface="Courier New" panose="02070309020205020404" pitchFamily="49" charset="0"/>
                <a:cs typeface="Courier New" panose="02070309020205020404" pitchFamily="49" charset="0"/>
              </a:rPr>
              <a:t>i</a:t>
            </a:r>
            <a:r>
              <a:rPr lang="en-US" sz="1800" dirty="0">
                <a:latin typeface="Courier New" panose="02070309020205020404" pitchFamily="49" charset="0"/>
                <a:cs typeface="Courier New" panose="02070309020205020404" pitchFamily="49" charset="0"/>
              </a:rPr>
              <a:t>].d) to 1 </a:t>
            </a:r>
            <a:r>
              <a:rPr lang="en-US" sz="1800" b="1" dirty="0">
                <a:latin typeface="Courier New" panose="02070309020205020404" pitchFamily="49" charset="0"/>
                <a:cs typeface="Courier New" panose="02070309020205020404" pitchFamily="49" charset="0"/>
              </a:rPr>
              <a:t>do</a:t>
            </a:r>
          </a:p>
          <a:p>
            <a:pPr marL="57150" indent="0" algn="just" fontAlgn="base">
              <a:spcAft>
                <a:spcPct val="0"/>
              </a:spcAft>
            </a:pPr>
            <a:r>
              <a:rPr lang="en-US" sz="1800" dirty="0">
                <a:latin typeface="Courier New" panose="02070309020205020404" pitchFamily="49" charset="0"/>
                <a:cs typeface="Courier New" panose="02070309020205020404" pitchFamily="49" charset="0"/>
              </a:rPr>
              <a:t>		</a:t>
            </a:r>
            <a:r>
              <a:rPr lang="en-US" sz="1800" b="1" dirty="0">
                <a:latin typeface="Courier New" panose="02070309020205020404" pitchFamily="49" charset="0"/>
                <a:cs typeface="Courier New" panose="02070309020205020404" pitchFamily="49" charset="0"/>
              </a:rPr>
              <a:t>if</a:t>
            </a:r>
            <a:r>
              <a:rPr lang="en-US" sz="1800" dirty="0">
                <a:latin typeface="Courier New" panose="02070309020205020404" pitchFamily="49" charset="0"/>
                <a:cs typeface="Courier New" panose="02070309020205020404" pitchFamily="49" charset="0"/>
              </a:rPr>
              <a:t> slot[j] = FALSE </a:t>
            </a:r>
            <a:r>
              <a:rPr lang="en-US" sz="1800" b="1" dirty="0">
                <a:latin typeface="Courier New" panose="02070309020205020404" pitchFamily="49" charset="0"/>
                <a:cs typeface="Courier New" panose="02070309020205020404" pitchFamily="49" charset="0"/>
              </a:rPr>
              <a:t>then</a:t>
            </a:r>
          </a:p>
          <a:p>
            <a:pPr marL="57150" indent="0" algn="just" fontAlgn="base">
              <a:spcAft>
                <a:spcPct val="0"/>
              </a:spcAft>
            </a:pPr>
            <a:r>
              <a:rPr lang="en-US" sz="1800" dirty="0">
                <a:latin typeface="Courier New" panose="02070309020205020404" pitchFamily="49" charset="0"/>
                <a:cs typeface="Courier New" panose="02070309020205020404" pitchFamily="49" charset="0"/>
              </a:rPr>
              <a:t>			result[j] = </a:t>
            </a:r>
            <a:r>
              <a:rPr lang="en-US" sz="1800" dirty="0" err="1">
                <a:latin typeface="Courier New" panose="02070309020205020404" pitchFamily="49" charset="0"/>
                <a:cs typeface="Courier New" panose="02070309020205020404" pitchFamily="49" charset="0"/>
              </a:rPr>
              <a:t>i</a:t>
            </a:r>
            <a:endParaRPr lang="en-US" sz="1800" dirty="0">
              <a:latin typeface="Courier New" panose="02070309020205020404" pitchFamily="49" charset="0"/>
              <a:cs typeface="Courier New" panose="02070309020205020404" pitchFamily="49" charset="0"/>
            </a:endParaRPr>
          </a:p>
          <a:p>
            <a:pPr marL="57150" indent="0" algn="just" fontAlgn="base">
              <a:spcAft>
                <a:spcPct val="0"/>
              </a:spcAft>
            </a:pPr>
            <a:r>
              <a:rPr lang="en-US" sz="1800" dirty="0">
                <a:latin typeface="Courier New" panose="02070309020205020404" pitchFamily="49" charset="0"/>
                <a:cs typeface="Courier New" panose="02070309020205020404" pitchFamily="49" charset="0"/>
              </a:rPr>
              <a:t>			slot[j] = TRUE</a:t>
            </a:r>
          </a:p>
          <a:p>
            <a:pPr marL="57150" indent="0" algn="just" fontAlgn="base">
              <a:spcAft>
                <a:spcPct val="0"/>
              </a:spcAft>
            </a:pPr>
            <a:r>
              <a:rPr lang="en-US" sz="1800" dirty="0">
                <a:latin typeface="Courier New" panose="02070309020205020404" pitchFamily="49" charset="0"/>
                <a:cs typeface="Courier New" panose="02070309020205020404" pitchFamily="49" charset="0"/>
              </a:rPr>
              <a:t>			</a:t>
            </a:r>
            <a:r>
              <a:rPr lang="en-US" sz="1800" b="1" dirty="0">
                <a:latin typeface="Courier New" panose="02070309020205020404" pitchFamily="49" charset="0"/>
                <a:cs typeface="Courier New" panose="02070309020205020404" pitchFamily="49" charset="0"/>
              </a:rPr>
              <a:t>break</a:t>
            </a:r>
          </a:p>
          <a:p>
            <a:pPr marL="57150" indent="0" algn="just" fontAlgn="base">
              <a:spcAft>
                <a:spcPct val="0"/>
              </a:spcAft>
            </a:pPr>
            <a:r>
              <a:rPr lang="en-US" sz="1800" b="1" dirty="0">
                <a:latin typeface="Courier New" panose="02070309020205020404" pitchFamily="49" charset="0"/>
                <a:cs typeface="Courier New" panose="02070309020205020404" pitchFamily="49" charset="0"/>
              </a:rPr>
              <a:t>Return</a:t>
            </a:r>
            <a:r>
              <a:rPr lang="en-US" sz="1800" dirty="0">
                <a:latin typeface="Courier New" panose="02070309020205020404" pitchFamily="49" charset="0"/>
                <a:cs typeface="Courier New" panose="02070309020205020404" pitchFamily="49" charset="0"/>
              </a:rPr>
              <a:t> result</a:t>
            </a:r>
          </a:p>
          <a:p>
            <a:pPr marL="57150" indent="0" algn="just" fontAlgn="base">
              <a:spcAft>
                <a:spcPct val="0"/>
              </a:spcAft>
            </a:pPr>
            <a:r>
              <a:rPr lang="en-US" sz="1800" dirty="0">
                <a:latin typeface="Courier New" panose="02070309020205020404" pitchFamily="49" charset="0"/>
                <a:cs typeface="Courier New" panose="02070309020205020404" pitchFamily="49" charset="0"/>
              </a:rPr>
              <a:t>			</a:t>
            </a:r>
          </a:p>
        </p:txBody>
      </p:sp>
      <p:sp>
        <p:nvSpPr>
          <p:cNvPr id="4" name="Content Placeholder 3">
            <a:extLst>
              <a:ext uri="{FF2B5EF4-FFF2-40B4-BE49-F238E27FC236}">
                <a16:creationId xmlns:a16="http://schemas.microsoft.com/office/drawing/2014/main" id="{34B17C67-4D7A-4EF2-AC38-E8D5F700E17C}"/>
              </a:ext>
            </a:extLst>
          </p:cNvPr>
          <p:cNvSpPr>
            <a:spLocks noGrp="1"/>
          </p:cNvSpPr>
          <p:nvPr>
            <p:ph sz="quarter" idx="10"/>
          </p:nvPr>
        </p:nvSpPr>
        <p:spPr/>
        <p:txBody>
          <a:bodyPr rtlCol="0"/>
          <a:lstStyle/>
          <a:p>
            <a:pPr eaLnBrk="1" fontAlgn="auto" hangingPunct="1">
              <a:spcAft>
                <a:spcPts val="0"/>
              </a:spcAft>
              <a:defRPr/>
            </a:pPr>
            <a:r>
              <a:rPr lang="en-US" dirty="0">
                <a:latin typeface="Times New Roman" panose="02020603050405020304" pitchFamily="18" charset="0"/>
                <a:cs typeface="Times New Roman" panose="02020603050405020304" pitchFamily="18" charset="0"/>
              </a:rPr>
              <a:t>Task Scheduling Algorithm </a:t>
            </a:r>
            <a:r>
              <a:rPr lang="en-US" sz="2800" dirty="0">
                <a:latin typeface="Times New Roman" panose="02020603050405020304" pitchFamily="18" charset="0"/>
                <a:cs typeface="Times New Roman" panose="02020603050405020304" pitchFamily="18" charset="0"/>
              </a:rPr>
              <a:t>(Greedy Algorithms)</a:t>
            </a:r>
            <a:endParaRPr lang="en-US" dirty="0"/>
          </a:p>
        </p:txBody>
      </p:sp>
    </p:spTree>
    <p:extLst>
      <p:ext uri="{BB962C8B-B14F-4D97-AF65-F5344CB8AC3E}">
        <p14:creationId xmlns:p14="http://schemas.microsoft.com/office/powerpoint/2010/main" val="257826131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34B17C67-4D7A-4EF2-AC38-E8D5F700E17C}"/>
              </a:ext>
            </a:extLst>
          </p:cNvPr>
          <p:cNvSpPr>
            <a:spLocks noGrp="1"/>
          </p:cNvSpPr>
          <p:nvPr>
            <p:ph sz="quarter" idx="10"/>
          </p:nvPr>
        </p:nvSpPr>
        <p:spPr/>
        <p:txBody>
          <a:bodyPr rtlCol="0"/>
          <a:lstStyle/>
          <a:p>
            <a:pPr eaLnBrk="1" fontAlgn="auto" hangingPunct="1">
              <a:spcAft>
                <a:spcPts val="0"/>
              </a:spcAft>
              <a:defRPr/>
            </a:pPr>
            <a:r>
              <a:rPr lang="en-US" dirty="0">
                <a:latin typeface="Times New Roman" panose="02020603050405020304" pitchFamily="18" charset="0"/>
                <a:cs typeface="Times New Roman" panose="02020603050405020304" pitchFamily="18" charset="0"/>
              </a:rPr>
              <a:t>Dijkstra’s Algorithms </a:t>
            </a:r>
            <a:r>
              <a:rPr lang="en-US" sz="2800" dirty="0">
                <a:latin typeface="Times New Roman" panose="02020603050405020304" pitchFamily="18" charset="0"/>
                <a:cs typeface="Times New Roman" panose="02020603050405020304" pitchFamily="18" charset="0"/>
              </a:rPr>
              <a:t>(Greedy Algorithms)</a:t>
            </a:r>
            <a:endParaRPr lang="en-US" dirty="0"/>
          </a:p>
        </p:txBody>
      </p:sp>
      <p:sp>
        <p:nvSpPr>
          <p:cNvPr id="3" name="Rectangle 2">
            <a:extLst>
              <a:ext uri="{FF2B5EF4-FFF2-40B4-BE49-F238E27FC236}">
                <a16:creationId xmlns:a16="http://schemas.microsoft.com/office/drawing/2014/main" id="{E69ABB7C-DBE2-43D1-A23D-35B88C468E2B}"/>
              </a:ext>
            </a:extLst>
          </p:cNvPr>
          <p:cNvSpPr/>
          <p:nvPr/>
        </p:nvSpPr>
        <p:spPr>
          <a:xfrm>
            <a:off x="228600" y="1510605"/>
            <a:ext cx="8458200" cy="646331"/>
          </a:xfrm>
          <a:prstGeom prst="rect">
            <a:avLst/>
          </a:prstGeom>
        </p:spPr>
        <p:txBody>
          <a:bodyPr wrap="square">
            <a:spAutoFit/>
          </a:bodyPr>
          <a:lstStyle/>
          <a:p>
            <a:pPr algn="just"/>
            <a:r>
              <a:rPr lang="en-IN" dirty="0"/>
              <a:t>Given a graph and a source vertex in the graph, find the shortest paths from the source to all vertices in the given graph.</a:t>
            </a:r>
          </a:p>
        </p:txBody>
      </p:sp>
      <p:sp>
        <p:nvSpPr>
          <p:cNvPr id="2" name="Rectangle 1">
            <a:extLst>
              <a:ext uri="{FF2B5EF4-FFF2-40B4-BE49-F238E27FC236}">
                <a16:creationId xmlns:a16="http://schemas.microsoft.com/office/drawing/2014/main" id="{5984181A-CBDE-42FA-AAF3-FFF22BE62F13}"/>
              </a:ext>
            </a:extLst>
          </p:cNvPr>
          <p:cNvSpPr/>
          <p:nvPr/>
        </p:nvSpPr>
        <p:spPr>
          <a:xfrm>
            <a:off x="304800" y="2514600"/>
            <a:ext cx="8382000" cy="3693319"/>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IN" b="1" dirty="0">
                <a:latin typeface="Courier New" panose="02070309020205020404" pitchFamily="49" charset="0"/>
                <a:cs typeface="Courier New" panose="02070309020205020404" pitchFamily="49" charset="0"/>
              </a:rPr>
              <a:t>Algorithm</a:t>
            </a:r>
            <a:r>
              <a:rPr lang="en-IN" dirty="0">
                <a:latin typeface="Courier New" panose="02070309020205020404" pitchFamily="49" charset="0"/>
                <a:cs typeface="Courier New" panose="02070309020205020404" pitchFamily="49" charset="0"/>
              </a:rPr>
              <a:t> </a:t>
            </a:r>
            <a:r>
              <a:rPr lang="en-IN" dirty="0" err="1">
                <a:latin typeface="Courier New" panose="02070309020205020404" pitchFamily="49" charset="0"/>
                <a:cs typeface="Courier New" panose="02070309020205020404" pitchFamily="49" charset="0"/>
              </a:rPr>
              <a:t>dijkstra</a:t>
            </a:r>
            <a:r>
              <a:rPr lang="en-IN" dirty="0">
                <a:latin typeface="Courier New" panose="02070309020205020404" pitchFamily="49" charset="0"/>
                <a:cs typeface="Courier New" panose="02070309020205020404" pitchFamily="49" charset="0"/>
              </a:rPr>
              <a:t>(graph, </a:t>
            </a:r>
            <a:r>
              <a:rPr lang="en-IN" dirty="0" err="1">
                <a:latin typeface="Courier New" panose="02070309020205020404" pitchFamily="49" charset="0"/>
                <a:cs typeface="Courier New" panose="02070309020205020404" pitchFamily="49" charset="0"/>
              </a:rPr>
              <a:t>src</a:t>
            </a:r>
            <a:r>
              <a:rPr lang="en-IN" dirty="0">
                <a:latin typeface="Courier New" panose="02070309020205020404" pitchFamily="49" charset="0"/>
                <a:cs typeface="Courier New" panose="02070309020205020404" pitchFamily="49" charset="0"/>
              </a:rPr>
              <a:t>)</a:t>
            </a:r>
          </a:p>
          <a:p>
            <a:r>
              <a:rPr lang="en-IN" dirty="0">
                <a:latin typeface="Courier New" panose="02070309020205020404" pitchFamily="49" charset="0"/>
                <a:cs typeface="Courier New" panose="02070309020205020404" pitchFamily="49" charset="0"/>
              </a:rPr>
              <a:t>Initialize </a:t>
            </a:r>
            <a:r>
              <a:rPr lang="en-IN" dirty="0" err="1">
                <a:latin typeface="Courier New" panose="02070309020205020404" pitchFamily="49" charset="0"/>
                <a:cs typeface="Courier New" panose="02070309020205020404" pitchFamily="49" charset="0"/>
              </a:rPr>
              <a:t>dist</a:t>
            </a:r>
            <a:r>
              <a:rPr lang="en-IN" dirty="0">
                <a:latin typeface="Courier New" panose="02070309020205020404" pitchFamily="49" charset="0"/>
                <a:cs typeface="Courier New" panose="02070309020205020404" pitchFamily="49" charset="0"/>
              </a:rPr>
              <a:t>[|V|]</a:t>
            </a:r>
          </a:p>
          <a:p>
            <a:r>
              <a:rPr lang="en-IN" b="1" dirty="0">
                <a:latin typeface="Courier New" panose="02070309020205020404" pitchFamily="49" charset="0"/>
                <a:cs typeface="Courier New" panose="02070309020205020404" pitchFamily="49" charset="0"/>
              </a:rPr>
              <a:t>For</a:t>
            </a:r>
            <a:r>
              <a:rPr lang="en-IN" dirty="0">
                <a:latin typeface="Courier New" panose="02070309020205020404" pitchFamily="49" charset="0"/>
                <a:cs typeface="Courier New" panose="02070309020205020404" pitchFamily="49" charset="0"/>
              </a:rPr>
              <a:t> </a:t>
            </a:r>
            <a:r>
              <a:rPr lang="en-IN" dirty="0" err="1">
                <a:latin typeface="Courier New" panose="02070309020205020404" pitchFamily="49" charset="0"/>
                <a:cs typeface="Courier New" panose="02070309020205020404" pitchFamily="49" charset="0"/>
              </a:rPr>
              <a:t>i</a:t>
            </a:r>
            <a:r>
              <a:rPr lang="en-IN" dirty="0">
                <a:latin typeface="Courier New" panose="02070309020205020404" pitchFamily="49" charset="0"/>
                <a:cs typeface="Courier New" panose="02070309020205020404" pitchFamily="49" charset="0"/>
              </a:rPr>
              <a:t> = 1 to |V| </a:t>
            </a:r>
            <a:r>
              <a:rPr lang="en-IN" b="1" dirty="0">
                <a:latin typeface="Courier New" panose="02070309020205020404" pitchFamily="49" charset="0"/>
                <a:cs typeface="Courier New" panose="02070309020205020404" pitchFamily="49" charset="0"/>
              </a:rPr>
              <a:t>do</a:t>
            </a:r>
          </a:p>
          <a:p>
            <a:r>
              <a:rPr lang="en-IN" dirty="0">
                <a:latin typeface="Courier New" panose="02070309020205020404" pitchFamily="49" charset="0"/>
                <a:cs typeface="Courier New" panose="02070309020205020404" pitchFamily="49" charset="0"/>
              </a:rPr>
              <a:t>	</a:t>
            </a:r>
            <a:r>
              <a:rPr lang="en-IN" dirty="0" err="1">
                <a:latin typeface="Courier New" panose="02070309020205020404" pitchFamily="49" charset="0"/>
                <a:cs typeface="Courier New" panose="02070309020205020404" pitchFamily="49" charset="0"/>
              </a:rPr>
              <a:t>dist</a:t>
            </a:r>
            <a:r>
              <a:rPr lang="en-IN" dirty="0">
                <a:latin typeface="Courier New" panose="02070309020205020404" pitchFamily="49" charset="0"/>
                <a:cs typeface="Courier New" panose="02070309020205020404" pitchFamily="49" charset="0"/>
              </a:rPr>
              <a:t>[</a:t>
            </a:r>
            <a:r>
              <a:rPr lang="en-IN" dirty="0" err="1">
                <a:latin typeface="Courier New" panose="02070309020205020404" pitchFamily="49" charset="0"/>
                <a:cs typeface="Courier New" panose="02070309020205020404" pitchFamily="49" charset="0"/>
              </a:rPr>
              <a:t>i</a:t>
            </a:r>
            <a:r>
              <a:rPr lang="en-IN" dirty="0">
                <a:latin typeface="Courier New" panose="02070309020205020404" pitchFamily="49" charset="0"/>
                <a:cs typeface="Courier New" panose="02070309020205020404" pitchFamily="49" charset="0"/>
              </a:rPr>
              <a:t>] </a:t>
            </a:r>
            <a:r>
              <a:rPr lang="en-IN" dirty="0">
                <a:latin typeface="Courier New" panose="02070309020205020404" pitchFamily="49" charset="0"/>
                <a:cs typeface="Courier New" panose="02070309020205020404" pitchFamily="49" charset="0"/>
                <a:sym typeface="Wingdings" panose="05000000000000000000" pitchFamily="2" charset="2"/>
              </a:rPr>
              <a:t></a:t>
            </a:r>
            <a:r>
              <a:rPr lang="en-IN" dirty="0">
                <a:latin typeface="Courier New" panose="02070309020205020404" pitchFamily="49" charset="0"/>
                <a:cs typeface="Courier New" panose="02070309020205020404" pitchFamily="49" charset="0"/>
              </a:rPr>
              <a:t> infinity or max possible value</a:t>
            </a:r>
          </a:p>
          <a:p>
            <a:r>
              <a:rPr lang="en-IN" dirty="0">
                <a:latin typeface="Courier New" panose="02070309020205020404" pitchFamily="49" charset="0"/>
                <a:cs typeface="Courier New" panose="02070309020205020404" pitchFamily="49" charset="0"/>
              </a:rPr>
              <a:t>	</a:t>
            </a:r>
            <a:r>
              <a:rPr lang="en-IN" dirty="0" err="1">
                <a:latin typeface="Courier New" panose="02070309020205020404" pitchFamily="49" charset="0"/>
                <a:cs typeface="Courier New" panose="02070309020205020404" pitchFamily="49" charset="0"/>
              </a:rPr>
              <a:t>sptset</a:t>
            </a:r>
            <a:r>
              <a:rPr lang="en-IN" dirty="0">
                <a:latin typeface="Courier New" panose="02070309020205020404" pitchFamily="49" charset="0"/>
                <a:cs typeface="Courier New" panose="02070309020205020404" pitchFamily="49" charset="0"/>
              </a:rPr>
              <a:t>[</a:t>
            </a:r>
            <a:r>
              <a:rPr lang="en-IN" dirty="0" err="1">
                <a:latin typeface="Courier New" panose="02070309020205020404" pitchFamily="49" charset="0"/>
                <a:cs typeface="Courier New" panose="02070309020205020404" pitchFamily="49" charset="0"/>
              </a:rPr>
              <a:t>i</a:t>
            </a:r>
            <a:r>
              <a:rPr lang="en-IN" dirty="0">
                <a:latin typeface="Courier New" panose="02070309020205020404" pitchFamily="49" charset="0"/>
                <a:cs typeface="Courier New" panose="02070309020205020404" pitchFamily="49" charset="0"/>
              </a:rPr>
              <a:t>] </a:t>
            </a:r>
            <a:r>
              <a:rPr lang="en-IN" dirty="0">
                <a:latin typeface="Courier New" panose="02070309020205020404" pitchFamily="49" charset="0"/>
                <a:cs typeface="Courier New" panose="02070309020205020404" pitchFamily="49" charset="0"/>
                <a:sym typeface="Wingdings" panose="05000000000000000000" pitchFamily="2" charset="2"/>
              </a:rPr>
              <a:t></a:t>
            </a:r>
            <a:r>
              <a:rPr lang="en-IN" dirty="0">
                <a:latin typeface="Courier New" panose="02070309020205020404" pitchFamily="49" charset="0"/>
                <a:cs typeface="Courier New" panose="02070309020205020404" pitchFamily="49" charset="0"/>
              </a:rPr>
              <a:t> FALSE</a:t>
            </a:r>
          </a:p>
          <a:p>
            <a:r>
              <a:rPr lang="en-IN" dirty="0" err="1">
                <a:latin typeface="Courier New" panose="02070309020205020404" pitchFamily="49" charset="0"/>
                <a:cs typeface="Courier New" panose="02070309020205020404" pitchFamily="49" charset="0"/>
              </a:rPr>
              <a:t>dist</a:t>
            </a:r>
            <a:r>
              <a:rPr lang="en-IN" dirty="0">
                <a:latin typeface="Courier New" panose="02070309020205020404" pitchFamily="49" charset="0"/>
                <a:cs typeface="Courier New" panose="02070309020205020404" pitchFamily="49" charset="0"/>
              </a:rPr>
              <a:t>[</a:t>
            </a:r>
            <a:r>
              <a:rPr lang="en-IN" dirty="0" err="1">
                <a:latin typeface="Courier New" panose="02070309020205020404" pitchFamily="49" charset="0"/>
                <a:cs typeface="Courier New" panose="02070309020205020404" pitchFamily="49" charset="0"/>
              </a:rPr>
              <a:t>src</a:t>
            </a:r>
            <a:r>
              <a:rPr lang="en-IN" dirty="0">
                <a:latin typeface="Courier New" panose="02070309020205020404" pitchFamily="49" charset="0"/>
                <a:cs typeface="Courier New" panose="02070309020205020404" pitchFamily="49" charset="0"/>
              </a:rPr>
              <a:t>] </a:t>
            </a:r>
            <a:r>
              <a:rPr lang="en-IN" dirty="0">
                <a:latin typeface="Courier New" panose="02070309020205020404" pitchFamily="49" charset="0"/>
                <a:cs typeface="Courier New" panose="02070309020205020404" pitchFamily="49" charset="0"/>
                <a:sym typeface="Wingdings" panose="05000000000000000000" pitchFamily="2" charset="2"/>
              </a:rPr>
              <a:t></a:t>
            </a:r>
            <a:r>
              <a:rPr lang="en-IN" dirty="0">
                <a:latin typeface="Courier New" panose="02070309020205020404" pitchFamily="49" charset="0"/>
                <a:cs typeface="Courier New" panose="02070309020205020404" pitchFamily="49" charset="0"/>
              </a:rPr>
              <a:t> 0</a:t>
            </a:r>
          </a:p>
          <a:p>
            <a:r>
              <a:rPr lang="en-IN" b="1" dirty="0">
                <a:latin typeface="Courier New" panose="02070309020205020404" pitchFamily="49" charset="0"/>
                <a:cs typeface="Courier New" panose="02070309020205020404" pitchFamily="49" charset="0"/>
              </a:rPr>
              <a:t>for</a:t>
            </a:r>
            <a:r>
              <a:rPr lang="en-IN" dirty="0">
                <a:latin typeface="Courier New" panose="02070309020205020404" pitchFamily="49" charset="0"/>
                <a:cs typeface="Courier New" panose="02070309020205020404" pitchFamily="49" charset="0"/>
              </a:rPr>
              <a:t> </a:t>
            </a:r>
            <a:r>
              <a:rPr lang="en-IN" dirty="0" err="1">
                <a:latin typeface="Courier New" panose="02070309020205020404" pitchFamily="49" charset="0"/>
                <a:cs typeface="Courier New" panose="02070309020205020404" pitchFamily="49" charset="0"/>
              </a:rPr>
              <a:t>i</a:t>
            </a:r>
            <a:r>
              <a:rPr lang="en-IN" dirty="0">
                <a:latin typeface="Courier New" panose="02070309020205020404" pitchFamily="49" charset="0"/>
                <a:cs typeface="Courier New" panose="02070309020205020404" pitchFamily="49" charset="0"/>
              </a:rPr>
              <a:t> = 1 to |V|-1 </a:t>
            </a:r>
            <a:r>
              <a:rPr lang="en-IN" b="1" dirty="0">
                <a:latin typeface="Courier New" panose="02070309020205020404" pitchFamily="49" charset="0"/>
                <a:cs typeface="Courier New" panose="02070309020205020404" pitchFamily="49" charset="0"/>
              </a:rPr>
              <a:t>do</a:t>
            </a:r>
          </a:p>
          <a:p>
            <a:r>
              <a:rPr lang="en-IN" dirty="0">
                <a:latin typeface="Courier New" panose="02070309020205020404" pitchFamily="49" charset="0"/>
                <a:cs typeface="Courier New" panose="02070309020205020404" pitchFamily="49" charset="0"/>
              </a:rPr>
              <a:t>	u </a:t>
            </a:r>
            <a:r>
              <a:rPr lang="en-IN" dirty="0">
                <a:latin typeface="Courier New" panose="02070309020205020404" pitchFamily="49" charset="0"/>
                <a:cs typeface="Courier New" panose="02070309020205020404" pitchFamily="49" charset="0"/>
                <a:sym typeface="Wingdings" panose="05000000000000000000" pitchFamily="2" charset="2"/>
              </a:rPr>
              <a:t></a:t>
            </a:r>
            <a:r>
              <a:rPr lang="en-IN" dirty="0">
                <a:latin typeface="Courier New" panose="02070309020205020404" pitchFamily="49" charset="0"/>
                <a:cs typeface="Courier New" panose="02070309020205020404" pitchFamily="49" charset="0"/>
              </a:rPr>
              <a:t> </a:t>
            </a:r>
            <a:r>
              <a:rPr lang="en-IN" dirty="0" err="1">
                <a:latin typeface="Courier New" panose="02070309020205020404" pitchFamily="49" charset="0"/>
                <a:cs typeface="Courier New" panose="02070309020205020404" pitchFamily="49" charset="0"/>
              </a:rPr>
              <a:t>mindist</a:t>
            </a:r>
            <a:r>
              <a:rPr lang="en-IN" dirty="0">
                <a:latin typeface="Courier New" panose="02070309020205020404" pitchFamily="49" charset="0"/>
                <a:cs typeface="Courier New" panose="02070309020205020404" pitchFamily="49" charset="0"/>
              </a:rPr>
              <a:t>(</a:t>
            </a:r>
            <a:r>
              <a:rPr lang="en-IN" dirty="0" err="1">
                <a:latin typeface="Courier New" panose="02070309020205020404" pitchFamily="49" charset="0"/>
                <a:cs typeface="Courier New" panose="02070309020205020404" pitchFamily="49" charset="0"/>
              </a:rPr>
              <a:t>dist</a:t>
            </a:r>
            <a:r>
              <a:rPr lang="en-IN" dirty="0">
                <a:latin typeface="Courier New" panose="02070309020205020404" pitchFamily="49" charset="0"/>
                <a:cs typeface="Courier New" panose="02070309020205020404" pitchFamily="49" charset="0"/>
              </a:rPr>
              <a:t>, </a:t>
            </a:r>
            <a:r>
              <a:rPr lang="en-IN" dirty="0" err="1">
                <a:latin typeface="Courier New" panose="02070309020205020404" pitchFamily="49" charset="0"/>
                <a:cs typeface="Courier New" panose="02070309020205020404" pitchFamily="49" charset="0"/>
              </a:rPr>
              <a:t>sptset</a:t>
            </a:r>
            <a:r>
              <a:rPr lang="en-IN" dirty="0">
                <a:latin typeface="Courier New" panose="02070309020205020404" pitchFamily="49" charset="0"/>
                <a:cs typeface="Courier New" panose="02070309020205020404" pitchFamily="49" charset="0"/>
              </a:rPr>
              <a:t>)</a:t>
            </a:r>
          </a:p>
          <a:p>
            <a:r>
              <a:rPr lang="en-IN" dirty="0">
                <a:latin typeface="Courier New" panose="02070309020205020404" pitchFamily="49" charset="0"/>
                <a:cs typeface="Courier New" panose="02070309020205020404" pitchFamily="49" charset="0"/>
              </a:rPr>
              <a:t>	</a:t>
            </a:r>
            <a:r>
              <a:rPr lang="en-IN" dirty="0" err="1">
                <a:latin typeface="Courier New" panose="02070309020205020404" pitchFamily="49" charset="0"/>
                <a:cs typeface="Courier New" panose="02070309020205020404" pitchFamily="49" charset="0"/>
              </a:rPr>
              <a:t>sptset</a:t>
            </a:r>
            <a:r>
              <a:rPr lang="en-IN" dirty="0">
                <a:latin typeface="Courier New" panose="02070309020205020404" pitchFamily="49" charset="0"/>
                <a:cs typeface="Courier New" panose="02070309020205020404" pitchFamily="49" charset="0"/>
              </a:rPr>
              <a:t>[u] </a:t>
            </a:r>
            <a:r>
              <a:rPr lang="en-IN" dirty="0">
                <a:latin typeface="Courier New" panose="02070309020205020404" pitchFamily="49" charset="0"/>
                <a:cs typeface="Courier New" panose="02070309020205020404" pitchFamily="49" charset="0"/>
                <a:sym typeface="Wingdings" panose="05000000000000000000" pitchFamily="2" charset="2"/>
              </a:rPr>
              <a:t></a:t>
            </a:r>
            <a:r>
              <a:rPr lang="en-IN" dirty="0">
                <a:latin typeface="Courier New" panose="02070309020205020404" pitchFamily="49" charset="0"/>
                <a:cs typeface="Courier New" panose="02070309020205020404" pitchFamily="49" charset="0"/>
              </a:rPr>
              <a:t> TRUE</a:t>
            </a:r>
          </a:p>
          <a:p>
            <a:r>
              <a:rPr lang="en-IN" dirty="0">
                <a:latin typeface="Courier New" panose="02070309020205020404" pitchFamily="49" charset="0"/>
                <a:cs typeface="Courier New" panose="02070309020205020404" pitchFamily="49" charset="0"/>
              </a:rPr>
              <a:t>	</a:t>
            </a:r>
            <a:r>
              <a:rPr lang="en-IN" b="1" dirty="0">
                <a:latin typeface="Courier New" panose="02070309020205020404" pitchFamily="49" charset="0"/>
                <a:cs typeface="Courier New" panose="02070309020205020404" pitchFamily="49" charset="0"/>
              </a:rPr>
              <a:t>for</a:t>
            </a:r>
            <a:r>
              <a:rPr lang="en-IN" dirty="0">
                <a:latin typeface="Courier New" panose="02070309020205020404" pitchFamily="49" charset="0"/>
                <a:cs typeface="Courier New" panose="02070309020205020404" pitchFamily="49" charset="0"/>
              </a:rPr>
              <a:t> j = 1 to |V| </a:t>
            </a:r>
            <a:r>
              <a:rPr lang="en-IN" b="1" dirty="0">
                <a:latin typeface="Courier New" panose="02070309020205020404" pitchFamily="49" charset="0"/>
                <a:cs typeface="Courier New" panose="02070309020205020404" pitchFamily="49" charset="0"/>
              </a:rPr>
              <a:t>do</a:t>
            </a:r>
          </a:p>
          <a:p>
            <a:pPr rtl="0">
              <a:spcBef>
                <a:spcPts val="0"/>
              </a:spcBef>
              <a:spcAft>
                <a:spcPts val="0"/>
              </a:spcAft>
            </a:pPr>
            <a:r>
              <a:rPr lang="en-US" sz="1800" b="1" i="0" u="none" strike="noStrike" dirty="0">
                <a:solidFill>
                  <a:srgbClr val="000000"/>
                </a:solidFill>
                <a:effectLst/>
                <a:latin typeface="Courier New" panose="02070309020205020404" pitchFamily="49" charset="0"/>
              </a:rPr>
              <a:t>		</a:t>
            </a:r>
            <a:r>
              <a:rPr lang="en-US" sz="1800" b="1" i="0" u="none" strike="noStrike" dirty="0">
                <a:solidFill>
                  <a:srgbClr val="000000"/>
                </a:solidFill>
                <a:effectLst/>
                <a:highlight>
                  <a:srgbClr val="FFFF00"/>
                </a:highlight>
                <a:latin typeface="Courier New" panose="02070309020205020404" pitchFamily="49" charset="0"/>
              </a:rPr>
              <a:t>if </a:t>
            </a:r>
            <a:r>
              <a:rPr lang="en-US" sz="1800" b="0" i="0" u="none" strike="noStrike" dirty="0" err="1">
                <a:solidFill>
                  <a:srgbClr val="000000"/>
                </a:solidFill>
                <a:effectLst/>
                <a:highlight>
                  <a:srgbClr val="FFFF00"/>
                </a:highlight>
                <a:latin typeface="Courier New" panose="02070309020205020404" pitchFamily="49" charset="0"/>
              </a:rPr>
              <a:t>sptset</a:t>
            </a:r>
            <a:r>
              <a:rPr lang="en-US" sz="1800" b="0" i="0" u="none" strike="noStrike" dirty="0">
                <a:solidFill>
                  <a:srgbClr val="000000"/>
                </a:solidFill>
                <a:effectLst/>
                <a:highlight>
                  <a:srgbClr val="FFFF00"/>
                </a:highlight>
                <a:latin typeface="Courier New" panose="02070309020205020404" pitchFamily="49" charset="0"/>
              </a:rPr>
              <a:t>[v] = FALSE</a:t>
            </a:r>
            <a:r>
              <a:rPr lang="en-US" sz="1800" b="1" i="0" u="none" strike="noStrike" dirty="0">
                <a:solidFill>
                  <a:srgbClr val="000000"/>
                </a:solidFill>
                <a:effectLst/>
                <a:highlight>
                  <a:srgbClr val="FFFF00"/>
                </a:highlight>
                <a:latin typeface="Courier New" panose="02070309020205020404" pitchFamily="49" charset="0"/>
              </a:rPr>
              <a:t> then</a:t>
            </a:r>
            <a:endParaRPr lang="en-IN" b="1" dirty="0">
              <a:latin typeface="Courier New" panose="02070309020205020404" pitchFamily="49" charset="0"/>
              <a:cs typeface="Courier New" panose="02070309020205020404" pitchFamily="49" charset="0"/>
            </a:endParaRPr>
          </a:p>
          <a:p>
            <a:r>
              <a:rPr lang="en-IN" dirty="0">
                <a:latin typeface="Courier New" panose="02070309020205020404" pitchFamily="49" charset="0"/>
                <a:cs typeface="Courier New" panose="02070309020205020404" pitchFamily="49" charset="0"/>
              </a:rPr>
              <a:t>		</a:t>
            </a:r>
            <a:r>
              <a:rPr lang="en-IN" dirty="0" err="1">
                <a:latin typeface="Courier New" panose="02070309020205020404" pitchFamily="49" charset="0"/>
                <a:cs typeface="Courier New" panose="02070309020205020404" pitchFamily="49" charset="0"/>
              </a:rPr>
              <a:t>dist</a:t>
            </a:r>
            <a:r>
              <a:rPr lang="en-IN" dirty="0">
                <a:latin typeface="Courier New" panose="02070309020205020404" pitchFamily="49" charset="0"/>
                <a:cs typeface="Courier New" panose="02070309020205020404" pitchFamily="49" charset="0"/>
              </a:rPr>
              <a:t>[v] = min(</a:t>
            </a:r>
            <a:r>
              <a:rPr lang="en-IN" dirty="0" err="1">
                <a:latin typeface="Courier New" panose="02070309020205020404" pitchFamily="49" charset="0"/>
                <a:cs typeface="Courier New" panose="02070309020205020404" pitchFamily="49" charset="0"/>
              </a:rPr>
              <a:t>dist</a:t>
            </a:r>
            <a:r>
              <a:rPr lang="en-IN" dirty="0">
                <a:latin typeface="Courier New" panose="02070309020205020404" pitchFamily="49" charset="0"/>
                <a:cs typeface="Courier New" panose="02070309020205020404" pitchFamily="49" charset="0"/>
              </a:rPr>
              <a:t>[v], </a:t>
            </a:r>
            <a:r>
              <a:rPr lang="en-IN" dirty="0" err="1">
                <a:latin typeface="Courier New" panose="02070309020205020404" pitchFamily="49" charset="0"/>
                <a:cs typeface="Courier New" panose="02070309020205020404" pitchFamily="49" charset="0"/>
              </a:rPr>
              <a:t>dist</a:t>
            </a:r>
            <a:r>
              <a:rPr lang="en-IN" dirty="0">
                <a:latin typeface="Courier New" panose="02070309020205020404" pitchFamily="49" charset="0"/>
                <a:cs typeface="Courier New" panose="02070309020205020404" pitchFamily="49" charset="0"/>
              </a:rPr>
              <a:t>[u] + graph[u][v])</a:t>
            </a:r>
          </a:p>
          <a:p>
            <a:r>
              <a:rPr lang="en-IN" b="1" dirty="0">
                <a:latin typeface="Courier New" panose="02070309020205020404" pitchFamily="49" charset="0"/>
                <a:cs typeface="Courier New" panose="02070309020205020404" pitchFamily="49" charset="0"/>
              </a:rPr>
              <a:t>return</a:t>
            </a:r>
            <a:r>
              <a:rPr lang="en-IN" dirty="0">
                <a:latin typeface="Courier New" panose="02070309020205020404" pitchFamily="49" charset="0"/>
                <a:cs typeface="Courier New" panose="02070309020205020404" pitchFamily="49" charset="0"/>
              </a:rPr>
              <a:t> </a:t>
            </a:r>
            <a:r>
              <a:rPr lang="en-IN" dirty="0" err="1">
                <a:latin typeface="Courier New" panose="02070309020205020404" pitchFamily="49" charset="0"/>
                <a:cs typeface="Courier New" panose="02070309020205020404" pitchFamily="49" charset="0"/>
              </a:rPr>
              <a:t>dist</a:t>
            </a:r>
            <a:endParaRPr lang="en-IN"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6866188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34B17C67-4D7A-4EF2-AC38-E8D5F700E17C}"/>
              </a:ext>
            </a:extLst>
          </p:cNvPr>
          <p:cNvSpPr>
            <a:spLocks noGrp="1"/>
          </p:cNvSpPr>
          <p:nvPr>
            <p:ph sz="quarter" idx="10"/>
          </p:nvPr>
        </p:nvSpPr>
        <p:spPr/>
        <p:txBody>
          <a:bodyPr rtlCol="0"/>
          <a:lstStyle/>
          <a:p>
            <a:pPr eaLnBrk="1" fontAlgn="auto" hangingPunct="1">
              <a:spcAft>
                <a:spcPts val="0"/>
              </a:spcAft>
              <a:defRPr/>
            </a:pPr>
            <a:r>
              <a:rPr lang="en-US" dirty="0">
                <a:latin typeface="Times New Roman" panose="02020603050405020304" pitchFamily="18" charset="0"/>
                <a:cs typeface="Times New Roman" panose="02020603050405020304" pitchFamily="18" charset="0"/>
              </a:rPr>
              <a:t>Graph</a:t>
            </a:r>
            <a:endParaRPr lang="en-US" dirty="0"/>
          </a:p>
        </p:txBody>
      </p:sp>
      <p:pic>
        <p:nvPicPr>
          <p:cNvPr id="1026" name="Picture 2">
            <a:extLst>
              <a:ext uri="{FF2B5EF4-FFF2-40B4-BE49-F238E27FC236}">
                <a16:creationId xmlns:a16="http://schemas.microsoft.com/office/drawing/2014/main" id="{045027DA-2F60-4082-B588-6D7F0A421BF6}"/>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tretch>
            <a:fillRect/>
          </a:stretch>
        </p:blipFill>
        <p:spPr bwMode="auto">
          <a:xfrm>
            <a:off x="1167328" y="2057400"/>
            <a:ext cx="6809344" cy="38140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698475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34B17C67-4D7A-4EF2-AC38-E8D5F700E17C}"/>
              </a:ext>
            </a:extLst>
          </p:cNvPr>
          <p:cNvSpPr>
            <a:spLocks noGrp="1"/>
          </p:cNvSpPr>
          <p:nvPr>
            <p:ph sz="quarter" idx="10"/>
          </p:nvPr>
        </p:nvSpPr>
        <p:spPr/>
        <p:txBody>
          <a:bodyPr rtlCol="0"/>
          <a:lstStyle/>
          <a:p>
            <a:pPr eaLnBrk="1" fontAlgn="auto" hangingPunct="1">
              <a:spcAft>
                <a:spcPts val="0"/>
              </a:spcAft>
              <a:defRPr/>
            </a:pPr>
            <a:r>
              <a:rPr lang="en-US" dirty="0">
                <a:latin typeface="Times New Roman" panose="02020603050405020304" pitchFamily="18" charset="0"/>
                <a:cs typeface="Times New Roman" panose="02020603050405020304" pitchFamily="18" charset="0"/>
              </a:rPr>
              <a:t>Dijkstra’s Algorithms </a:t>
            </a:r>
            <a:r>
              <a:rPr lang="en-US" sz="2800" dirty="0">
                <a:latin typeface="Times New Roman" panose="02020603050405020304" pitchFamily="18" charset="0"/>
                <a:cs typeface="Times New Roman" panose="02020603050405020304" pitchFamily="18" charset="0"/>
              </a:rPr>
              <a:t>(Greedy Algorithms)</a:t>
            </a:r>
            <a:endParaRPr lang="en-US" dirty="0"/>
          </a:p>
        </p:txBody>
      </p:sp>
      <p:pic>
        <p:nvPicPr>
          <p:cNvPr id="1026" name="Picture 2" descr="Lightbox">
            <a:extLst>
              <a:ext uri="{FF2B5EF4-FFF2-40B4-BE49-F238E27FC236}">
                <a16:creationId xmlns:a16="http://schemas.microsoft.com/office/drawing/2014/main" id="{ECAAFEBC-7A06-41DF-8CDE-25E11DD6511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2329" y="1752600"/>
            <a:ext cx="8659342" cy="40386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014899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34B17C67-4D7A-4EF2-AC38-E8D5F700E17C}"/>
              </a:ext>
            </a:extLst>
          </p:cNvPr>
          <p:cNvSpPr>
            <a:spLocks noGrp="1"/>
          </p:cNvSpPr>
          <p:nvPr>
            <p:ph sz="quarter" idx="10"/>
          </p:nvPr>
        </p:nvSpPr>
        <p:spPr/>
        <p:txBody>
          <a:bodyPr rtlCol="0"/>
          <a:lstStyle/>
          <a:p>
            <a:pPr eaLnBrk="1" fontAlgn="auto" hangingPunct="1">
              <a:spcAft>
                <a:spcPts val="0"/>
              </a:spcAft>
              <a:defRPr/>
            </a:pPr>
            <a:r>
              <a:rPr lang="en-US" dirty="0">
                <a:latin typeface="Times New Roman" panose="02020603050405020304" pitchFamily="18" charset="0"/>
                <a:cs typeface="Times New Roman" panose="02020603050405020304" pitchFamily="18" charset="0"/>
              </a:rPr>
              <a:t>Dijkstra’s Algorithms </a:t>
            </a:r>
            <a:r>
              <a:rPr lang="en-US" sz="2800" dirty="0">
                <a:latin typeface="Times New Roman" panose="02020603050405020304" pitchFamily="18" charset="0"/>
                <a:cs typeface="Times New Roman" panose="02020603050405020304" pitchFamily="18" charset="0"/>
              </a:rPr>
              <a:t>(Greedy Algorithms)</a:t>
            </a:r>
            <a:endParaRPr lang="en-US" dirty="0"/>
          </a:p>
        </p:txBody>
      </p:sp>
      <p:pic>
        <p:nvPicPr>
          <p:cNvPr id="1026" name="Picture 2">
            <a:extLst>
              <a:ext uri="{FF2B5EF4-FFF2-40B4-BE49-F238E27FC236}">
                <a16:creationId xmlns:a16="http://schemas.microsoft.com/office/drawing/2014/main" id="{ECAAFEBC-7A06-41DF-8CDE-25E11DD65111}"/>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42329" y="1795312"/>
            <a:ext cx="8659342" cy="39531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742791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34B17C67-4D7A-4EF2-AC38-E8D5F700E17C}"/>
              </a:ext>
            </a:extLst>
          </p:cNvPr>
          <p:cNvSpPr>
            <a:spLocks noGrp="1"/>
          </p:cNvSpPr>
          <p:nvPr>
            <p:ph sz="quarter" idx="10"/>
          </p:nvPr>
        </p:nvSpPr>
        <p:spPr/>
        <p:txBody>
          <a:bodyPr rtlCol="0"/>
          <a:lstStyle/>
          <a:p>
            <a:pPr eaLnBrk="1" fontAlgn="auto" hangingPunct="1">
              <a:spcAft>
                <a:spcPts val="0"/>
              </a:spcAft>
              <a:defRPr/>
            </a:pPr>
            <a:r>
              <a:rPr lang="en-US" dirty="0">
                <a:latin typeface="Times New Roman" panose="02020603050405020304" pitchFamily="18" charset="0"/>
                <a:cs typeface="Times New Roman" panose="02020603050405020304" pitchFamily="18" charset="0"/>
              </a:rPr>
              <a:t>Dijkstra’s Algorithms </a:t>
            </a:r>
            <a:r>
              <a:rPr lang="en-US" sz="2800" dirty="0">
                <a:latin typeface="Times New Roman" panose="02020603050405020304" pitchFamily="18" charset="0"/>
                <a:cs typeface="Times New Roman" panose="02020603050405020304" pitchFamily="18" charset="0"/>
              </a:rPr>
              <a:t>(Greedy Algorithms)</a:t>
            </a:r>
            <a:endParaRPr lang="en-US" dirty="0"/>
          </a:p>
        </p:txBody>
      </p:sp>
      <p:pic>
        <p:nvPicPr>
          <p:cNvPr id="1026" name="Picture 2">
            <a:extLst>
              <a:ext uri="{FF2B5EF4-FFF2-40B4-BE49-F238E27FC236}">
                <a16:creationId xmlns:a16="http://schemas.microsoft.com/office/drawing/2014/main" id="{ECAAFEBC-7A06-41DF-8CDE-25E11DD65111}"/>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42330" y="1795312"/>
            <a:ext cx="8659340" cy="3953177"/>
          </a:xfrm>
          <a:prstGeom prst="rect">
            <a:avLst/>
          </a:prstGeom>
          <a:noFill/>
          <a:extLst>
            <a:ext uri="{909E8E84-426E-40DD-AFC4-6F175D3DCCD1}">
              <a14:hiddenFill xmlns:a14="http://schemas.microsoft.com/office/drawing/2010/main">
                <a:solidFill>
                  <a:srgbClr val="FFFFFF"/>
                </a:solidFill>
              </a14:hiddenFill>
            </a:ext>
          </a:extLst>
        </p:spPr>
      </p:pic>
      <p:sp>
        <p:nvSpPr>
          <p:cNvPr id="2" name="Arrow: Right 1">
            <a:extLst>
              <a:ext uri="{FF2B5EF4-FFF2-40B4-BE49-F238E27FC236}">
                <a16:creationId xmlns:a16="http://schemas.microsoft.com/office/drawing/2014/main" id="{1A23070B-1F28-4950-8BF3-BC0AAC850BB3}"/>
              </a:ext>
            </a:extLst>
          </p:cNvPr>
          <p:cNvSpPr/>
          <p:nvPr/>
        </p:nvSpPr>
        <p:spPr>
          <a:xfrm>
            <a:off x="301052" y="4038600"/>
            <a:ext cx="5212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89533920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34B17C67-4D7A-4EF2-AC38-E8D5F700E17C}"/>
              </a:ext>
            </a:extLst>
          </p:cNvPr>
          <p:cNvSpPr>
            <a:spLocks noGrp="1"/>
          </p:cNvSpPr>
          <p:nvPr>
            <p:ph sz="quarter" idx="10"/>
          </p:nvPr>
        </p:nvSpPr>
        <p:spPr/>
        <p:txBody>
          <a:bodyPr rtlCol="0"/>
          <a:lstStyle/>
          <a:p>
            <a:pPr eaLnBrk="1" fontAlgn="auto" hangingPunct="1">
              <a:spcAft>
                <a:spcPts val="0"/>
              </a:spcAft>
              <a:defRPr/>
            </a:pPr>
            <a:r>
              <a:rPr lang="en-US" dirty="0">
                <a:latin typeface="Times New Roman" panose="02020603050405020304" pitchFamily="18" charset="0"/>
                <a:cs typeface="Times New Roman" panose="02020603050405020304" pitchFamily="18" charset="0"/>
              </a:rPr>
              <a:t>Dijkstra’s Algorithms </a:t>
            </a:r>
            <a:r>
              <a:rPr lang="en-US" sz="2800" dirty="0">
                <a:latin typeface="Times New Roman" panose="02020603050405020304" pitchFamily="18" charset="0"/>
                <a:cs typeface="Times New Roman" panose="02020603050405020304" pitchFamily="18" charset="0"/>
              </a:rPr>
              <a:t>(Greedy Algorithms)</a:t>
            </a:r>
            <a:endParaRPr lang="en-US" dirty="0"/>
          </a:p>
        </p:txBody>
      </p:sp>
      <p:pic>
        <p:nvPicPr>
          <p:cNvPr id="1026" name="Picture 2">
            <a:extLst>
              <a:ext uri="{FF2B5EF4-FFF2-40B4-BE49-F238E27FC236}">
                <a16:creationId xmlns:a16="http://schemas.microsoft.com/office/drawing/2014/main" id="{ECAAFEBC-7A06-41DF-8CDE-25E11DD65111}"/>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42330" y="1795312"/>
            <a:ext cx="8659340" cy="3953176"/>
          </a:xfrm>
          <a:prstGeom prst="rect">
            <a:avLst/>
          </a:prstGeom>
          <a:noFill/>
          <a:extLst>
            <a:ext uri="{909E8E84-426E-40DD-AFC4-6F175D3DCCD1}">
              <a14:hiddenFill xmlns:a14="http://schemas.microsoft.com/office/drawing/2010/main">
                <a:solidFill>
                  <a:srgbClr val="FFFFFF"/>
                </a:solidFill>
              </a14:hiddenFill>
            </a:ext>
          </a:extLst>
        </p:spPr>
      </p:pic>
      <p:sp>
        <p:nvSpPr>
          <p:cNvPr id="2" name="Arrow: Right 1">
            <a:extLst>
              <a:ext uri="{FF2B5EF4-FFF2-40B4-BE49-F238E27FC236}">
                <a16:creationId xmlns:a16="http://schemas.microsoft.com/office/drawing/2014/main" id="{877BDED1-FEEC-4630-8025-C1BB33077054}"/>
              </a:ext>
            </a:extLst>
          </p:cNvPr>
          <p:cNvSpPr/>
          <p:nvPr/>
        </p:nvSpPr>
        <p:spPr>
          <a:xfrm rot="10800000" flipH="1" flipV="1">
            <a:off x="1676401" y="2404911"/>
            <a:ext cx="365762" cy="1858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98672063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34B17C67-4D7A-4EF2-AC38-E8D5F700E17C}"/>
              </a:ext>
            </a:extLst>
          </p:cNvPr>
          <p:cNvSpPr>
            <a:spLocks noGrp="1"/>
          </p:cNvSpPr>
          <p:nvPr>
            <p:ph sz="quarter" idx="10"/>
          </p:nvPr>
        </p:nvSpPr>
        <p:spPr/>
        <p:txBody>
          <a:bodyPr rtlCol="0"/>
          <a:lstStyle/>
          <a:p>
            <a:pPr eaLnBrk="1" fontAlgn="auto" hangingPunct="1">
              <a:spcAft>
                <a:spcPts val="0"/>
              </a:spcAft>
              <a:defRPr/>
            </a:pPr>
            <a:r>
              <a:rPr lang="en-US" dirty="0">
                <a:latin typeface="Times New Roman" panose="02020603050405020304" pitchFamily="18" charset="0"/>
                <a:cs typeface="Times New Roman" panose="02020603050405020304" pitchFamily="18" charset="0"/>
              </a:rPr>
              <a:t>Dijkstra’s Algorithms </a:t>
            </a:r>
            <a:r>
              <a:rPr lang="en-US" sz="2800" dirty="0">
                <a:latin typeface="Times New Roman" panose="02020603050405020304" pitchFamily="18" charset="0"/>
                <a:cs typeface="Times New Roman" panose="02020603050405020304" pitchFamily="18" charset="0"/>
              </a:rPr>
              <a:t>(Greedy Algorithms)</a:t>
            </a:r>
            <a:endParaRPr lang="en-US" dirty="0"/>
          </a:p>
        </p:txBody>
      </p:sp>
      <p:pic>
        <p:nvPicPr>
          <p:cNvPr id="1026" name="Picture 2">
            <a:extLst>
              <a:ext uri="{FF2B5EF4-FFF2-40B4-BE49-F238E27FC236}">
                <a16:creationId xmlns:a16="http://schemas.microsoft.com/office/drawing/2014/main" id="{ECAAFEBC-7A06-41DF-8CDE-25E11DD65111}"/>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84710" y="1795312"/>
            <a:ext cx="7774579" cy="3953176"/>
          </a:xfrm>
          <a:prstGeom prst="rect">
            <a:avLst/>
          </a:prstGeom>
          <a:noFill/>
          <a:extLst>
            <a:ext uri="{909E8E84-426E-40DD-AFC4-6F175D3DCCD1}">
              <a14:hiddenFill xmlns:a14="http://schemas.microsoft.com/office/drawing/2010/main">
                <a:solidFill>
                  <a:srgbClr val="FFFFFF"/>
                </a:solidFill>
              </a14:hiddenFill>
            </a:ext>
          </a:extLst>
        </p:spPr>
      </p:pic>
      <p:sp>
        <p:nvSpPr>
          <p:cNvPr id="5" name="Arrow: Right 4">
            <a:extLst>
              <a:ext uri="{FF2B5EF4-FFF2-40B4-BE49-F238E27FC236}">
                <a16:creationId xmlns:a16="http://schemas.microsoft.com/office/drawing/2014/main" id="{F24EA4A5-2491-477B-B065-10BC40A729C4}"/>
              </a:ext>
            </a:extLst>
          </p:cNvPr>
          <p:cNvSpPr/>
          <p:nvPr/>
        </p:nvSpPr>
        <p:spPr>
          <a:xfrm rot="10800000" flipH="1" flipV="1">
            <a:off x="2057401" y="5029200"/>
            <a:ext cx="365762" cy="1858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07928728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34B17C67-4D7A-4EF2-AC38-E8D5F700E17C}"/>
              </a:ext>
            </a:extLst>
          </p:cNvPr>
          <p:cNvSpPr>
            <a:spLocks noGrp="1"/>
          </p:cNvSpPr>
          <p:nvPr>
            <p:ph sz="quarter" idx="10"/>
          </p:nvPr>
        </p:nvSpPr>
        <p:spPr/>
        <p:txBody>
          <a:bodyPr rtlCol="0"/>
          <a:lstStyle/>
          <a:p>
            <a:pPr eaLnBrk="1" fontAlgn="auto" hangingPunct="1">
              <a:spcAft>
                <a:spcPts val="0"/>
              </a:spcAft>
              <a:defRPr/>
            </a:pPr>
            <a:r>
              <a:rPr lang="en-US" dirty="0">
                <a:latin typeface="Times New Roman" panose="02020603050405020304" pitchFamily="18" charset="0"/>
                <a:cs typeface="Times New Roman" panose="02020603050405020304" pitchFamily="18" charset="0"/>
              </a:rPr>
              <a:t>Dijkstra’s Algorithms </a:t>
            </a:r>
            <a:r>
              <a:rPr lang="en-US" sz="2800" dirty="0">
                <a:latin typeface="Times New Roman" panose="02020603050405020304" pitchFamily="18" charset="0"/>
                <a:cs typeface="Times New Roman" panose="02020603050405020304" pitchFamily="18" charset="0"/>
              </a:rPr>
              <a:t>(Greedy Algorithms)</a:t>
            </a:r>
            <a:endParaRPr lang="en-US" dirty="0"/>
          </a:p>
        </p:txBody>
      </p:sp>
      <p:pic>
        <p:nvPicPr>
          <p:cNvPr id="1026" name="Picture 2">
            <a:extLst>
              <a:ext uri="{FF2B5EF4-FFF2-40B4-BE49-F238E27FC236}">
                <a16:creationId xmlns:a16="http://schemas.microsoft.com/office/drawing/2014/main" id="{ECAAFEBC-7A06-41DF-8CDE-25E11DD65111}"/>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84710" y="1997268"/>
            <a:ext cx="7774579" cy="3549264"/>
          </a:xfrm>
          <a:prstGeom prst="rect">
            <a:avLst/>
          </a:prstGeom>
          <a:noFill/>
          <a:extLst>
            <a:ext uri="{909E8E84-426E-40DD-AFC4-6F175D3DCCD1}">
              <a14:hiddenFill xmlns:a14="http://schemas.microsoft.com/office/drawing/2010/main">
                <a:solidFill>
                  <a:srgbClr val="FFFFFF"/>
                </a:solidFill>
              </a14:hiddenFill>
            </a:ext>
          </a:extLst>
        </p:spPr>
      </p:pic>
      <p:sp>
        <p:nvSpPr>
          <p:cNvPr id="5" name="Arrow: Right 4">
            <a:extLst>
              <a:ext uri="{FF2B5EF4-FFF2-40B4-BE49-F238E27FC236}">
                <a16:creationId xmlns:a16="http://schemas.microsoft.com/office/drawing/2014/main" id="{63B4A7B2-DA2C-4B60-A98E-D48FA71399BF}"/>
              </a:ext>
            </a:extLst>
          </p:cNvPr>
          <p:cNvSpPr/>
          <p:nvPr/>
        </p:nvSpPr>
        <p:spPr>
          <a:xfrm rot="10800000" flipH="1" flipV="1">
            <a:off x="3749038" y="4919511"/>
            <a:ext cx="365762" cy="1858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5945874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34B17C67-4D7A-4EF2-AC38-E8D5F700E17C}"/>
              </a:ext>
            </a:extLst>
          </p:cNvPr>
          <p:cNvSpPr>
            <a:spLocks noGrp="1"/>
          </p:cNvSpPr>
          <p:nvPr>
            <p:ph sz="quarter" idx="10"/>
          </p:nvPr>
        </p:nvSpPr>
        <p:spPr/>
        <p:txBody>
          <a:bodyPr rtlCol="0"/>
          <a:lstStyle/>
          <a:p>
            <a:pPr eaLnBrk="1" fontAlgn="auto" hangingPunct="1">
              <a:spcAft>
                <a:spcPts val="0"/>
              </a:spcAft>
              <a:defRPr/>
            </a:pPr>
            <a:r>
              <a:rPr lang="en-US" dirty="0">
                <a:latin typeface="Times New Roman" panose="02020603050405020304" pitchFamily="18" charset="0"/>
                <a:cs typeface="Times New Roman" panose="02020603050405020304" pitchFamily="18" charset="0"/>
              </a:rPr>
              <a:t>Dijkstra’s Algorithms </a:t>
            </a:r>
            <a:r>
              <a:rPr lang="en-US" sz="2800" dirty="0">
                <a:latin typeface="Times New Roman" panose="02020603050405020304" pitchFamily="18" charset="0"/>
                <a:cs typeface="Times New Roman" panose="02020603050405020304" pitchFamily="18" charset="0"/>
              </a:rPr>
              <a:t>(Greedy Algorithms)</a:t>
            </a:r>
            <a:endParaRPr lang="en-US" dirty="0"/>
          </a:p>
        </p:txBody>
      </p:sp>
      <p:pic>
        <p:nvPicPr>
          <p:cNvPr id="1026" name="Picture 2">
            <a:extLst>
              <a:ext uri="{FF2B5EF4-FFF2-40B4-BE49-F238E27FC236}">
                <a16:creationId xmlns:a16="http://schemas.microsoft.com/office/drawing/2014/main" id="{ECAAFEBC-7A06-41DF-8CDE-25E11DD65111}"/>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84710" y="1997268"/>
            <a:ext cx="7774578" cy="3549264"/>
          </a:xfrm>
          <a:prstGeom prst="rect">
            <a:avLst/>
          </a:prstGeom>
          <a:noFill/>
          <a:extLst>
            <a:ext uri="{909E8E84-426E-40DD-AFC4-6F175D3DCCD1}">
              <a14:hiddenFill xmlns:a14="http://schemas.microsoft.com/office/drawing/2010/main">
                <a:solidFill>
                  <a:srgbClr val="FFFFFF"/>
                </a:solidFill>
              </a14:hiddenFill>
            </a:ext>
          </a:extLst>
        </p:spPr>
      </p:pic>
      <p:sp>
        <p:nvSpPr>
          <p:cNvPr id="5" name="Arrow: Right 4">
            <a:extLst>
              <a:ext uri="{FF2B5EF4-FFF2-40B4-BE49-F238E27FC236}">
                <a16:creationId xmlns:a16="http://schemas.microsoft.com/office/drawing/2014/main" id="{44F82B96-65A0-440E-8619-5ADD0E8B8F7E}"/>
              </a:ext>
            </a:extLst>
          </p:cNvPr>
          <p:cNvSpPr/>
          <p:nvPr/>
        </p:nvSpPr>
        <p:spPr>
          <a:xfrm rot="10800000" flipH="1" flipV="1">
            <a:off x="5562601" y="4995711"/>
            <a:ext cx="365762" cy="1858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69130817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34B17C67-4D7A-4EF2-AC38-E8D5F700E17C}"/>
              </a:ext>
            </a:extLst>
          </p:cNvPr>
          <p:cNvSpPr>
            <a:spLocks noGrp="1"/>
          </p:cNvSpPr>
          <p:nvPr>
            <p:ph sz="quarter" idx="10"/>
          </p:nvPr>
        </p:nvSpPr>
        <p:spPr/>
        <p:txBody>
          <a:bodyPr rtlCol="0"/>
          <a:lstStyle/>
          <a:p>
            <a:pPr eaLnBrk="1" fontAlgn="auto" hangingPunct="1">
              <a:spcAft>
                <a:spcPts val="0"/>
              </a:spcAft>
              <a:defRPr/>
            </a:pPr>
            <a:r>
              <a:rPr lang="en-US" dirty="0">
                <a:latin typeface="Times New Roman" panose="02020603050405020304" pitchFamily="18" charset="0"/>
                <a:cs typeface="Times New Roman" panose="02020603050405020304" pitchFamily="18" charset="0"/>
              </a:rPr>
              <a:t>Dijkstra’s Algorithms </a:t>
            </a:r>
            <a:r>
              <a:rPr lang="en-US" sz="2800" dirty="0">
                <a:latin typeface="Times New Roman" panose="02020603050405020304" pitchFamily="18" charset="0"/>
                <a:cs typeface="Times New Roman" panose="02020603050405020304" pitchFamily="18" charset="0"/>
              </a:rPr>
              <a:t>(Greedy Algorithms)</a:t>
            </a:r>
            <a:endParaRPr lang="en-US" dirty="0"/>
          </a:p>
        </p:txBody>
      </p:sp>
      <p:pic>
        <p:nvPicPr>
          <p:cNvPr id="1026" name="Picture 2">
            <a:extLst>
              <a:ext uri="{FF2B5EF4-FFF2-40B4-BE49-F238E27FC236}">
                <a16:creationId xmlns:a16="http://schemas.microsoft.com/office/drawing/2014/main" id="{ECAAFEBC-7A06-41DF-8CDE-25E11DD65111}"/>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84710" y="1997268"/>
            <a:ext cx="7774578" cy="3549263"/>
          </a:xfrm>
          <a:prstGeom prst="rect">
            <a:avLst/>
          </a:prstGeom>
          <a:noFill/>
          <a:extLst>
            <a:ext uri="{909E8E84-426E-40DD-AFC4-6F175D3DCCD1}">
              <a14:hiddenFill xmlns:a14="http://schemas.microsoft.com/office/drawing/2010/main">
                <a:solidFill>
                  <a:srgbClr val="FFFFFF"/>
                </a:solidFill>
              </a14:hiddenFill>
            </a:ext>
          </a:extLst>
        </p:spPr>
      </p:pic>
      <p:sp>
        <p:nvSpPr>
          <p:cNvPr id="5" name="Arrow: Right 4">
            <a:extLst>
              <a:ext uri="{FF2B5EF4-FFF2-40B4-BE49-F238E27FC236}">
                <a16:creationId xmlns:a16="http://schemas.microsoft.com/office/drawing/2014/main" id="{FDF6BD6F-C7E0-4168-8AB9-BEED4FA3B48C}"/>
              </a:ext>
            </a:extLst>
          </p:cNvPr>
          <p:cNvSpPr/>
          <p:nvPr/>
        </p:nvSpPr>
        <p:spPr>
          <a:xfrm rot="10800000" flipH="1" flipV="1">
            <a:off x="3810000" y="2404911"/>
            <a:ext cx="365762" cy="1858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3" name="Straight Connector 2">
            <a:extLst>
              <a:ext uri="{FF2B5EF4-FFF2-40B4-BE49-F238E27FC236}">
                <a16:creationId xmlns:a16="http://schemas.microsoft.com/office/drawing/2014/main" id="{E032BD5B-3333-41E6-BEBE-F734C0CC3030}"/>
              </a:ext>
            </a:extLst>
          </p:cNvPr>
          <p:cNvCxnSpPr/>
          <p:nvPr/>
        </p:nvCxnSpPr>
        <p:spPr>
          <a:xfrm>
            <a:off x="4800600" y="3962400"/>
            <a:ext cx="304800" cy="0"/>
          </a:xfrm>
          <a:prstGeom prst="line">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7139073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34B17C67-4D7A-4EF2-AC38-E8D5F700E17C}"/>
              </a:ext>
            </a:extLst>
          </p:cNvPr>
          <p:cNvSpPr>
            <a:spLocks noGrp="1"/>
          </p:cNvSpPr>
          <p:nvPr>
            <p:ph sz="quarter" idx="10"/>
          </p:nvPr>
        </p:nvSpPr>
        <p:spPr/>
        <p:txBody>
          <a:bodyPr rtlCol="0"/>
          <a:lstStyle/>
          <a:p>
            <a:pPr eaLnBrk="1" fontAlgn="auto" hangingPunct="1">
              <a:spcAft>
                <a:spcPts val="0"/>
              </a:spcAft>
              <a:defRPr/>
            </a:pPr>
            <a:r>
              <a:rPr lang="en-US" dirty="0">
                <a:latin typeface="Times New Roman" panose="02020603050405020304" pitchFamily="18" charset="0"/>
                <a:cs typeface="Times New Roman" panose="02020603050405020304" pitchFamily="18" charset="0"/>
              </a:rPr>
              <a:t>Dijkstra’s Algorithms </a:t>
            </a:r>
            <a:r>
              <a:rPr lang="en-US" sz="2800" dirty="0">
                <a:latin typeface="Times New Roman" panose="02020603050405020304" pitchFamily="18" charset="0"/>
                <a:cs typeface="Times New Roman" panose="02020603050405020304" pitchFamily="18" charset="0"/>
              </a:rPr>
              <a:t>(Greedy Algorithms)</a:t>
            </a:r>
            <a:endParaRPr lang="en-US" dirty="0"/>
          </a:p>
        </p:txBody>
      </p:sp>
      <p:pic>
        <p:nvPicPr>
          <p:cNvPr id="1026" name="Picture 2">
            <a:extLst>
              <a:ext uri="{FF2B5EF4-FFF2-40B4-BE49-F238E27FC236}">
                <a16:creationId xmlns:a16="http://schemas.microsoft.com/office/drawing/2014/main" id="{ECAAFEBC-7A06-41DF-8CDE-25E11DD65111}"/>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84710" y="1997268"/>
            <a:ext cx="7774578" cy="3549263"/>
          </a:xfrm>
          <a:prstGeom prst="rect">
            <a:avLst/>
          </a:prstGeom>
          <a:noFill/>
          <a:extLst>
            <a:ext uri="{909E8E84-426E-40DD-AFC4-6F175D3DCCD1}">
              <a14:hiddenFill xmlns:a14="http://schemas.microsoft.com/office/drawing/2010/main">
                <a:solidFill>
                  <a:srgbClr val="FFFFFF"/>
                </a:solidFill>
              </a14:hiddenFill>
            </a:ext>
          </a:extLst>
        </p:spPr>
      </p:pic>
      <p:sp>
        <p:nvSpPr>
          <p:cNvPr id="5" name="Arrow: Right 4">
            <a:extLst>
              <a:ext uri="{FF2B5EF4-FFF2-40B4-BE49-F238E27FC236}">
                <a16:creationId xmlns:a16="http://schemas.microsoft.com/office/drawing/2014/main" id="{FDF6BD6F-C7E0-4168-8AB9-BEED4FA3B48C}"/>
              </a:ext>
            </a:extLst>
          </p:cNvPr>
          <p:cNvSpPr/>
          <p:nvPr/>
        </p:nvSpPr>
        <p:spPr>
          <a:xfrm rot="10800000" flipH="1" flipV="1">
            <a:off x="3749038" y="3581400"/>
            <a:ext cx="365762" cy="1858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3" name="Straight Connector 2">
            <a:extLst>
              <a:ext uri="{FF2B5EF4-FFF2-40B4-BE49-F238E27FC236}">
                <a16:creationId xmlns:a16="http://schemas.microsoft.com/office/drawing/2014/main" id="{E71B8AD1-40D7-448B-AEA2-4B63843D641B}"/>
              </a:ext>
            </a:extLst>
          </p:cNvPr>
          <p:cNvCxnSpPr/>
          <p:nvPr/>
        </p:nvCxnSpPr>
        <p:spPr>
          <a:xfrm>
            <a:off x="4800600" y="3962400"/>
            <a:ext cx="304800" cy="0"/>
          </a:xfrm>
          <a:prstGeom prst="line">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743830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34B17C67-4D7A-4EF2-AC38-E8D5F700E17C}"/>
              </a:ext>
            </a:extLst>
          </p:cNvPr>
          <p:cNvSpPr>
            <a:spLocks noGrp="1"/>
          </p:cNvSpPr>
          <p:nvPr>
            <p:ph sz="quarter" idx="10"/>
          </p:nvPr>
        </p:nvSpPr>
        <p:spPr/>
        <p:txBody>
          <a:bodyPr rtlCol="0"/>
          <a:lstStyle/>
          <a:p>
            <a:pPr eaLnBrk="1" fontAlgn="auto" hangingPunct="1">
              <a:spcAft>
                <a:spcPts val="0"/>
              </a:spcAft>
              <a:defRPr/>
            </a:pPr>
            <a:r>
              <a:rPr lang="en-US" dirty="0">
                <a:latin typeface="Times New Roman" panose="02020603050405020304" pitchFamily="18" charset="0"/>
                <a:cs typeface="Times New Roman" panose="02020603050405020304" pitchFamily="18" charset="0"/>
              </a:rPr>
              <a:t>Dijkstra’s Algorithms </a:t>
            </a:r>
            <a:r>
              <a:rPr lang="en-US" sz="2800" dirty="0">
                <a:latin typeface="Times New Roman" panose="02020603050405020304" pitchFamily="18" charset="0"/>
                <a:cs typeface="Times New Roman" panose="02020603050405020304" pitchFamily="18" charset="0"/>
              </a:rPr>
              <a:t>(Greedy Algorithms)</a:t>
            </a:r>
            <a:endParaRPr lang="en-US" dirty="0"/>
          </a:p>
        </p:txBody>
      </p:sp>
      <p:pic>
        <p:nvPicPr>
          <p:cNvPr id="1026" name="Picture 2">
            <a:extLst>
              <a:ext uri="{FF2B5EF4-FFF2-40B4-BE49-F238E27FC236}">
                <a16:creationId xmlns:a16="http://schemas.microsoft.com/office/drawing/2014/main" id="{ECAAFEBC-7A06-41DF-8CDE-25E11DD65111}"/>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84710" y="1997268"/>
            <a:ext cx="7774578" cy="3549263"/>
          </a:xfrm>
          <a:prstGeom prst="rect">
            <a:avLst/>
          </a:prstGeom>
          <a:noFill/>
          <a:extLst>
            <a:ext uri="{909E8E84-426E-40DD-AFC4-6F175D3DCCD1}">
              <a14:hiddenFill xmlns:a14="http://schemas.microsoft.com/office/drawing/2010/main">
                <a:solidFill>
                  <a:srgbClr val="FFFFFF"/>
                </a:solidFill>
              </a14:hiddenFill>
            </a:ext>
          </a:extLst>
        </p:spPr>
      </p:pic>
      <p:sp>
        <p:nvSpPr>
          <p:cNvPr id="5" name="Arrow: Right 4">
            <a:extLst>
              <a:ext uri="{FF2B5EF4-FFF2-40B4-BE49-F238E27FC236}">
                <a16:creationId xmlns:a16="http://schemas.microsoft.com/office/drawing/2014/main" id="{FDF6BD6F-C7E0-4168-8AB9-BEED4FA3B48C}"/>
              </a:ext>
            </a:extLst>
          </p:cNvPr>
          <p:cNvSpPr/>
          <p:nvPr/>
        </p:nvSpPr>
        <p:spPr>
          <a:xfrm rot="10800000" flipH="1" flipV="1">
            <a:off x="5577838" y="2438401"/>
            <a:ext cx="365762" cy="1858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6" name="Straight Connector 5">
            <a:extLst>
              <a:ext uri="{FF2B5EF4-FFF2-40B4-BE49-F238E27FC236}">
                <a16:creationId xmlns:a16="http://schemas.microsoft.com/office/drawing/2014/main" id="{0C8E10A0-799F-4FBE-ABC5-500302CBE622}"/>
              </a:ext>
            </a:extLst>
          </p:cNvPr>
          <p:cNvCxnSpPr/>
          <p:nvPr/>
        </p:nvCxnSpPr>
        <p:spPr>
          <a:xfrm>
            <a:off x="4800600" y="3962400"/>
            <a:ext cx="304800" cy="0"/>
          </a:xfrm>
          <a:prstGeom prst="line">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3815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34B17C67-4D7A-4EF2-AC38-E8D5F700E17C}"/>
              </a:ext>
            </a:extLst>
          </p:cNvPr>
          <p:cNvSpPr>
            <a:spLocks noGrp="1"/>
          </p:cNvSpPr>
          <p:nvPr>
            <p:ph sz="quarter" idx="10"/>
          </p:nvPr>
        </p:nvSpPr>
        <p:spPr/>
        <p:txBody>
          <a:bodyPr rtlCol="0"/>
          <a:lstStyle/>
          <a:p>
            <a:pPr eaLnBrk="1" fontAlgn="auto" hangingPunct="1">
              <a:spcAft>
                <a:spcPts val="0"/>
              </a:spcAft>
              <a:defRPr/>
            </a:pPr>
            <a:r>
              <a:rPr lang="en-US" dirty="0">
                <a:latin typeface="Times New Roman" panose="02020603050405020304" pitchFamily="18" charset="0"/>
                <a:cs typeface="Times New Roman" panose="02020603050405020304" pitchFamily="18" charset="0"/>
              </a:rPr>
              <a:t>Graph</a:t>
            </a:r>
            <a:endParaRPr lang="en-US" dirty="0"/>
          </a:p>
        </p:txBody>
      </p:sp>
      <p:pic>
        <p:nvPicPr>
          <p:cNvPr id="1026" name="Picture 2">
            <a:extLst>
              <a:ext uri="{FF2B5EF4-FFF2-40B4-BE49-F238E27FC236}">
                <a16:creationId xmlns:a16="http://schemas.microsoft.com/office/drawing/2014/main" id="{045027DA-2F60-4082-B588-6D7F0A421BF6}"/>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tretch>
            <a:fillRect/>
          </a:stretch>
        </p:blipFill>
        <p:spPr bwMode="auto">
          <a:xfrm>
            <a:off x="1724540" y="2530229"/>
            <a:ext cx="5763815" cy="322846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Circuit Diagram Symbols: A Complete List | EdrawMax">
            <a:extLst>
              <a:ext uri="{FF2B5EF4-FFF2-40B4-BE49-F238E27FC236}">
                <a16:creationId xmlns:a16="http://schemas.microsoft.com/office/drawing/2014/main" id="{CE211C7D-ACF7-45C3-9D38-8B4AC960CB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00187" y="1600200"/>
            <a:ext cx="6143625" cy="4192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810963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34B17C67-4D7A-4EF2-AC38-E8D5F700E17C}"/>
              </a:ext>
            </a:extLst>
          </p:cNvPr>
          <p:cNvSpPr>
            <a:spLocks noGrp="1"/>
          </p:cNvSpPr>
          <p:nvPr>
            <p:ph sz="quarter" idx="10"/>
          </p:nvPr>
        </p:nvSpPr>
        <p:spPr/>
        <p:txBody>
          <a:bodyPr rtlCol="0"/>
          <a:lstStyle/>
          <a:p>
            <a:pPr eaLnBrk="1" fontAlgn="auto" hangingPunct="1">
              <a:spcAft>
                <a:spcPts val="0"/>
              </a:spcAft>
              <a:defRPr/>
            </a:pPr>
            <a:r>
              <a:rPr lang="en-US" dirty="0">
                <a:latin typeface="Times New Roman" panose="02020603050405020304" pitchFamily="18" charset="0"/>
                <a:cs typeface="Times New Roman" panose="02020603050405020304" pitchFamily="18" charset="0"/>
              </a:rPr>
              <a:t>Dijkstra’s Algorithms </a:t>
            </a:r>
            <a:r>
              <a:rPr lang="en-US" sz="2800" dirty="0">
                <a:latin typeface="Times New Roman" panose="02020603050405020304" pitchFamily="18" charset="0"/>
                <a:cs typeface="Times New Roman" panose="02020603050405020304" pitchFamily="18" charset="0"/>
              </a:rPr>
              <a:t>(Greedy Algorithms)</a:t>
            </a:r>
            <a:endParaRPr lang="en-US" dirty="0"/>
          </a:p>
        </p:txBody>
      </p:sp>
      <p:pic>
        <p:nvPicPr>
          <p:cNvPr id="1026" name="Picture 2">
            <a:extLst>
              <a:ext uri="{FF2B5EF4-FFF2-40B4-BE49-F238E27FC236}">
                <a16:creationId xmlns:a16="http://schemas.microsoft.com/office/drawing/2014/main" id="{ECAAFEBC-7A06-41DF-8CDE-25E11DD65111}"/>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84710" y="1981200"/>
            <a:ext cx="7774578" cy="3549263"/>
          </a:xfrm>
          <a:prstGeom prst="rect">
            <a:avLst/>
          </a:prstGeom>
          <a:noFill/>
          <a:extLst>
            <a:ext uri="{909E8E84-426E-40DD-AFC4-6F175D3DCCD1}">
              <a14:hiddenFill xmlns:a14="http://schemas.microsoft.com/office/drawing/2010/main">
                <a:solidFill>
                  <a:srgbClr val="FFFFFF"/>
                </a:solidFill>
              </a14:hiddenFill>
            </a:ext>
          </a:extLst>
        </p:spPr>
      </p:pic>
      <p:sp>
        <p:nvSpPr>
          <p:cNvPr id="5" name="Arrow: Right 4">
            <a:extLst>
              <a:ext uri="{FF2B5EF4-FFF2-40B4-BE49-F238E27FC236}">
                <a16:creationId xmlns:a16="http://schemas.microsoft.com/office/drawing/2014/main" id="{FDF6BD6F-C7E0-4168-8AB9-BEED4FA3B48C}"/>
              </a:ext>
            </a:extLst>
          </p:cNvPr>
          <p:cNvSpPr/>
          <p:nvPr/>
        </p:nvSpPr>
        <p:spPr>
          <a:xfrm rot="3760260" flipH="1" flipV="1">
            <a:off x="7482838" y="4273916"/>
            <a:ext cx="365762" cy="1858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6" name="Straight Connector 5">
            <a:extLst>
              <a:ext uri="{FF2B5EF4-FFF2-40B4-BE49-F238E27FC236}">
                <a16:creationId xmlns:a16="http://schemas.microsoft.com/office/drawing/2014/main" id="{FBC3861D-CB80-4AEC-A0AE-FB1C829CBE15}"/>
              </a:ext>
            </a:extLst>
          </p:cNvPr>
          <p:cNvCxnSpPr/>
          <p:nvPr/>
        </p:nvCxnSpPr>
        <p:spPr>
          <a:xfrm>
            <a:off x="4800600" y="3962400"/>
            <a:ext cx="304800" cy="0"/>
          </a:xfrm>
          <a:prstGeom prst="line">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4911630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34B17C67-4D7A-4EF2-AC38-E8D5F700E17C}"/>
              </a:ext>
            </a:extLst>
          </p:cNvPr>
          <p:cNvSpPr>
            <a:spLocks noGrp="1"/>
          </p:cNvSpPr>
          <p:nvPr>
            <p:ph sz="quarter" idx="10"/>
          </p:nvPr>
        </p:nvSpPr>
        <p:spPr/>
        <p:txBody>
          <a:bodyPr rtlCol="0"/>
          <a:lstStyle/>
          <a:p>
            <a:pPr eaLnBrk="1" fontAlgn="auto" hangingPunct="1">
              <a:spcAft>
                <a:spcPts val="0"/>
              </a:spcAft>
              <a:defRPr/>
            </a:pPr>
            <a:r>
              <a:rPr lang="en-US" dirty="0">
                <a:latin typeface="Times New Roman" panose="02020603050405020304" pitchFamily="18" charset="0"/>
                <a:cs typeface="Times New Roman" panose="02020603050405020304" pitchFamily="18" charset="0"/>
              </a:rPr>
              <a:t>Dijkstra’s Algorithms </a:t>
            </a:r>
            <a:r>
              <a:rPr lang="en-US" sz="2800" dirty="0">
                <a:latin typeface="Times New Roman" panose="02020603050405020304" pitchFamily="18" charset="0"/>
                <a:cs typeface="Times New Roman" panose="02020603050405020304" pitchFamily="18" charset="0"/>
              </a:rPr>
              <a:t>(Greedy Algorithms)</a:t>
            </a:r>
            <a:endParaRPr lang="en-US" dirty="0"/>
          </a:p>
        </p:txBody>
      </p:sp>
      <p:pic>
        <p:nvPicPr>
          <p:cNvPr id="1026" name="Picture 2">
            <a:extLst>
              <a:ext uri="{FF2B5EF4-FFF2-40B4-BE49-F238E27FC236}">
                <a16:creationId xmlns:a16="http://schemas.microsoft.com/office/drawing/2014/main" id="{ECAAFEBC-7A06-41DF-8CDE-25E11DD65111}"/>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94891" y="1752600"/>
            <a:ext cx="7554217" cy="40386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420682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34B17C67-4D7A-4EF2-AC38-E8D5F700E17C}"/>
              </a:ext>
            </a:extLst>
          </p:cNvPr>
          <p:cNvSpPr>
            <a:spLocks noGrp="1"/>
          </p:cNvSpPr>
          <p:nvPr>
            <p:ph sz="quarter" idx="10"/>
          </p:nvPr>
        </p:nvSpPr>
        <p:spPr/>
        <p:txBody>
          <a:bodyPr rtlCol="0"/>
          <a:lstStyle/>
          <a:p>
            <a:pPr eaLnBrk="1" fontAlgn="auto" hangingPunct="1">
              <a:spcAft>
                <a:spcPts val="0"/>
              </a:spcAft>
              <a:defRPr/>
            </a:pPr>
            <a:r>
              <a:rPr lang="en-US" dirty="0">
                <a:latin typeface="Times New Roman" panose="02020603050405020304" pitchFamily="18" charset="0"/>
                <a:cs typeface="Times New Roman" panose="02020603050405020304" pitchFamily="18" charset="0"/>
              </a:rPr>
              <a:t>Dijkstra’s Algorithms </a:t>
            </a:r>
            <a:r>
              <a:rPr lang="en-US" sz="2800" dirty="0">
                <a:latin typeface="Times New Roman" panose="02020603050405020304" pitchFamily="18" charset="0"/>
                <a:cs typeface="Times New Roman" panose="02020603050405020304" pitchFamily="18" charset="0"/>
              </a:rPr>
              <a:t>(Greedy Algorithms)</a:t>
            </a:r>
            <a:endParaRPr lang="en-US" dirty="0"/>
          </a:p>
        </p:txBody>
      </p:sp>
      <p:sp>
        <p:nvSpPr>
          <p:cNvPr id="3" name="Rectangle 2">
            <a:extLst>
              <a:ext uri="{FF2B5EF4-FFF2-40B4-BE49-F238E27FC236}">
                <a16:creationId xmlns:a16="http://schemas.microsoft.com/office/drawing/2014/main" id="{E69ABB7C-DBE2-43D1-A23D-35B88C468E2B}"/>
              </a:ext>
            </a:extLst>
          </p:cNvPr>
          <p:cNvSpPr/>
          <p:nvPr/>
        </p:nvSpPr>
        <p:spPr>
          <a:xfrm>
            <a:off x="228600" y="1510605"/>
            <a:ext cx="8458200" cy="3268652"/>
          </a:xfrm>
          <a:prstGeom prst="rect">
            <a:avLst/>
          </a:prstGeom>
        </p:spPr>
        <p:txBody>
          <a:bodyPr wrap="square">
            <a:spAutoFit/>
          </a:bodyPr>
          <a:lstStyle/>
          <a:p>
            <a:pPr algn="just">
              <a:lnSpc>
                <a:spcPct val="150000"/>
              </a:lnSpc>
            </a:pPr>
            <a:r>
              <a:rPr lang="en-US" sz="2000" b="1" dirty="0">
                <a:latin typeface="Times New Roman" panose="02020603050405020304" pitchFamily="18" charset="0"/>
                <a:cs typeface="Times New Roman" panose="02020603050405020304" pitchFamily="18" charset="0"/>
              </a:rPr>
              <a:t>Limitations</a:t>
            </a:r>
            <a:r>
              <a:rPr lang="en-US" sz="2000" dirty="0">
                <a:latin typeface="Times New Roman" panose="02020603050405020304" pitchFamily="18" charset="0"/>
                <a:cs typeface="Times New Roman" panose="02020603050405020304" pitchFamily="18" charset="0"/>
              </a:rPr>
              <a:t>:</a:t>
            </a:r>
          </a:p>
          <a:p>
            <a:pPr marL="342900" indent="-342900" algn="just">
              <a:lnSpc>
                <a:spcPct val="150000"/>
              </a:lnSpc>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Non-Negative Edge Weights</a:t>
            </a:r>
            <a:r>
              <a:rPr lang="en-US" sz="2000" dirty="0">
                <a:latin typeface="Times New Roman" panose="02020603050405020304" pitchFamily="18" charset="0"/>
                <a:cs typeface="Times New Roman" panose="02020603050405020304" pitchFamily="18" charset="0"/>
              </a:rPr>
              <a:t>: Dijkstra's algorithm is designed for graphs with non-negative edge weights. If negative edge weights are present, Dijkstra's algorithm may produce incorrect results.</a:t>
            </a:r>
          </a:p>
          <a:p>
            <a:pPr marL="342900" indent="-342900" algn="just">
              <a:lnSpc>
                <a:spcPct val="150000"/>
              </a:lnSpc>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No Negative Cycles</a:t>
            </a:r>
            <a:r>
              <a:rPr lang="en-US" sz="2000" dirty="0">
                <a:latin typeface="Times New Roman" panose="02020603050405020304" pitchFamily="18" charset="0"/>
                <a:cs typeface="Times New Roman" panose="02020603050405020304" pitchFamily="18" charset="0"/>
              </a:rPr>
              <a:t>: Dijkstra's algorithm does not work correctly when negative cycles (cycles with a negative total weight) are present in the graph. It may enter into an infinite loop or produce incorrect results. </a:t>
            </a:r>
            <a:endParaRPr lang="en-IN" sz="2000" dirty="0">
              <a:latin typeface="Times New Roman" panose="02020603050405020304" pitchFamily="18" charset="0"/>
              <a:cs typeface="Times New Roman" panose="02020603050405020304" pitchFamily="18" charset="0"/>
            </a:endParaRPr>
          </a:p>
        </p:txBody>
      </p:sp>
      <p:pic>
        <p:nvPicPr>
          <p:cNvPr id="2050" name="Picture 2" descr="Huh Confused GIF - Huh Confused Funny - Discover &amp; Share GIFs">
            <a:extLst>
              <a:ext uri="{FF2B5EF4-FFF2-40B4-BE49-F238E27FC236}">
                <a16:creationId xmlns:a16="http://schemas.microsoft.com/office/drawing/2014/main" id="{AA2FE8A7-B019-404E-9668-C2896DF5AD4B}"/>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7218607" y="4432995"/>
            <a:ext cx="1663065" cy="18288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CC813742-96D1-4845-8518-09EB2B6C26AB}"/>
              </a:ext>
            </a:extLst>
          </p:cNvPr>
          <p:cNvSpPr/>
          <p:nvPr/>
        </p:nvSpPr>
        <p:spPr>
          <a:xfrm>
            <a:off x="2335163" y="5085785"/>
            <a:ext cx="4354077" cy="523220"/>
          </a:xfrm>
          <a:prstGeom prst="rect">
            <a:avLst/>
          </a:prstGeom>
        </p:spPr>
        <p:txBody>
          <a:bodyPr wrap="none">
            <a:spAutoFit/>
          </a:bodyPr>
          <a:lstStyle/>
          <a:p>
            <a:r>
              <a:rPr lang="en-IN" sz="2800" i="1" dirty="0">
                <a:solidFill>
                  <a:srgbClr val="FF0000"/>
                </a:solidFill>
                <a:latin typeface="Comic Sans MS" panose="030F0702030302020204" pitchFamily="66" charset="0"/>
              </a:rPr>
              <a:t>Negative edge weight!?!?</a:t>
            </a:r>
          </a:p>
        </p:txBody>
      </p:sp>
    </p:spTree>
    <p:extLst>
      <p:ext uri="{BB962C8B-B14F-4D97-AF65-F5344CB8AC3E}">
        <p14:creationId xmlns:p14="http://schemas.microsoft.com/office/powerpoint/2010/main" val="2247113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34B17C67-4D7A-4EF2-AC38-E8D5F700E17C}"/>
              </a:ext>
            </a:extLst>
          </p:cNvPr>
          <p:cNvSpPr>
            <a:spLocks noGrp="1"/>
          </p:cNvSpPr>
          <p:nvPr>
            <p:ph sz="quarter" idx="10"/>
          </p:nvPr>
        </p:nvSpPr>
        <p:spPr/>
        <p:txBody>
          <a:bodyPr rtlCol="0"/>
          <a:lstStyle/>
          <a:p>
            <a:pPr eaLnBrk="1" fontAlgn="auto" hangingPunct="1">
              <a:spcAft>
                <a:spcPts val="0"/>
              </a:spcAft>
              <a:defRPr/>
            </a:pPr>
            <a:r>
              <a:rPr lang="en-US" dirty="0">
                <a:latin typeface="Times New Roman" panose="02020603050405020304" pitchFamily="18" charset="0"/>
                <a:cs typeface="Times New Roman" panose="02020603050405020304" pitchFamily="18" charset="0"/>
              </a:rPr>
              <a:t>Dijkstra’s Algorithms </a:t>
            </a:r>
            <a:r>
              <a:rPr lang="en-US" sz="2800" dirty="0">
                <a:latin typeface="Times New Roman" panose="02020603050405020304" pitchFamily="18" charset="0"/>
                <a:cs typeface="Times New Roman" panose="02020603050405020304" pitchFamily="18" charset="0"/>
              </a:rPr>
              <a:t>(Greedy Algorithms)</a:t>
            </a:r>
            <a:endParaRPr lang="en-US" dirty="0"/>
          </a:p>
        </p:txBody>
      </p:sp>
      <p:sp>
        <p:nvSpPr>
          <p:cNvPr id="3" name="Rectangle 2">
            <a:extLst>
              <a:ext uri="{FF2B5EF4-FFF2-40B4-BE49-F238E27FC236}">
                <a16:creationId xmlns:a16="http://schemas.microsoft.com/office/drawing/2014/main" id="{E69ABB7C-DBE2-43D1-A23D-35B88C468E2B}"/>
              </a:ext>
            </a:extLst>
          </p:cNvPr>
          <p:cNvSpPr/>
          <p:nvPr/>
        </p:nvSpPr>
        <p:spPr>
          <a:xfrm>
            <a:off x="228600" y="1510605"/>
            <a:ext cx="8458200" cy="4613058"/>
          </a:xfrm>
          <a:prstGeom prst="rect">
            <a:avLst/>
          </a:prstGeom>
        </p:spPr>
        <p:txBody>
          <a:bodyPr wrap="square">
            <a:spAutoFit/>
          </a:bodyPr>
          <a:lstStyle/>
          <a:p>
            <a:pPr marL="342900" indent="-342900" algn="just">
              <a:lnSpc>
                <a:spcPct val="150000"/>
              </a:lnSpc>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Financial Transactions</a:t>
            </a:r>
            <a:r>
              <a:rPr lang="en-US" dirty="0">
                <a:latin typeface="Times New Roman" panose="02020603050405020304" pitchFamily="18" charset="0"/>
                <a:cs typeface="Times New Roman" panose="02020603050405020304" pitchFamily="18" charset="0"/>
              </a:rPr>
              <a:t>: In a financial network, negative edge weights can represent transactions or financial flows that incur costs or debts. For example, in a supply chain network, negative edge weights may indicate the costs associated with transporting goods between locations.</a:t>
            </a:r>
          </a:p>
          <a:p>
            <a:pPr marL="342900" indent="-342900" algn="just">
              <a:lnSpc>
                <a:spcPct val="150000"/>
              </a:lnSpc>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Transportation Networks</a:t>
            </a:r>
            <a:r>
              <a:rPr lang="en-US" dirty="0">
                <a:latin typeface="Times New Roman" panose="02020603050405020304" pitchFamily="18" charset="0"/>
                <a:cs typeface="Times New Roman" panose="02020603050405020304" pitchFamily="18" charset="0"/>
              </a:rPr>
              <a:t>: In transportation networks, negative edge weights can model routes or road segments where drivers receive rebates, discounts, or credits. This could be due to toll reductions, cashback offers, or other incentives for using specific routes.</a:t>
            </a:r>
          </a:p>
          <a:p>
            <a:pPr marL="342900" indent="-342900" algn="just">
              <a:lnSpc>
                <a:spcPct val="150000"/>
              </a:lnSpc>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Logistics and Shipping</a:t>
            </a:r>
            <a:r>
              <a:rPr lang="en-US" dirty="0">
                <a:latin typeface="Times New Roman" panose="02020603050405020304" pitchFamily="18" charset="0"/>
                <a:cs typeface="Times New Roman" panose="02020603050405020304" pitchFamily="18" charset="0"/>
              </a:rPr>
              <a:t>: In logistics and shipping networks, negative edge weights can symbolize savings or discounts associated with certain transportation routes, such as bulk shipping discounts or package delivery incentives.</a:t>
            </a:r>
          </a:p>
        </p:txBody>
      </p:sp>
    </p:spTree>
    <p:extLst>
      <p:ext uri="{BB962C8B-B14F-4D97-AF65-F5344CB8AC3E}">
        <p14:creationId xmlns:p14="http://schemas.microsoft.com/office/powerpoint/2010/main" val="128761762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34B17C67-4D7A-4EF2-AC38-E8D5F700E17C}"/>
              </a:ext>
            </a:extLst>
          </p:cNvPr>
          <p:cNvSpPr>
            <a:spLocks noGrp="1"/>
          </p:cNvSpPr>
          <p:nvPr>
            <p:ph sz="quarter" idx="10"/>
          </p:nvPr>
        </p:nvSpPr>
        <p:spPr/>
        <p:txBody>
          <a:bodyPr rtlCol="0"/>
          <a:lstStyle/>
          <a:p>
            <a:pPr eaLnBrk="1" fontAlgn="auto" hangingPunct="1">
              <a:spcAft>
                <a:spcPts val="0"/>
              </a:spcAft>
              <a:defRPr/>
            </a:pPr>
            <a:r>
              <a:rPr lang="en-US" dirty="0">
                <a:latin typeface="Times New Roman" panose="02020603050405020304" pitchFamily="18" charset="0"/>
                <a:cs typeface="Times New Roman" panose="02020603050405020304" pitchFamily="18" charset="0"/>
              </a:rPr>
              <a:t>Dijkstra’s Algorithms </a:t>
            </a:r>
            <a:r>
              <a:rPr lang="en-US" sz="2800" dirty="0">
                <a:latin typeface="Times New Roman" panose="02020603050405020304" pitchFamily="18" charset="0"/>
                <a:cs typeface="Times New Roman" panose="02020603050405020304" pitchFamily="18" charset="0"/>
              </a:rPr>
              <a:t>(Greedy Algorithms)</a:t>
            </a:r>
            <a:endParaRPr lang="en-US" dirty="0"/>
          </a:p>
        </p:txBody>
      </p:sp>
      <p:pic>
        <p:nvPicPr>
          <p:cNvPr id="4098" name="Picture 2" descr="Lightbox">
            <a:extLst>
              <a:ext uri="{FF2B5EF4-FFF2-40B4-BE49-F238E27FC236}">
                <a16:creationId xmlns:a16="http://schemas.microsoft.com/office/drawing/2014/main" id="{05B6B039-15EC-4052-B068-7EC1135E3F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479" y="1447800"/>
            <a:ext cx="4791075" cy="3152775"/>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Lightbox">
            <a:extLst>
              <a:ext uri="{FF2B5EF4-FFF2-40B4-BE49-F238E27FC236}">
                <a16:creationId xmlns:a16="http://schemas.microsoft.com/office/drawing/2014/main" id="{7314AF33-E3C2-4013-9767-8CFA131552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23554" y="3024187"/>
            <a:ext cx="3952875" cy="3324225"/>
          </a:xfrm>
          <a:prstGeom prst="rect">
            <a:avLst/>
          </a:prstGeom>
          <a:noFill/>
          <a:extLst>
            <a:ext uri="{909E8E84-426E-40DD-AFC4-6F175D3DCCD1}">
              <a14:hiddenFill xmlns:a14="http://schemas.microsoft.com/office/drawing/2010/main">
                <a:solidFill>
                  <a:srgbClr val="FFFFFF"/>
                </a:solidFill>
              </a14:hiddenFill>
            </a:ext>
          </a:extLst>
        </p:spPr>
      </p:pic>
      <p:sp>
        <p:nvSpPr>
          <p:cNvPr id="2" name="Arrow: Right 1">
            <a:extLst>
              <a:ext uri="{FF2B5EF4-FFF2-40B4-BE49-F238E27FC236}">
                <a16:creationId xmlns:a16="http://schemas.microsoft.com/office/drawing/2014/main" id="{179EA890-8306-45D3-9E05-3DAB9E777C49}"/>
              </a:ext>
            </a:extLst>
          </p:cNvPr>
          <p:cNvSpPr/>
          <p:nvPr/>
        </p:nvSpPr>
        <p:spPr>
          <a:xfrm>
            <a:off x="4572000" y="5742560"/>
            <a:ext cx="990600" cy="609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5039974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0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Content Placeholder 2">
            <a:extLst>
              <a:ext uri="{FF2B5EF4-FFF2-40B4-BE49-F238E27FC236}">
                <a16:creationId xmlns:a16="http://schemas.microsoft.com/office/drawing/2014/main" id="{BEF8A033-9BEB-425D-8BD4-26A7E2ED7B49}"/>
              </a:ext>
            </a:extLst>
          </p:cNvPr>
          <p:cNvSpPr>
            <a:spLocks noGrp="1"/>
          </p:cNvSpPr>
          <p:nvPr>
            <p:ph idx="1"/>
          </p:nvPr>
        </p:nvSpPr>
        <p:spPr>
          <a:xfrm>
            <a:off x="304800" y="1493838"/>
            <a:ext cx="8229600" cy="4525962"/>
          </a:xfrm>
        </p:spPr>
        <p:txBody>
          <a:bodyPr/>
          <a:lstStyle/>
          <a:p>
            <a:pPr marL="400050" algn="just" fontAlgn="base">
              <a:spcAft>
                <a:spcPct val="0"/>
              </a:spcAf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It is a lossless data compression algorithm. The idea is to assign variable-length codes to input characters, lengths of the assigned codes are based on the frequencies of corresponding characters.</a:t>
            </a:r>
          </a:p>
          <a:p>
            <a:pPr marL="400050" algn="just" fontAlgn="base">
              <a:spcAft>
                <a:spcPct val="0"/>
              </a:spcAft>
              <a:buFont typeface="Arial" panose="020B0604020202020204" pitchFamily="34" charset="0"/>
              <a:buChar char="•"/>
            </a:pPr>
            <a:r>
              <a:rPr lang="en-US" altLang="en-US" sz="2000" dirty="0">
                <a:latin typeface="Times New Roman" panose="02020603050405020304" pitchFamily="18" charset="0"/>
                <a:cs typeface="Times New Roman" panose="02020603050405020304" pitchFamily="18" charset="0"/>
              </a:rPr>
              <a:t>Message: BCCABBDDAECCBBAEDDCC</a:t>
            </a:r>
          </a:p>
          <a:p>
            <a:pPr marL="57150" indent="0" algn="just" fontAlgn="base">
              <a:spcAft>
                <a:spcPct val="0"/>
              </a:spcAft>
            </a:pPr>
            <a:r>
              <a:rPr lang="en-US" altLang="en-US" sz="2000" dirty="0">
                <a:latin typeface="Times New Roman" panose="02020603050405020304" pitchFamily="18" charset="0"/>
                <a:cs typeface="Times New Roman" panose="02020603050405020304" pitchFamily="18" charset="0"/>
              </a:rPr>
              <a:t>     Size: 20 x 8 bits = 160 bits because ASCII of A = 65 =  01000001...</a:t>
            </a:r>
          </a:p>
          <a:p>
            <a:pPr marL="400050" algn="just" fontAlgn="base">
              <a:spcAft>
                <a:spcPct val="0"/>
              </a:spcAft>
              <a:buFont typeface="Arial" panose="020B0604020202020204" pitchFamily="34" charset="0"/>
              <a:buChar char="•"/>
            </a:pPr>
            <a:r>
              <a:rPr lang="en-US" altLang="en-US" sz="2000" dirty="0">
                <a:latin typeface="Times New Roman" panose="02020603050405020304" pitchFamily="18" charset="0"/>
                <a:cs typeface="Times New Roman" panose="02020603050405020304" pitchFamily="18" charset="0"/>
              </a:rPr>
              <a:t>Can I use my own coding in place of ASCII?</a:t>
            </a:r>
          </a:p>
          <a:p>
            <a:pPr marL="57150" indent="0" algn="just" fontAlgn="base">
              <a:spcAft>
                <a:spcPct val="0"/>
              </a:spcAft>
            </a:pPr>
            <a:r>
              <a:rPr lang="en-US" altLang="en-US" sz="2000" dirty="0">
                <a:latin typeface="Times New Roman" panose="02020603050405020304" pitchFamily="18" charset="0"/>
                <a:cs typeface="Times New Roman" panose="02020603050405020304" pitchFamily="18" charset="0"/>
              </a:rPr>
              <a:t>      Ans: Yes</a:t>
            </a:r>
          </a:p>
          <a:p>
            <a:pPr marL="57150" indent="0" algn="just" fontAlgn="base">
              <a:spcAft>
                <a:spcPct val="0"/>
              </a:spcAft>
            </a:pPr>
            <a:endParaRPr lang="en-US" altLang="en-US" sz="2000" dirty="0">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34B17C67-4D7A-4EF2-AC38-E8D5F700E17C}"/>
              </a:ext>
            </a:extLst>
          </p:cNvPr>
          <p:cNvSpPr>
            <a:spLocks noGrp="1"/>
          </p:cNvSpPr>
          <p:nvPr>
            <p:ph sz="quarter" idx="10"/>
          </p:nvPr>
        </p:nvSpPr>
        <p:spPr/>
        <p:txBody>
          <a:bodyPr rtlCol="0"/>
          <a:lstStyle/>
          <a:p>
            <a:pPr eaLnBrk="1" fontAlgn="auto" hangingPunct="1">
              <a:spcAft>
                <a:spcPts val="0"/>
              </a:spcAft>
              <a:defRPr/>
            </a:pPr>
            <a:r>
              <a:rPr lang="en-US" sz="2800" dirty="0">
                <a:latin typeface="Times New Roman" panose="02020603050405020304" pitchFamily="18" charset="0"/>
                <a:cs typeface="Times New Roman" panose="02020603050405020304" pitchFamily="18" charset="0"/>
              </a:rPr>
              <a:t>Huffman coding(Greedy Algorithms)</a:t>
            </a:r>
            <a:endParaRPr lang="en-US" dirty="0"/>
          </a:p>
        </p:txBody>
      </p:sp>
      <p:graphicFrame>
        <p:nvGraphicFramePr>
          <p:cNvPr id="2" name="Table 1">
            <a:extLst>
              <a:ext uri="{FF2B5EF4-FFF2-40B4-BE49-F238E27FC236}">
                <a16:creationId xmlns:a16="http://schemas.microsoft.com/office/drawing/2014/main" id="{3CCCB710-3C5E-49D9-AD03-CD1990325B4C}"/>
              </a:ext>
            </a:extLst>
          </p:cNvPr>
          <p:cNvGraphicFramePr>
            <a:graphicFrameLocks noGrp="1"/>
          </p:cNvGraphicFramePr>
          <p:nvPr>
            <p:extLst>
              <p:ext uri="{D42A27DB-BD31-4B8C-83A1-F6EECF244321}">
                <p14:modId xmlns:p14="http://schemas.microsoft.com/office/powerpoint/2010/main" val="501753941"/>
              </p:ext>
            </p:extLst>
          </p:nvPr>
        </p:nvGraphicFramePr>
        <p:xfrm>
          <a:off x="6100428" y="3195935"/>
          <a:ext cx="2819400" cy="2286000"/>
        </p:xfrm>
        <a:graphic>
          <a:graphicData uri="http://schemas.openxmlformats.org/drawingml/2006/table">
            <a:tbl>
              <a:tblPr firstRow="1" bandRow="1">
                <a:tableStyleId>{5940675A-B579-460E-94D1-54222C63F5DA}</a:tableStyleId>
              </a:tblPr>
              <a:tblGrid>
                <a:gridCol w="939800">
                  <a:extLst>
                    <a:ext uri="{9D8B030D-6E8A-4147-A177-3AD203B41FA5}">
                      <a16:colId xmlns:a16="http://schemas.microsoft.com/office/drawing/2014/main" val="2417405144"/>
                    </a:ext>
                  </a:extLst>
                </a:gridCol>
                <a:gridCol w="939800">
                  <a:extLst>
                    <a:ext uri="{9D8B030D-6E8A-4147-A177-3AD203B41FA5}">
                      <a16:colId xmlns:a16="http://schemas.microsoft.com/office/drawing/2014/main" val="1022196406"/>
                    </a:ext>
                  </a:extLst>
                </a:gridCol>
                <a:gridCol w="939800">
                  <a:extLst>
                    <a:ext uri="{9D8B030D-6E8A-4147-A177-3AD203B41FA5}">
                      <a16:colId xmlns:a16="http://schemas.microsoft.com/office/drawing/2014/main" val="28580733"/>
                    </a:ext>
                  </a:extLst>
                </a:gridCol>
              </a:tblGrid>
              <a:tr h="381000">
                <a:tc>
                  <a:txBody>
                    <a:bodyPr/>
                    <a:lstStyle/>
                    <a:p>
                      <a:pPr algn="ctr"/>
                      <a:r>
                        <a:rPr lang="en-US" sz="1200" dirty="0">
                          <a:latin typeface="Times New Roman" panose="02020603050405020304" pitchFamily="18" charset="0"/>
                          <a:cs typeface="Times New Roman" panose="02020603050405020304" pitchFamily="18" charset="0"/>
                        </a:rPr>
                        <a:t>A</a:t>
                      </a:r>
                      <a:endParaRPr lang="en-IN" sz="1200" dirty="0">
                        <a:latin typeface="Times New Roman" panose="02020603050405020304" pitchFamily="18" charset="0"/>
                        <a:cs typeface="Times New Roman" panose="02020603050405020304" pitchFamily="18" charset="0"/>
                      </a:endParaRPr>
                    </a:p>
                  </a:txBody>
                  <a:tcPr/>
                </a:tc>
                <a:tc>
                  <a:txBody>
                    <a:bodyPr/>
                    <a:lstStyle/>
                    <a:p>
                      <a:pPr algn="ctr"/>
                      <a:r>
                        <a:rPr lang="en-US" sz="1200" dirty="0">
                          <a:latin typeface="Times New Roman" panose="02020603050405020304" pitchFamily="18" charset="0"/>
                          <a:cs typeface="Times New Roman" panose="02020603050405020304" pitchFamily="18" charset="0"/>
                        </a:rPr>
                        <a:t>3</a:t>
                      </a:r>
                      <a:endParaRPr lang="en-IN" sz="1200" dirty="0">
                        <a:latin typeface="Times New Roman" panose="02020603050405020304" pitchFamily="18" charset="0"/>
                        <a:cs typeface="Times New Roman" panose="02020603050405020304" pitchFamily="18" charset="0"/>
                      </a:endParaRPr>
                    </a:p>
                  </a:txBody>
                  <a:tcPr/>
                </a:tc>
                <a:tc>
                  <a:txBody>
                    <a:bodyPr/>
                    <a:lstStyle/>
                    <a:p>
                      <a:pPr algn="ctr"/>
                      <a:r>
                        <a:rPr lang="en-US" sz="1200" dirty="0">
                          <a:latin typeface="Times New Roman" panose="02020603050405020304" pitchFamily="18" charset="0"/>
                          <a:cs typeface="Times New Roman" panose="02020603050405020304" pitchFamily="18" charset="0"/>
                        </a:rPr>
                        <a:t>001</a:t>
                      </a:r>
                      <a:endParaRPr lang="en-IN"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535279125"/>
                  </a:ext>
                </a:extLst>
              </a:tr>
              <a:tr h="381000">
                <a:tc>
                  <a:txBody>
                    <a:bodyPr/>
                    <a:lstStyle/>
                    <a:p>
                      <a:pPr algn="ctr"/>
                      <a:r>
                        <a:rPr lang="en-US" sz="1200" dirty="0">
                          <a:latin typeface="Times New Roman" panose="02020603050405020304" pitchFamily="18" charset="0"/>
                          <a:cs typeface="Times New Roman" panose="02020603050405020304" pitchFamily="18" charset="0"/>
                        </a:rPr>
                        <a:t>B</a:t>
                      </a:r>
                      <a:endParaRPr lang="en-IN" sz="1200" dirty="0">
                        <a:latin typeface="Times New Roman" panose="02020603050405020304" pitchFamily="18" charset="0"/>
                        <a:cs typeface="Times New Roman" panose="02020603050405020304" pitchFamily="18" charset="0"/>
                      </a:endParaRPr>
                    </a:p>
                  </a:txBody>
                  <a:tcPr/>
                </a:tc>
                <a:tc>
                  <a:txBody>
                    <a:bodyPr/>
                    <a:lstStyle/>
                    <a:p>
                      <a:pPr algn="ctr"/>
                      <a:r>
                        <a:rPr lang="en-US" sz="1200" dirty="0">
                          <a:latin typeface="Times New Roman" panose="02020603050405020304" pitchFamily="18" charset="0"/>
                          <a:cs typeface="Times New Roman" panose="02020603050405020304" pitchFamily="18" charset="0"/>
                        </a:rPr>
                        <a:t>5</a:t>
                      </a:r>
                      <a:endParaRPr lang="en-IN" sz="1200" dirty="0">
                        <a:latin typeface="Times New Roman" panose="02020603050405020304" pitchFamily="18" charset="0"/>
                        <a:cs typeface="Times New Roman" panose="02020603050405020304" pitchFamily="18" charset="0"/>
                      </a:endParaRPr>
                    </a:p>
                  </a:txBody>
                  <a:tcPr/>
                </a:tc>
                <a:tc>
                  <a:txBody>
                    <a:bodyPr/>
                    <a:lstStyle/>
                    <a:p>
                      <a:pPr algn="ctr"/>
                      <a:r>
                        <a:rPr lang="en-US" sz="1200" dirty="0">
                          <a:latin typeface="Times New Roman" panose="02020603050405020304" pitchFamily="18" charset="0"/>
                          <a:cs typeface="Times New Roman" panose="02020603050405020304" pitchFamily="18" charset="0"/>
                        </a:rPr>
                        <a:t>10</a:t>
                      </a:r>
                      <a:endParaRPr lang="en-IN"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9189013"/>
                  </a:ext>
                </a:extLst>
              </a:tr>
              <a:tr h="381000">
                <a:tc>
                  <a:txBody>
                    <a:bodyPr/>
                    <a:lstStyle/>
                    <a:p>
                      <a:pPr algn="ctr"/>
                      <a:r>
                        <a:rPr lang="en-US" sz="1200" dirty="0">
                          <a:latin typeface="Times New Roman" panose="02020603050405020304" pitchFamily="18" charset="0"/>
                          <a:cs typeface="Times New Roman" panose="02020603050405020304" pitchFamily="18" charset="0"/>
                        </a:rPr>
                        <a:t>C</a:t>
                      </a:r>
                      <a:endParaRPr lang="en-IN" sz="1200" dirty="0">
                        <a:latin typeface="Times New Roman" panose="02020603050405020304" pitchFamily="18" charset="0"/>
                        <a:cs typeface="Times New Roman" panose="02020603050405020304" pitchFamily="18" charset="0"/>
                      </a:endParaRPr>
                    </a:p>
                  </a:txBody>
                  <a:tcPr/>
                </a:tc>
                <a:tc>
                  <a:txBody>
                    <a:bodyPr/>
                    <a:lstStyle/>
                    <a:p>
                      <a:pPr algn="ctr"/>
                      <a:r>
                        <a:rPr lang="en-US" sz="1200" dirty="0">
                          <a:latin typeface="Times New Roman" panose="02020603050405020304" pitchFamily="18" charset="0"/>
                          <a:cs typeface="Times New Roman" panose="02020603050405020304" pitchFamily="18" charset="0"/>
                        </a:rPr>
                        <a:t>6</a:t>
                      </a:r>
                      <a:endParaRPr lang="en-IN" sz="1200" dirty="0">
                        <a:latin typeface="Times New Roman" panose="02020603050405020304" pitchFamily="18" charset="0"/>
                        <a:cs typeface="Times New Roman" panose="02020603050405020304" pitchFamily="18" charset="0"/>
                      </a:endParaRPr>
                    </a:p>
                  </a:txBody>
                  <a:tcPr/>
                </a:tc>
                <a:tc>
                  <a:txBody>
                    <a:bodyPr/>
                    <a:lstStyle/>
                    <a:p>
                      <a:pPr algn="ctr"/>
                      <a:r>
                        <a:rPr lang="en-US" sz="1200" dirty="0">
                          <a:latin typeface="Times New Roman" panose="02020603050405020304" pitchFamily="18" charset="0"/>
                          <a:cs typeface="Times New Roman" panose="02020603050405020304" pitchFamily="18" charset="0"/>
                        </a:rPr>
                        <a:t>11</a:t>
                      </a:r>
                      <a:endParaRPr lang="en-IN"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727304494"/>
                  </a:ext>
                </a:extLst>
              </a:tr>
              <a:tr h="381000">
                <a:tc>
                  <a:txBody>
                    <a:bodyPr/>
                    <a:lstStyle/>
                    <a:p>
                      <a:pPr algn="ctr"/>
                      <a:r>
                        <a:rPr lang="en-US" sz="1200" dirty="0">
                          <a:latin typeface="Times New Roman" panose="02020603050405020304" pitchFamily="18" charset="0"/>
                          <a:cs typeface="Times New Roman" panose="02020603050405020304" pitchFamily="18" charset="0"/>
                        </a:rPr>
                        <a:t>D</a:t>
                      </a:r>
                      <a:endParaRPr lang="en-IN" sz="1200" dirty="0">
                        <a:latin typeface="Times New Roman" panose="02020603050405020304" pitchFamily="18" charset="0"/>
                        <a:cs typeface="Times New Roman" panose="02020603050405020304" pitchFamily="18" charset="0"/>
                      </a:endParaRPr>
                    </a:p>
                  </a:txBody>
                  <a:tcPr/>
                </a:tc>
                <a:tc>
                  <a:txBody>
                    <a:bodyPr/>
                    <a:lstStyle/>
                    <a:p>
                      <a:pPr algn="ctr"/>
                      <a:r>
                        <a:rPr lang="en-US" sz="1200" dirty="0">
                          <a:latin typeface="Times New Roman" panose="02020603050405020304" pitchFamily="18" charset="0"/>
                          <a:cs typeface="Times New Roman" panose="02020603050405020304" pitchFamily="18" charset="0"/>
                        </a:rPr>
                        <a:t>4</a:t>
                      </a:r>
                      <a:endParaRPr lang="en-IN" sz="1200" dirty="0">
                        <a:latin typeface="Times New Roman" panose="02020603050405020304" pitchFamily="18" charset="0"/>
                        <a:cs typeface="Times New Roman" panose="02020603050405020304" pitchFamily="18" charset="0"/>
                      </a:endParaRPr>
                    </a:p>
                  </a:txBody>
                  <a:tcPr/>
                </a:tc>
                <a:tc>
                  <a:txBody>
                    <a:bodyPr/>
                    <a:lstStyle/>
                    <a:p>
                      <a:pPr algn="ctr"/>
                      <a:r>
                        <a:rPr lang="en-US" sz="1200" dirty="0">
                          <a:latin typeface="Times New Roman" panose="02020603050405020304" pitchFamily="18" charset="0"/>
                          <a:cs typeface="Times New Roman" panose="02020603050405020304" pitchFamily="18" charset="0"/>
                        </a:rPr>
                        <a:t>01</a:t>
                      </a:r>
                      <a:endParaRPr lang="en-IN"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255393207"/>
                  </a:ext>
                </a:extLst>
              </a:tr>
              <a:tr h="381000">
                <a:tc>
                  <a:txBody>
                    <a:bodyPr/>
                    <a:lstStyle/>
                    <a:p>
                      <a:pPr algn="ctr"/>
                      <a:r>
                        <a:rPr lang="en-US" sz="1200" dirty="0">
                          <a:latin typeface="Times New Roman" panose="02020603050405020304" pitchFamily="18" charset="0"/>
                          <a:cs typeface="Times New Roman" panose="02020603050405020304" pitchFamily="18" charset="0"/>
                        </a:rPr>
                        <a:t>E</a:t>
                      </a:r>
                      <a:endParaRPr lang="en-IN" sz="1200" dirty="0">
                        <a:latin typeface="Times New Roman" panose="02020603050405020304" pitchFamily="18" charset="0"/>
                        <a:cs typeface="Times New Roman" panose="02020603050405020304" pitchFamily="18" charset="0"/>
                      </a:endParaRPr>
                    </a:p>
                  </a:txBody>
                  <a:tcPr/>
                </a:tc>
                <a:tc>
                  <a:txBody>
                    <a:bodyPr/>
                    <a:lstStyle/>
                    <a:p>
                      <a:pPr algn="ctr"/>
                      <a:r>
                        <a:rPr lang="en-US" sz="1200" dirty="0">
                          <a:latin typeface="Times New Roman" panose="02020603050405020304" pitchFamily="18" charset="0"/>
                          <a:cs typeface="Times New Roman" panose="02020603050405020304" pitchFamily="18" charset="0"/>
                        </a:rPr>
                        <a:t>2</a:t>
                      </a:r>
                      <a:endParaRPr lang="en-IN" sz="1200" dirty="0">
                        <a:latin typeface="Times New Roman" panose="02020603050405020304" pitchFamily="18" charset="0"/>
                        <a:cs typeface="Times New Roman" panose="02020603050405020304" pitchFamily="18" charset="0"/>
                      </a:endParaRPr>
                    </a:p>
                  </a:txBody>
                  <a:tcPr/>
                </a:tc>
                <a:tc>
                  <a:txBody>
                    <a:bodyPr/>
                    <a:lstStyle/>
                    <a:p>
                      <a:pPr algn="ctr"/>
                      <a:r>
                        <a:rPr lang="en-US" sz="1200" dirty="0">
                          <a:latin typeface="Times New Roman" panose="02020603050405020304" pitchFamily="18" charset="0"/>
                          <a:cs typeface="Times New Roman" panose="02020603050405020304" pitchFamily="18" charset="0"/>
                        </a:rPr>
                        <a:t>000</a:t>
                      </a:r>
                      <a:endParaRPr lang="en-IN"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890534837"/>
                  </a:ext>
                </a:extLst>
              </a:tr>
              <a:tr h="381000">
                <a:tc>
                  <a:txBody>
                    <a:bodyPr/>
                    <a:lstStyle/>
                    <a:p>
                      <a:pPr algn="ctr"/>
                      <a:r>
                        <a:rPr lang="en-US" sz="1200" b="1" dirty="0">
                          <a:latin typeface="Times New Roman" panose="02020603050405020304" pitchFamily="18" charset="0"/>
                          <a:cs typeface="Times New Roman" panose="02020603050405020304" pitchFamily="18" charset="0"/>
                        </a:rPr>
                        <a:t>5 X 8 = 40</a:t>
                      </a:r>
                      <a:endParaRPr lang="en-IN" sz="1200" b="1" dirty="0">
                        <a:latin typeface="Times New Roman" panose="02020603050405020304" pitchFamily="18" charset="0"/>
                        <a:cs typeface="Times New Roman" panose="02020603050405020304" pitchFamily="18" charset="0"/>
                      </a:endParaRPr>
                    </a:p>
                  </a:txBody>
                  <a:tcPr/>
                </a:tc>
                <a:tc>
                  <a:txBody>
                    <a:bodyPr/>
                    <a:lstStyle/>
                    <a:p>
                      <a:pPr algn="ctr"/>
                      <a:endParaRPr lang="en-IN" sz="1200" b="1" dirty="0">
                        <a:latin typeface="Times New Roman" panose="02020603050405020304" pitchFamily="18" charset="0"/>
                        <a:cs typeface="Times New Roman" panose="02020603050405020304" pitchFamily="18" charset="0"/>
                      </a:endParaRPr>
                    </a:p>
                  </a:txBody>
                  <a:tcPr/>
                </a:tc>
                <a:tc>
                  <a:txBody>
                    <a:bodyPr/>
                    <a:lstStyle/>
                    <a:p>
                      <a:pPr algn="ctr"/>
                      <a:r>
                        <a:rPr lang="en-US" sz="1200" b="1" dirty="0">
                          <a:latin typeface="Times New Roman" panose="02020603050405020304" pitchFamily="18" charset="0"/>
                          <a:cs typeface="Times New Roman" panose="02020603050405020304" pitchFamily="18" charset="0"/>
                        </a:rPr>
                        <a:t>12</a:t>
                      </a:r>
                      <a:endParaRPr lang="en-IN" sz="1200"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419906957"/>
                  </a:ext>
                </a:extLst>
              </a:tr>
            </a:tbl>
          </a:graphicData>
        </a:graphic>
      </p:graphicFrame>
      <p:grpSp>
        <p:nvGrpSpPr>
          <p:cNvPr id="53" name="Group 52">
            <a:extLst>
              <a:ext uri="{FF2B5EF4-FFF2-40B4-BE49-F238E27FC236}">
                <a16:creationId xmlns:a16="http://schemas.microsoft.com/office/drawing/2014/main" id="{72B19576-FED4-479A-8CBD-5B569DD6AC8D}"/>
              </a:ext>
            </a:extLst>
          </p:cNvPr>
          <p:cNvGrpSpPr/>
          <p:nvPr/>
        </p:nvGrpSpPr>
        <p:grpSpPr>
          <a:xfrm>
            <a:off x="596348" y="3962400"/>
            <a:ext cx="3616619" cy="2627531"/>
            <a:chOff x="596348" y="3962400"/>
            <a:chExt cx="3616619" cy="2627531"/>
          </a:xfrm>
        </p:grpSpPr>
        <p:sp>
          <p:nvSpPr>
            <p:cNvPr id="7" name="Rectangle 6">
              <a:extLst>
                <a:ext uri="{FF2B5EF4-FFF2-40B4-BE49-F238E27FC236}">
                  <a16:creationId xmlns:a16="http://schemas.microsoft.com/office/drawing/2014/main" id="{70456150-CC7A-4C34-935A-921E1D3E0DD7}"/>
                </a:ext>
              </a:extLst>
            </p:cNvPr>
            <p:cNvSpPr/>
            <p:nvPr/>
          </p:nvSpPr>
          <p:spPr>
            <a:xfrm>
              <a:off x="596348" y="5943600"/>
              <a:ext cx="338554" cy="646331"/>
            </a:xfrm>
            <a:prstGeom prst="rect">
              <a:avLst/>
            </a:prstGeom>
          </p:spPr>
          <p:txBody>
            <a:bodyPr wrap="none">
              <a:spAutoFit/>
            </a:bodyPr>
            <a:lstStyle/>
            <a:p>
              <a:r>
                <a:rPr lang="en-IN" dirty="0"/>
                <a:t>E</a:t>
              </a:r>
            </a:p>
            <a:p>
              <a:r>
                <a:rPr lang="en-US" dirty="0"/>
                <a:t>2</a:t>
              </a:r>
              <a:endParaRPr lang="en-IN" dirty="0"/>
            </a:p>
          </p:txBody>
        </p:sp>
        <p:sp>
          <p:nvSpPr>
            <p:cNvPr id="8" name="Rectangle 7">
              <a:extLst>
                <a:ext uri="{FF2B5EF4-FFF2-40B4-BE49-F238E27FC236}">
                  <a16:creationId xmlns:a16="http://schemas.microsoft.com/office/drawing/2014/main" id="{361BD9FE-B764-44C2-AA6C-0D78CD85241E}"/>
                </a:ext>
              </a:extLst>
            </p:cNvPr>
            <p:cNvSpPr/>
            <p:nvPr/>
          </p:nvSpPr>
          <p:spPr>
            <a:xfrm>
              <a:off x="1371600" y="5933661"/>
              <a:ext cx="338554" cy="646331"/>
            </a:xfrm>
            <a:prstGeom prst="rect">
              <a:avLst/>
            </a:prstGeom>
          </p:spPr>
          <p:txBody>
            <a:bodyPr wrap="none">
              <a:spAutoFit/>
            </a:bodyPr>
            <a:lstStyle/>
            <a:p>
              <a:r>
                <a:rPr lang="en-IN" dirty="0"/>
                <a:t>A</a:t>
              </a:r>
            </a:p>
            <a:p>
              <a:r>
                <a:rPr lang="en-US" dirty="0"/>
                <a:t>3</a:t>
              </a:r>
              <a:endParaRPr lang="en-IN" dirty="0"/>
            </a:p>
          </p:txBody>
        </p:sp>
        <p:sp>
          <p:nvSpPr>
            <p:cNvPr id="9" name="Rectangle 8">
              <a:extLst>
                <a:ext uri="{FF2B5EF4-FFF2-40B4-BE49-F238E27FC236}">
                  <a16:creationId xmlns:a16="http://schemas.microsoft.com/office/drawing/2014/main" id="{116DCCBA-45B5-417E-A96D-6807924AEC46}"/>
                </a:ext>
              </a:extLst>
            </p:cNvPr>
            <p:cNvSpPr/>
            <p:nvPr/>
          </p:nvSpPr>
          <p:spPr>
            <a:xfrm>
              <a:off x="2146852" y="5913783"/>
              <a:ext cx="351378" cy="646331"/>
            </a:xfrm>
            <a:prstGeom prst="rect">
              <a:avLst/>
            </a:prstGeom>
          </p:spPr>
          <p:txBody>
            <a:bodyPr wrap="none">
              <a:spAutoFit/>
            </a:bodyPr>
            <a:lstStyle/>
            <a:p>
              <a:r>
                <a:rPr lang="en-IN" dirty="0"/>
                <a:t>D</a:t>
              </a:r>
            </a:p>
            <a:p>
              <a:r>
                <a:rPr lang="en-US" dirty="0"/>
                <a:t>4</a:t>
              </a:r>
              <a:endParaRPr lang="en-IN" dirty="0"/>
            </a:p>
          </p:txBody>
        </p:sp>
        <p:sp>
          <p:nvSpPr>
            <p:cNvPr id="10" name="Rectangle 9">
              <a:extLst>
                <a:ext uri="{FF2B5EF4-FFF2-40B4-BE49-F238E27FC236}">
                  <a16:creationId xmlns:a16="http://schemas.microsoft.com/office/drawing/2014/main" id="{DAA7146E-17BA-4D5F-BF1B-DE8AC5636079}"/>
                </a:ext>
              </a:extLst>
            </p:cNvPr>
            <p:cNvSpPr/>
            <p:nvPr/>
          </p:nvSpPr>
          <p:spPr>
            <a:xfrm>
              <a:off x="2977002" y="5913783"/>
              <a:ext cx="338554" cy="646331"/>
            </a:xfrm>
            <a:prstGeom prst="rect">
              <a:avLst/>
            </a:prstGeom>
          </p:spPr>
          <p:txBody>
            <a:bodyPr wrap="none">
              <a:spAutoFit/>
            </a:bodyPr>
            <a:lstStyle/>
            <a:p>
              <a:r>
                <a:rPr lang="en-US" dirty="0"/>
                <a:t>B</a:t>
              </a:r>
              <a:endParaRPr lang="en-IN" dirty="0"/>
            </a:p>
            <a:p>
              <a:r>
                <a:rPr lang="en-US" dirty="0"/>
                <a:t>5</a:t>
              </a:r>
              <a:endParaRPr lang="en-IN" dirty="0"/>
            </a:p>
          </p:txBody>
        </p:sp>
        <p:sp>
          <p:nvSpPr>
            <p:cNvPr id="11" name="Rectangle 10">
              <a:extLst>
                <a:ext uri="{FF2B5EF4-FFF2-40B4-BE49-F238E27FC236}">
                  <a16:creationId xmlns:a16="http://schemas.microsoft.com/office/drawing/2014/main" id="{C5070505-8BA5-4260-A146-8F4192F676C1}"/>
                </a:ext>
              </a:extLst>
            </p:cNvPr>
            <p:cNvSpPr/>
            <p:nvPr/>
          </p:nvSpPr>
          <p:spPr>
            <a:xfrm>
              <a:off x="3805333" y="5913783"/>
              <a:ext cx="351378" cy="646331"/>
            </a:xfrm>
            <a:prstGeom prst="rect">
              <a:avLst/>
            </a:prstGeom>
          </p:spPr>
          <p:txBody>
            <a:bodyPr wrap="none">
              <a:spAutoFit/>
            </a:bodyPr>
            <a:lstStyle/>
            <a:p>
              <a:r>
                <a:rPr lang="en-US" dirty="0"/>
                <a:t>C</a:t>
              </a:r>
              <a:endParaRPr lang="en-IN" dirty="0"/>
            </a:p>
            <a:p>
              <a:r>
                <a:rPr lang="en-US" dirty="0"/>
                <a:t>6</a:t>
              </a:r>
              <a:endParaRPr lang="en-IN" dirty="0"/>
            </a:p>
          </p:txBody>
        </p:sp>
        <p:sp>
          <p:nvSpPr>
            <p:cNvPr id="12" name="Rectangle 11">
              <a:extLst>
                <a:ext uri="{FF2B5EF4-FFF2-40B4-BE49-F238E27FC236}">
                  <a16:creationId xmlns:a16="http://schemas.microsoft.com/office/drawing/2014/main" id="{EB37DB71-3442-4FF8-B022-253A81FECE59}"/>
                </a:ext>
              </a:extLst>
            </p:cNvPr>
            <p:cNvSpPr/>
            <p:nvPr/>
          </p:nvSpPr>
          <p:spPr>
            <a:xfrm>
              <a:off x="1058694" y="5393347"/>
              <a:ext cx="312906" cy="369332"/>
            </a:xfrm>
            <a:prstGeom prst="rect">
              <a:avLst/>
            </a:prstGeom>
          </p:spPr>
          <p:txBody>
            <a:bodyPr wrap="none">
              <a:spAutoFit/>
            </a:bodyPr>
            <a:lstStyle/>
            <a:p>
              <a:r>
                <a:rPr lang="en-IN" dirty="0">
                  <a:solidFill>
                    <a:srgbClr val="FF0000"/>
                  </a:solidFill>
                </a:rPr>
                <a:t>5</a:t>
              </a:r>
            </a:p>
          </p:txBody>
        </p:sp>
        <p:cxnSp>
          <p:nvCxnSpPr>
            <p:cNvPr id="14" name="Straight Connector 13">
              <a:extLst>
                <a:ext uri="{FF2B5EF4-FFF2-40B4-BE49-F238E27FC236}">
                  <a16:creationId xmlns:a16="http://schemas.microsoft.com/office/drawing/2014/main" id="{ACCA2D29-8754-4E82-8A65-27F398AAB555}"/>
                </a:ext>
              </a:extLst>
            </p:cNvPr>
            <p:cNvCxnSpPr>
              <a:stCxn id="7" idx="0"/>
              <a:endCxn id="12" idx="1"/>
            </p:cNvCxnSpPr>
            <p:nvPr/>
          </p:nvCxnSpPr>
          <p:spPr>
            <a:xfrm flipV="1">
              <a:off x="765625" y="5578013"/>
              <a:ext cx="293069" cy="36558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DAEB00AE-AB8D-4AC0-9636-8F405459C2D6}"/>
                </a:ext>
              </a:extLst>
            </p:cNvPr>
            <p:cNvCxnSpPr>
              <a:cxnSpLocks/>
              <a:stCxn id="8" idx="0"/>
              <a:endCxn id="12" idx="3"/>
            </p:cNvCxnSpPr>
            <p:nvPr/>
          </p:nvCxnSpPr>
          <p:spPr>
            <a:xfrm flipH="1" flipV="1">
              <a:off x="1371600" y="5578013"/>
              <a:ext cx="169277" cy="355648"/>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0DC89B70-9751-42B8-9C16-76DE14598BC4}"/>
                </a:ext>
              </a:extLst>
            </p:cNvPr>
            <p:cNvSpPr/>
            <p:nvPr/>
          </p:nvSpPr>
          <p:spPr>
            <a:xfrm>
              <a:off x="1703528" y="4697968"/>
              <a:ext cx="312906" cy="369332"/>
            </a:xfrm>
            <a:prstGeom prst="rect">
              <a:avLst/>
            </a:prstGeom>
          </p:spPr>
          <p:txBody>
            <a:bodyPr wrap="none">
              <a:spAutoFit/>
            </a:bodyPr>
            <a:lstStyle/>
            <a:p>
              <a:r>
                <a:rPr lang="en-IN" dirty="0">
                  <a:solidFill>
                    <a:srgbClr val="FF0000"/>
                  </a:solidFill>
                </a:rPr>
                <a:t>9</a:t>
              </a:r>
            </a:p>
          </p:txBody>
        </p:sp>
        <p:cxnSp>
          <p:nvCxnSpPr>
            <p:cNvPr id="21" name="Straight Connector 20">
              <a:extLst>
                <a:ext uri="{FF2B5EF4-FFF2-40B4-BE49-F238E27FC236}">
                  <a16:creationId xmlns:a16="http://schemas.microsoft.com/office/drawing/2014/main" id="{471F8DF6-6A7D-47D7-89A8-A8FE2047879D}"/>
                </a:ext>
              </a:extLst>
            </p:cNvPr>
            <p:cNvCxnSpPr>
              <a:cxnSpLocks/>
              <a:stCxn id="12" idx="0"/>
              <a:endCxn id="18" idx="1"/>
            </p:cNvCxnSpPr>
            <p:nvPr/>
          </p:nvCxnSpPr>
          <p:spPr>
            <a:xfrm flipV="1">
              <a:off x="1215147" y="4882634"/>
              <a:ext cx="488381" cy="510713"/>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66A9A53C-EEB3-4E14-82F3-D6832D5B3B52}"/>
                </a:ext>
              </a:extLst>
            </p:cNvPr>
            <p:cNvCxnSpPr>
              <a:cxnSpLocks/>
              <a:stCxn id="9" idx="0"/>
              <a:endCxn id="18" idx="3"/>
            </p:cNvCxnSpPr>
            <p:nvPr/>
          </p:nvCxnSpPr>
          <p:spPr>
            <a:xfrm flipH="1" flipV="1">
              <a:off x="2016434" y="4882634"/>
              <a:ext cx="306107" cy="1031149"/>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4DE73C96-0D10-43CE-9DCF-BA5E12A0BD30}"/>
                </a:ext>
              </a:extLst>
            </p:cNvPr>
            <p:cNvSpPr/>
            <p:nvPr/>
          </p:nvSpPr>
          <p:spPr>
            <a:xfrm>
              <a:off x="3328297" y="5393347"/>
              <a:ext cx="424027" cy="369332"/>
            </a:xfrm>
            <a:prstGeom prst="rect">
              <a:avLst/>
            </a:prstGeom>
          </p:spPr>
          <p:txBody>
            <a:bodyPr wrap="none">
              <a:spAutoFit/>
            </a:bodyPr>
            <a:lstStyle/>
            <a:p>
              <a:r>
                <a:rPr lang="en-IN" dirty="0">
                  <a:solidFill>
                    <a:srgbClr val="FF0000"/>
                  </a:solidFill>
                </a:rPr>
                <a:t>11</a:t>
              </a:r>
            </a:p>
          </p:txBody>
        </p:sp>
        <p:cxnSp>
          <p:nvCxnSpPr>
            <p:cNvPr id="31" name="Straight Connector 30">
              <a:extLst>
                <a:ext uri="{FF2B5EF4-FFF2-40B4-BE49-F238E27FC236}">
                  <a16:creationId xmlns:a16="http://schemas.microsoft.com/office/drawing/2014/main" id="{C9AC6F04-CB80-4B3A-9031-F1B22CC7C0B1}"/>
                </a:ext>
              </a:extLst>
            </p:cNvPr>
            <p:cNvCxnSpPr>
              <a:cxnSpLocks/>
              <a:stCxn id="11" idx="0"/>
              <a:endCxn id="27" idx="3"/>
            </p:cNvCxnSpPr>
            <p:nvPr/>
          </p:nvCxnSpPr>
          <p:spPr>
            <a:xfrm flipH="1" flipV="1">
              <a:off x="3752324" y="5578013"/>
              <a:ext cx="228698" cy="33577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428EE82-710A-4C2C-9F06-87DCF1CD2628}"/>
                </a:ext>
              </a:extLst>
            </p:cNvPr>
            <p:cNvCxnSpPr>
              <a:cxnSpLocks/>
              <a:stCxn id="10" idx="0"/>
              <a:endCxn id="27" idx="1"/>
            </p:cNvCxnSpPr>
            <p:nvPr/>
          </p:nvCxnSpPr>
          <p:spPr>
            <a:xfrm flipV="1">
              <a:off x="3146279" y="5578013"/>
              <a:ext cx="182018" cy="33577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8E82FF01-F5D3-4A61-872A-77956E5180DB}"/>
                </a:ext>
              </a:extLst>
            </p:cNvPr>
            <p:cNvSpPr/>
            <p:nvPr/>
          </p:nvSpPr>
          <p:spPr>
            <a:xfrm>
              <a:off x="2576781" y="3962400"/>
              <a:ext cx="441146" cy="369332"/>
            </a:xfrm>
            <a:prstGeom prst="rect">
              <a:avLst/>
            </a:prstGeom>
          </p:spPr>
          <p:txBody>
            <a:bodyPr wrap="none">
              <a:spAutoFit/>
            </a:bodyPr>
            <a:lstStyle/>
            <a:p>
              <a:r>
                <a:rPr lang="en-IN" dirty="0">
                  <a:solidFill>
                    <a:srgbClr val="FF0000"/>
                  </a:solidFill>
                </a:rPr>
                <a:t>20</a:t>
              </a:r>
            </a:p>
          </p:txBody>
        </p:sp>
        <p:cxnSp>
          <p:nvCxnSpPr>
            <p:cNvPr id="38" name="Straight Connector 37">
              <a:extLst>
                <a:ext uri="{FF2B5EF4-FFF2-40B4-BE49-F238E27FC236}">
                  <a16:creationId xmlns:a16="http://schemas.microsoft.com/office/drawing/2014/main" id="{E10019A0-2CF1-43EC-9664-B741CDB7D709}"/>
                </a:ext>
              </a:extLst>
            </p:cNvPr>
            <p:cNvCxnSpPr>
              <a:cxnSpLocks/>
              <a:stCxn id="18" idx="0"/>
              <a:endCxn id="35" idx="1"/>
            </p:cNvCxnSpPr>
            <p:nvPr/>
          </p:nvCxnSpPr>
          <p:spPr>
            <a:xfrm flipV="1">
              <a:off x="1859981" y="4147066"/>
              <a:ext cx="716800" cy="550902"/>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DF9FFEB-D38B-4BB5-B6A7-9A1EE9481913}"/>
                </a:ext>
              </a:extLst>
            </p:cNvPr>
            <p:cNvCxnSpPr>
              <a:cxnSpLocks/>
              <a:stCxn id="27" idx="0"/>
              <a:endCxn id="35" idx="3"/>
            </p:cNvCxnSpPr>
            <p:nvPr/>
          </p:nvCxnSpPr>
          <p:spPr>
            <a:xfrm flipH="1" flipV="1">
              <a:off x="3017927" y="4147066"/>
              <a:ext cx="522384" cy="1246281"/>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4AD3E64A-F336-46FB-A7A3-49F0A922A844}"/>
                </a:ext>
              </a:extLst>
            </p:cNvPr>
            <p:cNvSpPr/>
            <p:nvPr/>
          </p:nvSpPr>
          <p:spPr>
            <a:xfrm>
              <a:off x="1979182" y="4121211"/>
              <a:ext cx="312906" cy="369332"/>
            </a:xfrm>
            <a:prstGeom prst="rect">
              <a:avLst/>
            </a:prstGeom>
          </p:spPr>
          <p:txBody>
            <a:bodyPr wrap="none">
              <a:spAutoFit/>
            </a:bodyPr>
            <a:lstStyle/>
            <a:p>
              <a:r>
                <a:rPr lang="en-IN" dirty="0"/>
                <a:t>0</a:t>
              </a:r>
            </a:p>
          </p:txBody>
        </p:sp>
        <p:sp>
          <p:nvSpPr>
            <p:cNvPr id="43" name="Rectangle 42">
              <a:extLst>
                <a:ext uri="{FF2B5EF4-FFF2-40B4-BE49-F238E27FC236}">
                  <a16:creationId xmlns:a16="http://schemas.microsoft.com/office/drawing/2014/main" id="{9127ABB7-FB98-4F87-B43F-5E5FD81667EA}"/>
                </a:ext>
              </a:extLst>
            </p:cNvPr>
            <p:cNvSpPr/>
            <p:nvPr/>
          </p:nvSpPr>
          <p:spPr>
            <a:xfrm>
              <a:off x="1202782" y="4816590"/>
              <a:ext cx="312906" cy="369332"/>
            </a:xfrm>
            <a:prstGeom prst="rect">
              <a:avLst/>
            </a:prstGeom>
          </p:spPr>
          <p:txBody>
            <a:bodyPr wrap="none">
              <a:spAutoFit/>
            </a:bodyPr>
            <a:lstStyle/>
            <a:p>
              <a:r>
                <a:rPr lang="en-IN" dirty="0"/>
                <a:t>0</a:t>
              </a:r>
            </a:p>
          </p:txBody>
        </p:sp>
        <p:sp>
          <p:nvSpPr>
            <p:cNvPr id="44" name="Rectangle 43">
              <a:extLst>
                <a:ext uri="{FF2B5EF4-FFF2-40B4-BE49-F238E27FC236}">
                  <a16:creationId xmlns:a16="http://schemas.microsoft.com/office/drawing/2014/main" id="{7E3FB182-D191-40EF-81CF-ACA1569BADA1}"/>
                </a:ext>
              </a:extLst>
            </p:cNvPr>
            <p:cNvSpPr/>
            <p:nvPr/>
          </p:nvSpPr>
          <p:spPr>
            <a:xfrm>
              <a:off x="690228" y="5481935"/>
              <a:ext cx="312906" cy="369332"/>
            </a:xfrm>
            <a:prstGeom prst="rect">
              <a:avLst/>
            </a:prstGeom>
          </p:spPr>
          <p:txBody>
            <a:bodyPr wrap="none">
              <a:spAutoFit/>
            </a:bodyPr>
            <a:lstStyle/>
            <a:p>
              <a:r>
                <a:rPr lang="en-IN" dirty="0"/>
                <a:t>0</a:t>
              </a:r>
            </a:p>
          </p:txBody>
        </p:sp>
        <p:sp>
          <p:nvSpPr>
            <p:cNvPr id="45" name="Rectangle 44">
              <a:extLst>
                <a:ext uri="{FF2B5EF4-FFF2-40B4-BE49-F238E27FC236}">
                  <a16:creationId xmlns:a16="http://schemas.microsoft.com/office/drawing/2014/main" id="{B4CEBCD0-2096-44D1-81EC-19C47DC38354}"/>
                </a:ext>
              </a:extLst>
            </p:cNvPr>
            <p:cNvSpPr/>
            <p:nvPr/>
          </p:nvSpPr>
          <p:spPr>
            <a:xfrm>
              <a:off x="3265368" y="4447258"/>
              <a:ext cx="312906" cy="369332"/>
            </a:xfrm>
            <a:prstGeom prst="rect">
              <a:avLst/>
            </a:prstGeom>
          </p:spPr>
          <p:txBody>
            <a:bodyPr wrap="none">
              <a:spAutoFit/>
            </a:bodyPr>
            <a:lstStyle/>
            <a:p>
              <a:r>
                <a:rPr lang="en-IN"/>
                <a:t>1</a:t>
              </a:r>
              <a:endParaRPr lang="en-IN" dirty="0"/>
            </a:p>
          </p:txBody>
        </p:sp>
        <p:sp>
          <p:nvSpPr>
            <p:cNvPr id="46" name="Rectangle 45">
              <a:extLst>
                <a:ext uri="{FF2B5EF4-FFF2-40B4-BE49-F238E27FC236}">
                  <a16:creationId xmlns:a16="http://schemas.microsoft.com/office/drawing/2014/main" id="{356585FA-C82B-4CE9-99AB-55369B024B8B}"/>
                </a:ext>
              </a:extLst>
            </p:cNvPr>
            <p:cNvSpPr/>
            <p:nvPr/>
          </p:nvSpPr>
          <p:spPr>
            <a:xfrm>
              <a:off x="3900061" y="5481935"/>
              <a:ext cx="312906" cy="369332"/>
            </a:xfrm>
            <a:prstGeom prst="rect">
              <a:avLst/>
            </a:prstGeom>
          </p:spPr>
          <p:txBody>
            <a:bodyPr wrap="none">
              <a:spAutoFit/>
            </a:bodyPr>
            <a:lstStyle/>
            <a:p>
              <a:r>
                <a:rPr lang="en-IN" dirty="0"/>
                <a:t>1</a:t>
              </a:r>
            </a:p>
          </p:txBody>
        </p:sp>
        <p:sp>
          <p:nvSpPr>
            <p:cNvPr id="47" name="Rectangle 46">
              <a:extLst>
                <a:ext uri="{FF2B5EF4-FFF2-40B4-BE49-F238E27FC236}">
                  <a16:creationId xmlns:a16="http://schemas.microsoft.com/office/drawing/2014/main" id="{EDD10534-F98F-4066-A2F9-DCB1CBEE30F1}"/>
                </a:ext>
              </a:extLst>
            </p:cNvPr>
            <p:cNvSpPr/>
            <p:nvPr/>
          </p:nvSpPr>
          <p:spPr>
            <a:xfrm>
              <a:off x="2159548" y="5101547"/>
              <a:ext cx="312906" cy="369332"/>
            </a:xfrm>
            <a:prstGeom prst="rect">
              <a:avLst/>
            </a:prstGeom>
          </p:spPr>
          <p:txBody>
            <a:bodyPr wrap="none">
              <a:spAutoFit/>
            </a:bodyPr>
            <a:lstStyle/>
            <a:p>
              <a:r>
                <a:rPr lang="en-IN" dirty="0"/>
                <a:t>1</a:t>
              </a:r>
            </a:p>
          </p:txBody>
        </p:sp>
        <p:sp>
          <p:nvSpPr>
            <p:cNvPr id="48" name="Rectangle 47">
              <a:extLst>
                <a:ext uri="{FF2B5EF4-FFF2-40B4-BE49-F238E27FC236}">
                  <a16:creationId xmlns:a16="http://schemas.microsoft.com/office/drawing/2014/main" id="{661FF4D2-2A60-4D8A-9951-B98B7B33FF49}"/>
                </a:ext>
              </a:extLst>
            </p:cNvPr>
            <p:cNvSpPr/>
            <p:nvPr/>
          </p:nvSpPr>
          <p:spPr>
            <a:xfrm>
              <a:off x="1471583" y="5482368"/>
              <a:ext cx="312906" cy="369332"/>
            </a:xfrm>
            <a:prstGeom prst="rect">
              <a:avLst/>
            </a:prstGeom>
          </p:spPr>
          <p:txBody>
            <a:bodyPr wrap="none">
              <a:spAutoFit/>
            </a:bodyPr>
            <a:lstStyle/>
            <a:p>
              <a:r>
                <a:rPr lang="en-IN" dirty="0"/>
                <a:t>1</a:t>
              </a:r>
            </a:p>
          </p:txBody>
        </p:sp>
        <p:sp>
          <p:nvSpPr>
            <p:cNvPr id="51" name="Rectangle 50">
              <a:extLst>
                <a:ext uri="{FF2B5EF4-FFF2-40B4-BE49-F238E27FC236}">
                  <a16:creationId xmlns:a16="http://schemas.microsoft.com/office/drawing/2014/main" id="{F6CCDA7F-4079-4A9E-8B28-FD9BFB957869}"/>
                </a:ext>
              </a:extLst>
            </p:cNvPr>
            <p:cNvSpPr/>
            <p:nvPr/>
          </p:nvSpPr>
          <p:spPr>
            <a:xfrm>
              <a:off x="2946783" y="5485968"/>
              <a:ext cx="312906" cy="369332"/>
            </a:xfrm>
            <a:prstGeom prst="rect">
              <a:avLst/>
            </a:prstGeom>
          </p:spPr>
          <p:txBody>
            <a:bodyPr wrap="none">
              <a:spAutoFit/>
            </a:bodyPr>
            <a:lstStyle/>
            <a:p>
              <a:r>
                <a:rPr lang="en-IN" dirty="0"/>
                <a:t>0</a:t>
              </a:r>
            </a:p>
          </p:txBody>
        </p:sp>
      </p:grpSp>
      <p:sp>
        <p:nvSpPr>
          <p:cNvPr id="49" name="Rectangle 48">
            <a:extLst>
              <a:ext uri="{FF2B5EF4-FFF2-40B4-BE49-F238E27FC236}">
                <a16:creationId xmlns:a16="http://schemas.microsoft.com/office/drawing/2014/main" id="{7BFCEBF4-3E43-4A9F-8910-91687E8D8CB8}"/>
              </a:ext>
            </a:extLst>
          </p:cNvPr>
          <p:cNvSpPr/>
          <p:nvPr/>
        </p:nvSpPr>
        <p:spPr>
          <a:xfrm>
            <a:off x="4572000" y="5913611"/>
            <a:ext cx="4572000" cy="646331"/>
          </a:xfrm>
          <a:prstGeom prst="rect">
            <a:avLst/>
          </a:prstGeom>
        </p:spPr>
        <p:txBody>
          <a:bodyPr>
            <a:spAutoFit/>
          </a:bodyPr>
          <a:lstStyle/>
          <a:p>
            <a:pPr algn="r"/>
            <a:r>
              <a:rPr lang="en-IN" dirty="0">
                <a:latin typeface="Times New Roman" panose="02020603050405020304" pitchFamily="18" charset="0"/>
                <a:cs typeface="Times New Roman" panose="02020603050405020304" pitchFamily="18" charset="0"/>
              </a:rPr>
              <a:t>(3 x 3) + (5 x 2) + (6 x 2) + (4 x 2) + (2 x 3) </a:t>
            </a:r>
          </a:p>
          <a:p>
            <a:pPr algn="r"/>
            <a:r>
              <a:rPr lang="en-IN" dirty="0">
                <a:latin typeface="Times New Roman" panose="02020603050405020304" pitchFamily="18" charset="0"/>
                <a:cs typeface="Times New Roman" panose="02020603050405020304" pitchFamily="18" charset="0"/>
              </a:rPr>
              <a:t>= 45 bits</a:t>
            </a:r>
          </a:p>
        </p:txBody>
      </p: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6855BBBF-B1CB-4BBC-ACDD-D47ADD1498A3}"/>
                  </a:ext>
                </a:extLst>
              </p:cNvPr>
              <p:cNvSpPr txBox="1"/>
              <p:nvPr/>
            </p:nvSpPr>
            <p:spPr>
              <a:xfrm>
                <a:off x="4678418" y="5286213"/>
                <a:ext cx="1286442" cy="67076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nary>
                        <m:naryPr>
                          <m:chr m:val="∑"/>
                          <m:subHide m:val="on"/>
                          <m:supHide m:val="on"/>
                          <m:ctrlPr>
                            <a:rPr lang="en-IN" i="1" smtClean="0">
                              <a:latin typeface="Cambria Math" panose="02040503050406030204" pitchFamily="18" charset="0"/>
                            </a:rPr>
                          </m:ctrlPr>
                        </m:naryPr>
                        <m:sub/>
                        <m:sup/>
                        <m:e>
                          <m:sSub>
                            <m:sSubPr>
                              <m:ctrlPr>
                                <a:rPr lang="en-IN" i="1" smtClean="0">
                                  <a:latin typeface="Cambria Math" panose="02040503050406030204" pitchFamily="18" charset="0"/>
                                </a:rPr>
                              </m:ctrlPr>
                            </m:sSubPr>
                            <m:e>
                              <m:r>
                                <a:rPr lang="en-US" b="0" i="1" smtClean="0">
                                  <a:latin typeface="Cambria Math" panose="02040503050406030204" pitchFamily="18" charset="0"/>
                                </a:rPr>
                                <m:t>𝑑</m:t>
                              </m:r>
                            </m:e>
                            <m:sub>
                              <m:r>
                                <a:rPr lang="en-US" b="0" i="1" smtClean="0">
                                  <a:latin typeface="Cambria Math" panose="02040503050406030204" pitchFamily="18" charset="0"/>
                                </a:rPr>
                                <m:t>𝑖</m:t>
                              </m:r>
                            </m:sub>
                          </m:sSub>
                          <m:r>
                            <a:rPr lang="en-IN" i="1" smtClean="0">
                              <a:latin typeface="Cambria Math" panose="02040503050406030204" pitchFamily="18" charset="0"/>
                              <a:ea typeface="Cambria Math" panose="02040503050406030204" pitchFamily="18" charset="0"/>
                            </a:rPr>
                            <m:t>×</m:t>
                          </m:r>
                          <m:sSub>
                            <m:sSubPr>
                              <m:ctrlPr>
                                <a:rPr lang="en-IN"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𝑓</m:t>
                              </m:r>
                            </m:e>
                            <m:sub>
                              <m:r>
                                <a:rPr lang="en-US" b="0" i="1" smtClean="0">
                                  <a:latin typeface="Cambria Math" panose="02040503050406030204" pitchFamily="18" charset="0"/>
                                  <a:ea typeface="Cambria Math" panose="02040503050406030204" pitchFamily="18" charset="0"/>
                                </a:rPr>
                                <m:t>𝑖</m:t>
                              </m:r>
                            </m:sub>
                          </m:sSub>
                          <m:r>
                            <a:rPr lang="en-US" b="0" i="1" smtClean="0">
                              <a:latin typeface="Cambria Math" panose="02040503050406030204" pitchFamily="18" charset="0"/>
                              <a:ea typeface="Cambria Math" panose="02040503050406030204" pitchFamily="18" charset="0"/>
                            </a:rPr>
                            <m:t>=</m:t>
                          </m:r>
                        </m:e>
                      </m:nary>
                    </m:oMath>
                  </m:oMathPara>
                </a14:m>
                <a:endParaRPr lang="en-IN" dirty="0"/>
              </a:p>
            </p:txBody>
          </p:sp>
        </mc:Choice>
        <mc:Fallback xmlns="">
          <p:sp>
            <p:nvSpPr>
              <p:cNvPr id="54" name="TextBox 53">
                <a:extLst>
                  <a:ext uri="{FF2B5EF4-FFF2-40B4-BE49-F238E27FC236}">
                    <a16:creationId xmlns:a16="http://schemas.microsoft.com/office/drawing/2014/main" id="{6855BBBF-B1CB-4BBC-ACDD-D47ADD1498A3}"/>
                  </a:ext>
                </a:extLst>
              </p:cNvPr>
              <p:cNvSpPr txBox="1">
                <a:spLocks noRot="1" noChangeAspect="1" noMove="1" noResize="1" noEditPoints="1" noAdjustHandles="1" noChangeArrowheads="1" noChangeShapeType="1" noTextEdit="1"/>
              </p:cNvSpPr>
              <p:nvPr/>
            </p:nvSpPr>
            <p:spPr>
              <a:xfrm>
                <a:off x="4678418" y="5286213"/>
                <a:ext cx="1286442" cy="670761"/>
              </a:xfrm>
              <a:prstGeom prst="rect">
                <a:avLst/>
              </a:prstGeom>
              <a:blipFill>
                <a:blip r:embed="rId2"/>
                <a:stretch>
                  <a:fillRect/>
                </a:stretch>
              </a:blipFill>
            </p:spPr>
            <p:txBody>
              <a:bodyPr/>
              <a:lstStyle/>
              <a:p>
                <a:r>
                  <a:rPr lang="en-IN">
                    <a:noFill/>
                  </a:rPr>
                  <a:t> </a:t>
                </a:r>
              </a:p>
            </p:txBody>
          </p:sp>
        </mc:Fallback>
      </mc:AlternateContent>
    </p:spTree>
    <p:extLst>
      <p:ext uri="{BB962C8B-B14F-4D97-AF65-F5344CB8AC3E}">
        <p14:creationId xmlns:p14="http://schemas.microsoft.com/office/powerpoint/2010/main" val="4266152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410">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410">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7410">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410">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54"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Content Placeholder 2">
            <a:extLst>
              <a:ext uri="{FF2B5EF4-FFF2-40B4-BE49-F238E27FC236}">
                <a16:creationId xmlns:a16="http://schemas.microsoft.com/office/drawing/2014/main" id="{BEF8A033-9BEB-425D-8BD4-26A7E2ED7B49}"/>
              </a:ext>
            </a:extLst>
          </p:cNvPr>
          <p:cNvSpPr>
            <a:spLocks noGrp="1"/>
          </p:cNvSpPr>
          <p:nvPr>
            <p:ph idx="1"/>
          </p:nvPr>
        </p:nvSpPr>
        <p:spPr>
          <a:xfrm>
            <a:off x="304800" y="1493838"/>
            <a:ext cx="8229600" cy="4525962"/>
          </a:xfrm>
        </p:spPr>
        <p:txBody>
          <a:bodyPr/>
          <a:lstStyle/>
          <a:p>
            <a:pPr marL="57150" indent="0" algn="just" fontAlgn="base">
              <a:spcAft>
                <a:spcPct val="0"/>
              </a:spcAft>
            </a:pPr>
            <a:r>
              <a:rPr lang="en-US" b="1" u="sng" dirty="0">
                <a:latin typeface="Courier New" panose="02070309020205020404" pitchFamily="49" charset="0"/>
                <a:cs typeface="Courier New" panose="02070309020205020404" pitchFamily="49" charset="0"/>
              </a:rPr>
              <a:t>Algorithm(G)</a:t>
            </a:r>
          </a:p>
          <a:p>
            <a:pPr marL="57150" indent="0" algn="just" fontAlgn="base">
              <a:spcAft>
                <a:spcPct val="0"/>
              </a:spcAft>
            </a:pPr>
            <a:endParaRPr lang="en-US" b="1" u="sng" dirty="0">
              <a:latin typeface="Courier New" panose="02070309020205020404" pitchFamily="49" charset="0"/>
              <a:cs typeface="Courier New" panose="02070309020205020404" pitchFamily="49" charset="0"/>
            </a:endParaRPr>
          </a:p>
          <a:p>
            <a:pPr marL="57150" indent="0" algn="just" fontAlgn="base">
              <a:spcAft>
                <a:spcPct val="0"/>
              </a:spcAft>
            </a:pPr>
            <a:r>
              <a:rPr lang="en-US" b="1" i="1" dirty="0">
                <a:solidFill>
                  <a:srgbClr val="FF0000"/>
                </a:solidFill>
                <a:latin typeface="Courier New" panose="02070309020205020404" pitchFamily="49" charset="0"/>
                <a:cs typeface="Courier New" panose="02070309020205020404" pitchFamily="49" charset="0"/>
              </a:rPr>
              <a:t>&lt;Homework&gt;</a:t>
            </a:r>
            <a:endParaRPr lang="en-US" i="1" dirty="0">
              <a:solidFill>
                <a:srgbClr val="FF0000"/>
              </a:solidFill>
              <a:latin typeface="Courier New" panose="02070309020205020404" pitchFamily="49" charset="0"/>
              <a:cs typeface="Courier New" panose="02070309020205020404" pitchFamily="49" charset="0"/>
            </a:endParaRPr>
          </a:p>
        </p:txBody>
      </p:sp>
      <p:sp>
        <p:nvSpPr>
          <p:cNvPr id="4" name="Content Placeholder 3">
            <a:extLst>
              <a:ext uri="{FF2B5EF4-FFF2-40B4-BE49-F238E27FC236}">
                <a16:creationId xmlns:a16="http://schemas.microsoft.com/office/drawing/2014/main" id="{34B17C67-4D7A-4EF2-AC38-E8D5F700E17C}"/>
              </a:ext>
            </a:extLst>
          </p:cNvPr>
          <p:cNvSpPr>
            <a:spLocks noGrp="1"/>
          </p:cNvSpPr>
          <p:nvPr>
            <p:ph sz="quarter" idx="10"/>
          </p:nvPr>
        </p:nvSpPr>
        <p:spPr/>
        <p:txBody>
          <a:bodyPr rtlCol="0"/>
          <a:lstStyle/>
          <a:p>
            <a:pPr eaLnBrk="1" fontAlgn="auto" hangingPunct="1">
              <a:spcAft>
                <a:spcPts val="0"/>
              </a:spcAft>
              <a:defRPr/>
            </a:pPr>
            <a:r>
              <a:rPr lang="en-US" dirty="0">
                <a:latin typeface="Times New Roman" panose="02020603050405020304" pitchFamily="18" charset="0"/>
                <a:cs typeface="Times New Roman" panose="02020603050405020304" pitchFamily="18" charset="0"/>
              </a:rPr>
              <a:t>Huffman coding(Greedy Algorithms)</a:t>
            </a:r>
            <a:endParaRPr lang="en-US" dirty="0"/>
          </a:p>
        </p:txBody>
      </p:sp>
    </p:spTree>
    <p:extLst>
      <p:ext uri="{BB962C8B-B14F-4D97-AF65-F5344CB8AC3E}">
        <p14:creationId xmlns:p14="http://schemas.microsoft.com/office/powerpoint/2010/main" val="350882025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34B17C67-4D7A-4EF2-AC38-E8D5F700E17C}"/>
              </a:ext>
            </a:extLst>
          </p:cNvPr>
          <p:cNvSpPr>
            <a:spLocks noGrp="1"/>
          </p:cNvSpPr>
          <p:nvPr>
            <p:ph sz="quarter" idx="10"/>
          </p:nvPr>
        </p:nvSpPr>
        <p:spPr>
          <a:xfrm>
            <a:off x="36443" y="1790700"/>
            <a:ext cx="4535558" cy="3467100"/>
          </a:xfrm>
        </p:spPr>
        <p:txBody>
          <a:bodyPr rtlCol="0"/>
          <a:lstStyle/>
          <a:p>
            <a:pPr algn="ctr" eaLnBrk="1" fontAlgn="auto" hangingPunct="1">
              <a:spcAft>
                <a:spcPts val="0"/>
              </a:spcAft>
              <a:defRPr/>
            </a:pPr>
            <a:r>
              <a:rPr lang="en-US" dirty="0">
                <a:latin typeface="Times New Roman" panose="02020603050405020304" pitchFamily="18" charset="0"/>
                <a:cs typeface="Times New Roman" panose="02020603050405020304" pitchFamily="18" charset="0"/>
              </a:rPr>
              <a:t>Divide and Conquer</a:t>
            </a:r>
          </a:p>
        </p:txBody>
      </p:sp>
      <p:pic>
        <p:nvPicPr>
          <p:cNvPr id="1026" name="Picture 2" descr="DAA Divide and Conquer Introduction - javatpoint">
            <a:extLst>
              <a:ext uri="{FF2B5EF4-FFF2-40B4-BE49-F238E27FC236}">
                <a16:creationId xmlns:a16="http://schemas.microsoft.com/office/drawing/2014/main" id="{182AE8B0-48A8-4136-AEDC-D5752BBBA4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05615" y="1797326"/>
            <a:ext cx="4838385" cy="3752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633750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Content Placeholder 2">
            <a:extLst>
              <a:ext uri="{FF2B5EF4-FFF2-40B4-BE49-F238E27FC236}">
                <a16:creationId xmlns:a16="http://schemas.microsoft.com/office/drawing/2014/main" id="{BEF8A033-9BEB-425D-8BD4-26A7E2ED7B49}"/>
              </a:ext>
            </a:extLst>
          </p:cNvPr>
          <p:cNvSpPr>
            <a:spLocks noGrp="1"/>
          </p:cNvSpPr>
          <p:nvPr>
            <p:ph idx="1"/>
          </p:nvPr>
        </p:nvSpPr>
        <p:spPr>
          <a:xfrm>
            <a:off x="304800" y="1493838"/>
            <a:ext cx="8229600" cy="4525962"/>
          </a:xfrm>
        </p:spPr>
        <p:txBody>
          <a:bodyPr/>
          <a:lstStyle/>
          <a:p>
            <a:pPr marL="57150" indent="0" algn="just" fontAlgn="base">
              <a:spcAft>
                <a:spcPct val="0"/>
              </a:spcAft>
            </a:pPr>
            <a:r>
              <a:rPr lang="en-US" sz="1700" dirty="0">
                <a:latin typeface="Courier New" panose="02070309020205020404" pitchFamily="49" charset="0"/>
                <a:cs typeface="Courier New" panose="02070309020205020404" pitchFamily="49" charset="0"/>
              </a:rPr>
              <a:t>It is a problem-solving strategy that involves breaking down a complex problem into simpler subproblems, solving the subproblems independently, and then combining their solutions to solve the original problem.</a:t>
            </a:r>
          </a:p>
          <a:p>
            <a:pPr marL="57150" indent="0" algn="just" fontAlgn="base">
              <a:spcAft>
                <a:spcPct val="0"/>
              </a:spcAft>
            </a:pPr>
            <a:r>
              <a:rPr lang="en-US" sz="1700" dirty="0">
                <a:latin typeface="Courier New" panose="02070309020205020404" pitchFamily="49" charset="0"/>
                <a:cs typeface="Courier New" panose="02070309020205020404" pitchFamily="49" charset="0"/>
              </a:rPr>
              <a:t>Widely used for optimization, search, and sorting problems.</a:t>
            </a:r>
          </a:p>
          <a:p>
            <a:pPr marL="57150" indent="0" algn="just" fontAlgn="base">
              <a:spcAft>
                <a:spcPct val="0"/>
              </a:spcAft>
            </a:pPr>
            <a:r>
              <a:rPr lang="en-US" sz="1700" b="1" dirty="0">
                <a:latin typeface="Courier New" panose="02070309020205020404" pitchFamily="49" charset="0"/>
                <a:cs typeface="Courier New" panose="02070309020205020404" pitchFamily="49" charset="0"/>
              </a:rPr>
              <a:t>Basic steps:</a:t>
            </a:r>
          </a:p>
          <a:p>
            <a:pPr marL="400050" algn="just" fontAlgn="base">
              <a:spcAft>
                <a:spcPct val="0"/>
              </a:spcAft>
              <a:buFont typeface="+mj-lt"/>
              <a:buAutoNum type="arabicPeriod"/>
            </a:pPr>
            <a:r>
              <a:rPr lang="en-US" sz="1700" dirty="0">
                <a:latin typeface="Courier New" panose="02070309020205020404" pitchFamily="49" charset="0"/>
                <a:cs typeface="Courier New" panose="02070309020205020404" pitchFamily="49" charset="0"/>
              </a:rPr>
              <a:t>Divide: Break the problem into smaller, related subproblems that are easier to solve. This step should reduce the problem's size or complexity.</a:t>
            </a:r>
          </a:p>
          <a:p>
            <a:pPr marL="400050" algn="just" fontAlgn="base">
              <a:spcAft>
                <a:spcPct val="0"/>
              </a:spcAft>
              <a:buFont typeface="+mj-lt"/>
              <a:buAutoNum type="arabicPeriod"/>
            </a:pPr>
            <a:r>
              <a:rPr lang="en-US" sz="1700" dirty="0">
                <a:latin typeface="Courier New" panose="02070309020205020404" pitchFamily="49" charset="0"/>
                <a:cs typeface="Courier New" panose="02070309020205020404" pitchFamily="49" charset="0"/>
              </a:rPr>
              <a:t>Conquer: Solve the subproblems. This can be done recursively or through other methods, depending on the specific problem.</a:t>
            </a:r>
          </a:p>
          <a:p>
            <a:pPr marL="400050" algn="just" fontAlgn="base">
              <a:spcAft>
                <a:spcPct val="0"/>
              </a:spcAft>
              <a:buFont typeface="+mj-lt"/>
              <a:buAutoNum type="arabicPeriod"/>
            </a:pPr>
            <a:r>
              <a:rPr lang="en-US" sz="1700" dirty="0">
                <a:latin typeface="Courier New" panose="02070309020205020404" pitchFamily="49" charset="0"/>
                <a:cs typeface="Courier New" panose="02070309020205020404" pitchFamily="49" charset="0"/>
              </a:rPr>
              <a:t>Combine: Merge the solutions of the subproblems to obtain a solution to the original problem.</a:t>
            </a:r>
          </a:p>
        </p:txBody>
      </p:sp>
      <p:sp>
        <p:nvSpPr>
          <p:cNvPr id="4" name="Content Placeholder 3">
            <a:extLst>
              <a:ext uri="{FF2B5EF4-FFF2-40B4-BE49-F238E27FC236}">
                <a16:creationId xmlns:a16="http://schemas.microsoft.com/office/drawing/2014/main" id="{34B17C67-4D7A-4EF2-AC38-E8D5F700E17C}"/>
              </a:ext>
            </a:extLst>
          </p:cNvPr>
          <p:cNvSpPr>
            <a:spLocks noGrp="1"/>
          </p:cNvSpPr>
          <p:nvPr>
            <p:ph sz="quarter" idx="10"/>
          </p:nvPr>
        </p:nvSpPr>
        <p:spPr/>
        <p:txBody>
          <a:bodyPr rtlCol="0"/>
          <a:lstStyle/>
          <a:p>
            <a:pPr algn="just" eaLnBrk="1" fontAlgn="auto" hangingPunct="1">
              <a:spcAft>
                <a:spcPts val="0"/>
              </a:spcAft>
              <a:defRPr/>
            </a:pPr>
            <a:r>
              <a:rPr lang="en-US" dirty="0">
                <a:latin typeface="Times New Roman" panose="02020603050405020304" pitchFamily="18" charset="0"/>
                <a:cs typeface="Times New Roman" panose="02020603050405020304" pitchFamily="18" charset="0"/>
              </a:rPr>
              <a:t>Divide and Conquer</a:t>
            </a:r>
          </a:p>
        </p:txBody>
      </p:sp>
    </p:spTree>
    <p:extLst>
      <p:ext uri="{BB962C8B-B14F-4D97-AF65-F5344CB8AC3E}">
        <p14:creationId xmlns:p14="http://schemas.microsoft.com/office/powerpoint/2010/main" val="32017553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4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4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410">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7410">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7410">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7410">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34B17C67-4D7A-4EF2-AC38-E8D5F700E17C}"/>
              </a:ext>
            </a:extLst>
          </p:cNvPr>
          <p:cNvSpPr>
            <a:spLocks noGrp="1"/>
          </p:cNvSpPr>
          <p:nvPr>
            <p:ph sz="quarter" idx="10"/>
          </p:nvPr>
        </p:nvSpPr>
        <p:spPr/>
        <p:txBody>
          <a:bodyPr rtlCol="0"/>
          <a:lstStyle/>
          <a:p>
            <a:pPr algn="just" eaLnBrk="1" fontAlgn="auto" hangingPunct="1">
              <a:spcAft>
                <a:spcPts val="0"/>
              </a:spcAft>
              <a:defRPr/>
            </a:pPr>
            <a:r>
              <a:rPr lang="en-US" dirty="0">
                <a:latin typeface="Times New Roman" panose="02020603050405020304" pitchFamily="18" charset="0"/>
                <a:cs typeface="Times New Roman" panose="02020603050405020304" pitchFamily="18" charset="0"/>
              </a:rPr>
              <a:t>Divide and Conquer</a:t>
            </a:r>
          </a:p>
        </p:txBody>
      </p:sp>
      <p:graphicFrame>
        <p:nvGraphicFramePr>
          <p:cNvPr id="5" name="Table 4">
            <a:extLst>
              <a:ext uri="{FF2B5EF4-FFF2-40B4-BE49-F238E27FC236}">
                <a16:creationId xmlns:a16="http://schemas.microsoft.com/office/drawing/2014/main" id="{968116C8-F93E-4999-B754-EF988E206429}"/>
              </a:ext>
            </a:extLst>
          </p:cNvPr>
          <p:cNvGraphicFramePr>
            <a:graphicFrameLocks noGrp="1"/>
          </p:cNvGraphicFramePr>
          <p:nvPr>
            <p:extLst>
              <p:ext uri="{D42A27DB-BD31-4B8C-83A1-F6EECF244321}">
                <p14:modId xmlns:p14="http://schemas.microsoft.com/office/powerpoint/2010/main" val="3631306582"/>
              </p:ext>
            </p:extLst>
          </p:nvPr>
        </p:nvGraphicFramePr>
        <p:xfrm>
          <a:off x="876300" y="2514600"/>
          <a:ext cx="7391400" cy="1645920"/>
        </p:xfrm>
        <a:graphic>
          <a:graphicData uri="http://schemas.openxmlformats.org/drawingml/2006/table">
            <a:tbl>
              <a:tblPr firstRow="1" bandRow="1">
                <a:tableStyleId>{5940675A-B579-460E-94D1-54222C63F5DA}</a:tableStyleId>
              </a:tblPr>
              <a:tblGrid>
                <a:gridCol w="3695700">
                  <a:extLst>
                    <a:ext uri="{9D8B030D-6E8A-4147-A177-3AD203B41FA5}">
                      <a16:colId xmlns:a16="http://schemas.microsoft.com/office/drawing/2014/main" val="4098675219"/>
                    </a:ext>
                  </a:extLst>
                </a:gridCol>
                <a:gridCol w="3695700">
                  <a:extLst>
                    <a:ext uri="{9D8B030D-6E8A-4147-A177-3AD203B41FA5}">
                      <a16:colId xmlns:a16="http://schemas.microsoft.com/office/drawing/2014/main" val="3340698752"/>
                    </a:ext>
                  </a:extLst>
                </a:gridCol>
              </a:tblGrid>
              <a:tr h="370840">
                <a:tc>
                  <a:txBody>
                    <a:bodyPr/>
                    <a:lstStyle/>
                    <a:p>
                      <a:pPr algn="ctr"/>
                      <a:r>
                        <a:rPr lang="en-US" sz="2400" dirty="0"/>
                        <a:t>Advantages</a:t>
                      </a:r>
                      <a:endParaRPr lang="en-IN" sz="2400" dirty="0"/>
                    </a:p>
                  </a:txBody>
                  <a:tcPr/>
                </a:tc>
                <a:tc>
                  <a:txBody>
                    <a:bodyPr/>
                    <a:lstStyle/>
                    <a:p>
                      <a:pPr algn="ctr"/>
                      <a:r>
                        <a:rPr lang="en-US" sz="2400" dirty="0"/>
                        <a:t>Disadvantages</a:t>
                      </a:r>
                      <a:endParaRPr lang="en-IN" sz="2400" dirty="0"/>
                    </a:p>
                  </a:txBody>
                  <a:tcPr/>
                </a:tc>
                <a:extLst>
                  <a:ext uri="{0D108BD9-81ED-4DB2-BD59-A6C34878D82A}">
                    <a16:rowId xmlns:a16="http://schemas.microsoft.com/office/drawing/2014/main" val="1942767862"/>
                  </a:ext>
                </a:extLst>
              </a:tr>
              <a:tr h="370840">
                <a:tc>
                  <a:txBody>
                    <a:bodyPr/>
                    <a:lstStyle/>
                    <a:p>
                      <a:pPr marL="285750" indent="-285750" algn="just">
                        <a:buFont typeface="Arial" panose="020B0604020202020204" pitchFamily="34" charset="0"/>
                        <a:buChar char="•"/>
                      </a:pPr>
                      <a:r>
                        <a:rPr lang="en-US" sz="2400" dirty="0"/>
                        <a:t>Difficult problems can be solved</a:t>
                      </a:r>
                    </a:p>
                    <a:p>
                      <a:pPr marL="285750" indent="-285750" algn="just">
                        <a:buFont typeface="Arial" panose="020B0604020202020204" pitchFamily="34" charset="0"/>
                        <a:buChar char="•"/>
                      </a:pPr>
                      <a:r>
                        <a:rPr lang="en-US" sz="2400" dirty="0"/>
                        <a:t>Parallelism</a:t>
                      </a:r>
                      <a:endParaRPr lang="en-IN" sz="2400" dirty="0"/>
                    </a:p>
                  </a:txBody>
                  <a:tcPr/>
                </a:tc>
                <a:tc>
                  <a:txBody>
                    <a:bodyPr/>
                    <a:lstStyle/>
                    <a:p>
                      <a:pPr marL="285750" indent="-285750" algn="just">
                        <a:buFont typeface="Arial" panose="020B0604020202020204" pitchFamily="34" charset="0"/>
                        <a:buChar char="•"/>
                      </a:pPr>
                      <a:r>
                        <a:rPr lang="en-US" sz="2400" dirty="0"/>
                        <a:t>Slow due to recursion</a:t>
                      </a:r>
                    </a:p>
                    <a:p>
                      <a:pPr marL="285750" indent="-285750" algn="just">
                        <a:buFont typeface="Arial" panose="020B0604020202020204" pitchFamily="34" charset="0"/>
                        <a:buChar char="•"/>
                      </a:pPr>
                      <a:r>
                        <a:rPr lang="en-US" sz="2400" dirty="0"/>
                        <a:t>Storage costs for recursive calls</a:t>
                      </a:r>
                      <a:endParaRPr lang="en-IN" sz="2400" dirty="0"/>
                    </a:p>
                  </a:txBody>
                  <a:tcPr/>
                </a:tc>
                <a:extLst>
                  <a:ext uri="{0D108BD9-81ED-4DB2-BD59-A6C34878D82A}">
                    <a16:rowId xmlns:a16="http://schemas.microsoft.com/office/drawing/2014/main" val="306500513"/>
                  </a:ext>
                </a:extLst>
              </a:tr>
            </a:tbl>
          </a:graphicData>
        </a:graphic>
      </p:graphicFrame>
    </p:spTree>
    <p:extLst>
      <p:ext uri="{BB962C8B-B14F-4D97-AF65-F5344CB8AC3E}">
        <p14:creationId xmlns:p14="http://schemas.microsoft.com/office/powerpoint/2010/main" val="12866083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34B17C67-4D7A-4EF2-AC38-E8D5F700E17C}"/>
              </a:ext>
            </a:extLst>
          </p:cNvPr>
          <p:cNvSpPr>
            <a:spLocks noGrp="1"/>
          </p:cNvSpPr>
          <p:nvPr>
            <p:ph sz="quarter" idx="10"/>
          </p:nvPr>
        </p:nvSpPr>
        <p:spPr/>
        <p:txBody>
          <a:bodyPr rtlCol="0"/>
          <a:lstStyle/>
          <a:p>
            <a:pPr eaLnBrk="1" fontAlgn="auto" hangingPunct="1">
              <a:spcAft>
                <a:spcPts val="0"/>
              </a:spcAft>
              <a:defRPr/>
            </a:pPr>
            <a:r>
              <a:rPr lang="en-US" dirty="0">
                <a:latin typeface="Times New Roman" panose="02020603050405020304" pitchFamily="18" charset="0"/>
                <a:cs typeface="Times New Roman" panose="02020603050405020304" pitchFamily="18" charset="0"/>
              </a:rPr>
              <a:t>Graph</a:t>
            </a:r>
            <a:endParaRPr lang="en-US" dirty="0"/>
          </a:p>
        </p:txBody>
      </p:sp>
      <p:pic>
        <p:nvPicPr>
          <p:cNvPr id="1026" name="Picture 2">
            <a:extLst>
              <a:ext uri="{FF2B5EF4-FFF2-40B4-BE49-F238E27FC236}">
                <a16:creationId xmlns:a16="http://schemas.microsoft.com/office/drawing/2014/main" id="{045027DA-2F60-4082-B588-6D7F0A421BF6}"/>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tretch>
            <a:fillRect/>
          </a:stretch>
        </p:blipFill>
        <p:spPr bwMode="auto">
          <a:xfrm>
            <a:off x="2889650" y="2057400"/>
            <a:ext cx="3364699" cy="38140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926532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34B17C67-4D7A-4EF2-AC38-E8D5F700E17C}"/>
              </a:ext>
            </a:extLst>
          </p:cNvPr>
          <p:cNvSpPr>
            <a:spLocks noGrp="1"/>
          </p:cNvSpPr>
          <p:nvPr>
            <p:ph sz="quarter" idx="10"/>
          </p:nvPr>
        </p:nvSpPr>
        <p:spPr/>
        <p:txBody>
          <a:bodyPr rtlCol="0"/>
          <a:lstStyle/>
          <a:p>
            <a:pPr eaLnBrk="1" fontAlgn="auto" hangingPunct="1">
              <a:spcAft>
                <a:spcPts val="0"/>
              </a:spcAft>
              <a:defRPr/>
            </a:pPr>
            <a:r>
              <a:rPr lang="en-US" dirty="0">
                <a:latin typeface="Times New Roman" panose="02020603050405020304" pitchFamily="18" charset="0"/>
                <a:cs typeface="Times New Roman" panose="02020603050405020304" pitchFamily="18" charset="0"/>
              </a:rPr>
              <a:t>Binary Search </a:t>
            </a:r>
          </a:p>
          <a:p>
            <a:pPr eaLnBrk="1" fontAlgn="auto" hangingPunct="1">
              <a:spcAft>
                <a:spcPts val="0"/>
              </a:spcAft>
              <a:defRPr/>
            </a:pPr>
            <a:r>
              <a:rPr lang="en-US" sz="2800" dirty="0">
                <a:latin typeface="Times New Roman" panose="02020603050405020304" pitchFamily="18" charset="0"/>
                <a:cs typeface="Times New Roman" panose="02020603050405020304" pitchFamily="18" charset="0"/>
              </a:rPr>
              <a:t>(Divide and Conquer)</a:t>
            </a:r>
            <a:endParaRPr lang="en-US" dirty="0"/>
          </a:p>
        </p:txBody>
      </p:sp>
      <p:pic>
        <p:nvPicPr>
          <p:cNvPr id="2052" name="Picture 4" descr="Binary Search. Searching in a sorted array or a binary… | by jb stevenard |  Geek Culture | Medium">
            <a:extLst>
              <a:ext uri="{FF2B5EF4-FFF2-40B4-BE49-F238E27FC236}">
                <a16:creationId xmlns:a16="http://schemas.microsoft.com/office/drawing/2014/main" id="{CC786247-2CC0-4767-9F60-3799927BB6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 y="1676400"/>
            <a:ext cx="8915400" cy="4229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452612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34B17C67-4D7A-4EF2-AC38-E8D5F700E17C}"/>
              </a:ext>
            </a:extLst>
          </p:cNvPr>
          <p:cNvSpPr>
            <a:spLocks noGrp="1"/>
          </p:cNvSpPr>
          <p:nvPr>
            <p:ph sz="quarter" idx="10"/>
          </p:nvPr>
        </p:nvSpPr>
        <p:spPr/>
        <p:txBody>
          <a:bodyPr rtlCol="0"/>
          <a:lstStyle/>
          <a:p>
            <a:pPr eaLnBrk="1" fontAlgn="auto" hangingPunct="1">
              <a:spcAft>
                <a:spcPts val="0"/>
              </a:spcAft>
              <a:defRPr/>
            </a:pPr>
            <a:r>
              <a:rPr lang="en-US" dirty="0">
                <a:latin typeface="Times New Roman" panose="02020603050405020304" pitchFamily="18" charset="0"/>
                <a:cs typeface="Times New Roman" panose="02020603050405020304" pitchFamily="18" charset="0"/>
              </a:rPr>
              <a:t>Binary Search </a:t>
            </a:r>
          </a:p>
          <a:p>
            <a:pPr eaLnBrk="1" fontAlgn="auto" hangingPunct="1">
              <a:spcAft>
                <a:spcPts val="0"/>
              </a:spcAft>
              <a:defRPr/>
            </a:pPr>
            <a:r>
              <a:rPr lang="en-US" sz="2800" dirty="0">
                <a:latin typeface="Times New Roman" panose="02020603050405020304" pitchFamily="18" charset="0"/>
                <a:cs typeface="Times New Roman" panose="02020603050405020304" pitchFamily="18" charset="0"/>
              </a:rPr>
              <a:t>(Divide and Conquer)</a:t>
            </a:r>
            <a:endParaRPr lang="en-US" dirty="0"/>
          </a:p>
        </p:txBody>
      </p:sp>
      <p:sp>
        <p:nvSpPr>
          <p:cNvPr id="5" name="Rectangle 4">
            <a:extLst>
              <a:ext uri="{FF2B5EF4-FFF2-40B4-BE49-F238E27FC236}">
                <a16:creationId xmlns:a16="http://schemas.microsoft.com/office/drawing/2014/main" id="{51C8F7D4-242F-4877-A2D5-FBDEDBA84341}"/>
              </a:ext>
            </a:extLst>
          </p:cNvPr>
          <p:cNvSpPr/>
          <p:nvPr/>
        </p:nvSpPr>
        <p:spPr>
          <a:xfrm>
            <a:off x="304800" y="1524000"/>
            <a:ext cx="8686800" cy="4401205"/>
          </a:xfrm>
          <a:prstGeom prst="rect">
            <a:avLst/>
          </a:prstGeom>
          <a:ln>
            <a:solidFill>
              <a:schemeClr val="tx1"/>
            </a:solidFill>
          </a:ln>
        </p:spPr>
        <p:txBody>
          <a:bodyPr wrap="square">
            <a:spAutoFit/>
          </a:bodyPr>
          <a:lstStyle/>
          <a:p>
            <a:r>
              <a:rPr lang="en-IN" sz="1400" dirty="0">
                <a:latin typeface="Courier New" panose="02070309020205020404" pitchFamily="49" charset="0"/>
                <a:cs typeface="Courier New" panose="02070309020205020404" pitchFamily="49" charset="0"/>
              </a:rPr>
              <a:t>int </a:t>
            </a:r>
            <a:r>
              <a:rPr lang="en-IN" sz="1400" dirty="0" err="1">
                <a:latin typeface="Courier New" panose="02070309020205020404" pitchFamily="49" charset="0"/>
                <a:cs typeface="Courier New" panose="02070309020205020404" pitchFamily="49" charset="0"/>
              </a:rPr>
              <a:t>binarySearch</a:t>
            </a:r>
            <a:r>
              <a:rPr lang="en-IN" sz="1400" dirty="0">
                <a:latin typeface="Courier New" panose="02070309020205020404" pitchFamily="49" charset="0"/>
                <a:cs typeface="Courier New" panose="02070309020205020404" pitchFamily="49" charset="0"/>
              </a:rPr>
              <a:t>(int </a:t>
            </a:r>
            <a:r>
              <a:rPr lang="en-IN" sz="1400" dirty="0" err="1">
                <a:latin typeface="Courier New" panose="02070309020205020404" pitchFamily="49" charset="0"/>
                <a:cs typeface="Courier New" panose="02070309020205020404" pitchFamily="49" charset="0"/>
              </a:rPr>
              <a:t>arr</a:t>
            </a:r>
            <a:r>
              <a:rPr lang="en-IN" sz="1400" dirty="0">
                <a:latin typeface="Courier New" panose="02070309020205020404" pitchFamily="49" charset="0"/>
                <a:cs typeface="Courier New" panose="02070309020205020404" pitchFamily="49" charset="0"/>
              </a:rPr>
              <a:t>[], int l, int r, int x)</a:t>
            </a:r>
          </a:p>
          <a:p>
            <a:r>
              <a:rPr lang="en-IN" sz="1400" dirty="0">
                <a:latin typeface="Courier New" panose="02070309020205020404" pitchFamily="49" charset="0"/>
                <a:cs typeface="Courier New" panose="02070309020205020404" pitchFamily="49" charset="0"/>
              </a:rPr>
              <a:t>{</a:t>
            </a:r>
          </a:p>
          <a:p>
            <a:r>
              <a:rPr lang="en-IN" sz="1400" dirty="0">
                <a:latin typeface="Courier New" panose="02070309020205020404" pitchFamily="49" charset="0"/>
                <a:cs typeface="Courier New" panose="02070309020205020404" pitchFamily="49" charset="0"/>
              </a:rPr>
              <a:t>    if (r &gt;= l) {</a:t>
            </a:r>
          </a:p>
          <a:p>
            <a:r>
              <a:rPr lang="en-IN" sz="1400" dirty="0">
                <a:latin typeface="Courier New" panose="02070309020205020404" pitchFamily="49" charset="0"/>
                <a:cs typeface="Courier New" panose="02070309020205020404" pitchFamily="49" charset="0"/>
              </a:rPr>
              <a:t>        int mid = l + (r - l) / 2;</a:t>
            </a:r>
          </a:p>
          <a:p>
            <a:r>
              <a:rPr lang="en-IN" sz="1400" dirty="0">
                <a:latin typeface="Courier New" panose="02070309020205020404" pitchFamily="49" charset="0"/>
                <a:cs typeface="Courier New" panose="02070309020205020404" pitchFamily="49" charset="0"/>
              </a:rPr>
              <a:t> </a:t>
            </a:r>
          </a:p>
          <a:p>
            <a:r>
              <a:rPr lang="en-IN" sz="1400" dirty="0">
                <a:latin typeface="Courier New" panose="02070309020205020404" pitchFamily="49" charset="0"/>
                <a:cs typeface="Courier New" panose="02070309020205020404" pitchFamily="49" charset="0"/>
              </a:rPr>
              <a:t>        </a:t>
            </a:r>
            <a:r>
              <a:rPr lang="en-IN" sz="1200" dirty="0">
                <a:latin typeface="Courier New" panose="02070309020205020404" pitchFamily="49" charset="0"/>
                <a:cs typeface="Courier New" panose="02070309020205020404" pitchFamily="49" charset="0"/>
              </a:rPr>
              <a:t>// If the element is present at the middle itself</a:t>
            </a:r>
          </a:p>
          <a:p>
            <a:r>
              <a:rPr lang="en-IN" sz="1400" dirty="0">
                <a:latin typeface="Courier New" panose="02070309020205020404" pitchFamily="49" charset="0"/>
                <a:cs typeface="Courier New" panose="02070309020205020404" pitchFamily="49" charset="0"/>
              </a:rPr>
              <a:t>        if (</a:t>
            </a:r>
            <a:r>
              <a:rPr lang="en-IN" sz="1400" dirty="0" err="1">
                <a:latin typeface="Courier New" panose="02070309020205020404" pitchFamily="49" charset="0"/>
                <a:cs typeface="Courier New" panose="02070309020205020404" pitchFamily="49" charset="0"/>
              </a:rPr>
              <a:t>arr</a:t>
            </a:r>
            <a:r>
              <a:rPr lang="en-IN" sz="1400" dirty="0">
                <a:latin typeface="Courier New" panose="02070309020205020404" pitchFamily="49" charset="0"/>
                <a:cs typeface="Courier New" panose="02070309020205020404" pitchFamily="49" charset="0"/>
              </a:rPr>
              <a:t>[mid] == x)</a:t>
            </a:r>
          </a:p>
          <a:p>
            <a:r>
              <a:rPr lang="en-IN" sz="1400" dirty="0">
                <a:latin typeface="Courier New" panose="02070309020205020404" pitchFamily="49" charset="0"/>
                <a:cs typeface="Courier New" panose="02070309020205020404" pitchFamily="49" charset="0"/>
              </a:rPr>
              <a:t>            return mid;</a:t>
            </a:r>
          </a:p>
          <a:p>
            <a:r>
              <a:rPr lang="en-IN" sz="1400" dirty="0">
                <a:latin typeface="Courier New" panose="02070309020205020404" pitchFamily="49" charset="0"/>
                <a:cs typeface="Courier New" panose="02070309020205020404" pitchFamily="49" charset="0"/>
              </a:rPr>
              <a:t> </a:t>
            </a:r>
          </a:p>
          <a:p>
            <a:r>
              <a:rPr lang="en-IN" sz="1400" dirty="0">
                <a:latin typeface="Courier New" panose="02070309020205020404" pitchFamily="49" charset="0"/>
                <a:cs typeface="Courier New" panose="02070309020205020404" pitchFamily="49" charset="0"/>
              </a:rPr>
              <a:t>        </a:t>
            </a:r>
            <a:r>
              <a:rPr lang="en-IN" sz="1200" dirty="0">
                <a:latin typeface="Courier New" panose="02070309020205020404" pitchFamily="49" charset="0"/>
                <a:cs typeface="Courier New" panose="02070309020205020404" pitchFamily="49" charset="0"/>
              </a:rPr>
              <a:t>// If element is smaller than mid, then it can only be present in left subarray</a:t>
            </a:r>
          </a:p>
          <a:p>
            <a:r>
              <a:rPr lang="en-IN" sz="1400" dirty="0">
                <a:latin typeface="Courier New" panose="02070309020205020404" pitchFamily="49" charset="0"/>
                <a:cs typeface="Courier New" panose="02070309020205020404" pitchFamily="49" charset="0"/>
              </a:rPr>
              <a:t>        if (</a:t>
            </a:r>
            <a:r>
              <a:rPr lang="en-IN" sz="1400" dirty="0" err="1">
                <a:latin typeface="Courier New" panose="02070309020205020404" pitchFamily="49" charset="0"/>
                <a:cs typeface="Courier New" panose="02070309020205020404" pitchFamily="49" charset="0"/>
              </a:rPr>
              <a:t>arr</a:t>
            </a:r>
            <a:r>
              <a:rPr lang="en-IN" sz="1400" dirty="0">
                <a:latin typeface="Courier New" panose="02070309020205020404" pitchFamily="49" charset="0"/>
                <a:cs typeface="Courier New" panose="02070309020205020404" pitchFamily="49" charset="0"/>
              </a:rPr>
              <a:t>[mid] &gt; x)</a:t>
            </a:r>
          </a:p>
          <a:p>
            <a:r>
              <a:rPr lang="en-IN" sz="1400" dirty="0">
                <a:latin typeface="Courier New" panose="02070309020205020404" pitchFamily="49" charset="0"/>
                <a:cs typeface="Courier New" panose="02070309020205020404" pitchFamily="49" charset="0"/>
              </a:rPr>
              <a:t>            return </a:t>
            </a:r>
            <a:r>
              <a:rPr lang="en-IN" sz="1400" dirty="0" err="1">
                <a:latin typeface="Courier New" panose="02070309020205020404" pitchFamily="49" charset="0"/>
                <a:cs typeface="Courier New" panose="02070309020205020404" pitchFamily="49" charset="0"/>
              </a:rPr>
              <a:t>binarySearch</a:t>
            </a:r>
            <a:r>
              <a:rPr lang="en-IN" sz="1400" dirty="0">
                <a:latin typeface="Courier New" panose="02070309020205020404" pitchFamily="49" charset="0"/>
                <a:cs typeface="Courier New" panose="02070309020205020404" pitchFamily="49" charset="0"/>
              </a:rPr>
              <a:t>(</a:t>
            </a:r>
            <a:r>
              <a:rPr lang="en-IN" sz="1400" dirty="0" err="1">
                <a:latin typeface="Courier New" panose="02070309020205020404" pitchFamily="49" charset="0"/>
                <a:cs typeface="Courier New" panose="02070309020205020404" pitchFamily="49" charset="0"/>
              </a:rPr>
              <a:t>arr</a:t>
            </a:r>
            <a:r>
              <a:rPr lang="en-IN" sz="1400" dirty="0">
                <a:latin typeface="Courier New" panose="02070309020205020404" pitchFamily="49" charset="0"/>
                <a:cs typeface="Courier New" panose="02070309020205020404" pitchFamily="49" charset="0"/>
              </a:rPr>
              <a:t>, l, mid - 1, x);</a:t>
            </a:r>
          </a:p>
          <a:p>
            <a:r>
              <a:rPr lang="en-IN" sz="1400" dirty="0">
                <a:latin typeface="Courier New" panose="02070309020205020404" pitchFamily="49" charset="0"/>
                <a:cs typeface="Courier New" panose="02070309020205020404" pitchFamily="49" charset="0"/>
              </a:rPr>
              <a:t> </a:t>
            </a:r>
          </a:p>
          <a:p>
            <a:r>
              <a:rPr lang="en-IN" sz="1400" dirty="0">
                <a:latin typeface="Courier New" panose="02070309020205020404" pitchFamily="49" charset="0"/>
                <a:cs typeface="Courier New" panose="02070309020205020404" pitchFamily="49" charset="0"/>
              </a:rPr>
              <a:t>        </a:t>
            </a:r>
            <a:r>
              <a:rPr lang="en-IN" sz="1200" dirty="0">
                <a:latin typeface="Courier New" panose="02070309020205020404" pitchFamily="49" charset="0"/>
                <a:cs typeface="Courier New" panose="02070309020205020404" pitchFamily="49" charset="0"/>
              </a:rPr>
              <a:t>// Else the element can only be present in right subarray</a:t>
            </a:r>
          </a:p>
          <a:p>
            <a:r>
              <a:rPr lang="en-IN" sz="1400" dirty="0">
                <a:latin typeface="Courier New" panose="02070309020205020404" pitchFamily="49" charset="0"/>
                <a:cs typeface="Courier New" panose="02070309020205020404" pitchFamily="49" charset="0"/>
              </a:rPr>
              <a:t>        return </a:t>
            </a:r>
            <a:r>
              <a:rPr lang="en-IN" sz="1400" dirty="0" err="1">
                <a:latin typeface="Courier New" panose="02070309020205020404" pitchFamily="49" charset="0"/>
                <a:cs typeface="Courier New" panose="02070309020205020404" pitchFamily="49" charset="0"/>
              </a:rPr>
              <a:t>binarySearch</a:t>
            </a:r>
            <a:r>
              <a:rPr lang="en-IN" sz="1400" dirty="0">
                <a:latin typeface="Courier New" panose="02070309020205020404" pitchFamily="49" charset="0"/>
                <a:cs typeface="Courier New" panose="02070309020205020404" pitchFamily="49" charset="0"/>
              </a:rPr>
              <a:t>(</a:t>
            </a:r>
            <a:r>
              <a:rPr lang="en-IN" sz="1400" dirty="0" err="1">
                <a:latin typeface="Courier New" panose="02070309020205020404" pitchFamily="49" charset="0"/>
                <a:cs typeface="Courier New" panose="02070309020205020404" pitchFamily="49" charset="0"/>
              </a:rPr>
              <a:t>arr</a:t>
            </a:r>
            <a:r>
              <a:rPr lang="en-IN" sz="1400" dirty="0">
                <a:latin typeface="Courier New" panose="02070309020205020404" pitchFamily="49" charset="0"/>
                <a:cs typeface="Courier New" panose="02070309020205020404" pitchFamily="49" charset="0"/>
              </a:rPr>
              <a:t>, mid + 1, r, x);</a:t>
            </a:r>
          </a:p>
          <a:p>
            <a:r>
              <a:rPr lang="en-IN" sz="1400" dirty="0">
                <a:latin typeface="Courier New" panose="02070309020205020404" pitchFamily="49" charset="0"/>
                <a:cs typeface="Courier New" panose="02070309020205020404" pitchFamily="49" charset="0"/>
              </a:rPr>
              <a:t>    }</a:t>
            </a:r>
          </a:p>
          <a:p>
            <a:r>
              <a:rPr lang="en-IN" sz="1400" dirty="0">
                <a:latin typeface="Courier New" panose="02070309020205020404" pitchFamily="49" charset="0"/>
                <a:cs typeface="Courier New" panose="02070309020205020404" pitchFamily="49" charset="0"/>
              </a:rPr>
              <a:t> </a:t>
            </a:r>
          </a:p>
          <a:p>
            <a:r>
              <a:rPr lang="en-IN" sz="1400" dirty="0">
                <a:latin typeface="Courier New" panose="02070309020205020404" pitchFamily="49" charset="0"/>
                <a:cs typeface="Courier New" panose="02070309020205020404" pitchFamily="49" charset="0"/>
              </a:rPr>
              <a:t>    </a:t>
            </a:r>
            <a:r>
              <a:rPr lang="en-IN" sz="1200" dirty="0">
                <a:latin typeface="Courier New" panose="02070309020205020404" pitchFamily="49" charset="0"/>
                <a:cs typeface="Courier New" panose="02070309020205020404" pitchFamily="49" charset="0"/>
              </a:rPr>
              <a:t>// We reach here when element is not present in array</a:t>
            </a:r>
          </a:p>
          <a:p>
            <a:r>
              <a:rPr lang="en-IN" sz="1400" dirty="0">
                <a:latin typeface="Courier New" panose="02070309020205020404" pitchFamily="49" charset="0"/>
                <a:cs typeface="Courier New" panose="02070309020205020404" pitchFamily="49" charset="0"/>
              </a:rPr>
              <a:t>    return -1;</a:t>
            </a:r>
          </a:p>
          <a:p>
            <a:r>
              <a:rPr lang="en-IN" sz="1400"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31266553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34B17C67-4D7A-4EF2-AC38-E8D5F700E17C}"/>
              </a:ext>
            </a:extLst>
          </p:cNvPr>
          <p:cNvSpPr>
            <a:spLocks noGrp="1"/>
          </p:cNvSpPr>
          <p:nvPr>
            <p:ph sz="quarter" idx="10"/>
          </p:nvPr>
        </p:nvSpPr>
        <p:spPr/>
        <p:txBody>
          <a:bodyPr rtlCol="0"/>
          <a:lstStyle/>
          <a:p>
            <a:pPr eaLnBrk="1" fontAlgn="auto" hangingPunct="1">
              <a:spcAft>
                <a:spcPts val="0"/>
              </a:spcAft>
              <a:defRPr/>
            </a:pPr>
            <a:r>
              <a:rPr lang="en-US" dirty="0">
                <a:latin typeface="Times New Roman" panose="02020603050405020304" pitchFamily="18" charset="0"/>
                <a:cs typeface="Times New Roman" panose="02020603050405020304" pitchFamily="18" charset="0"/>
              </a:rPr>
              <a:t>Binary Search </a:t>
            </a:r>
          </a:p>
          <a:p>
            <a:pPr eaLnBrk="1" fontAlgn="auto" hangingPunct="1">
              <a:spcAft>
                <a:spcPts val="0"/>
              </a:spcAft>
              <a:defRPr/>
            </a:pPr>
            <a:r>
              <a:rPr lang="en-US" sz="2800" dirty="0">
                <a:latin typeface="Times New Roman" panose="02020603050405020304" pitchFamily="18" charset="0"/>
                <a:cs typeface="Times New Roman" panose="02020603050405020304" pitchFamily="18" charset="0"/>
              </a:rPr>
              <a:t>(Divide and Conquer)</a:t>
            </a:r>
            <a:endParaRPr lang="en-US" dirty="0"/>
          </a:p>
        </p:txBody>
      </p:sp>
      <p:sp>
        <p:nvSpPr>
          <p:cNvPr id="5" name="Rectangle 4">
            <a:extLst>
              <a:ext uri="{FF2B5EF4-FFF2-40B4-BE49-F238E27FC236}">
                <a16:creationId xmlns:a16="http://schemas.microsoft.com/office/drawing/2014/main" id="{51C8F7D4-242F-4877-A2D5-FBDEDBA84341}"/>
              </a:ext>
            </a:extLst>
          </p:cNvPr>
          <p:cNvSpPr/>
          <p:nvPr/>
        </p:nvSpPr>
        <p:spPr>
          <a:xfrm>
            <a:off x="304800" y="1524000"/>
            <a:ext cx="8686800" cy="3539430"/>
          </a:xfrm>
          <a:prstGeom prst="rect">
            <a:avLst/>
          </a:prstGeom>
          <a:ln>
            <a:solidFill>
              <a:schemeClr val="tx1"/>
            </a:solidFill>
          </a:ln>
        </p:spPr>
        <p:txBody>
          <a:bodyPr wrap="square">
            <a:spAutoFit/>
          </a:bodyPr>
          <a:lstStyle/>
          <a:p>
            <a:r>
              <a:rPr lang="en-IN" sz="1400" dirty="0">
                <a:latin typeface="Courier New" panose="02070309020205020404" pitchFamily="49" charset="0"/>
                <a:cs typeface="Courier New" panose="02070309020205020404" pitchFamily="49" charset="0"/>
              </a:rPr>
              <a:t>int </a:t>
            </a:r>
            <a:r>
              <a:rPr lang="en-IN" sz="1400" dirty="0" err="1">
                <a:latin typeface="Courier New" panose="02070309020205020404" pitchFamily="49" charset="0"/>
                <a:cs typeface="Courier New" panose="02070309020205020404" pitchFamily="49" charset="0"/>
              </a:rPr>
              <a:t>binarySearch</a:t>
            </a:r>
            <a:r>
              <a:rPr lang="en-IN" sz="1400" dirty="0">
                <a:latin typeface="Courier New" panose="02070309020205020404" pitchFamily="49" charset="0"/>
                <a:cs typeface="Courier New" panose="02070309020205020404" pitchFamily="49" charset="0"/>
              </a:rPr>
              <a:t>(int </a:t>
            </a:r>
            <a:r>
              <a:rPr lang="en-IN" sz="1400" dirty="0" err="1">
                <a:latin typeface="Courier New" panose="02070309020205020404" pitchFamily="49" charset="0"/>
                <a:cs typeface="Courier New" panose="02070309020205020404" pitchFamily="49" charset="0"/>
              </a:rPr>
              <a:t>arr</a:t>
            </a:r>
            <a:r>
              <a:rPr lang="en-IN" sz="1400" dirty="0">
                <a:latin typeface="Courier New" panose="02070309020205020404" pitchFamily="49" charset="0"/>
                <a:cs typeface="Courier New" panose="02070309020205020404" pitchFamily="49" charset="0"/>
              </a:rPr>
              <a:t>[], int l, int r, int x)</a:t>
            </a:r>
          </a:p>
          <a:p>
            <a:r>
              <a:rPr lang="en-IN" sz="1400" dirty="0">
                <a:latin typeface="Courier New" panose="02070309020205020404" pitchFamily="49" charset="0"/>
                <a:cs typeface="Courier New" panose="02070309020205020404" pitchFamily="49" charset="0"/>
              </a:rPr>
              <a:t>{</a:t>
            </a:r>
          </a:p>
          <a:p>
            <a:r>
              <a:rPr lang="en-IN" sz="1400" dirty="0">
                <a:latin typeface="Courier New" panose="02070309020205020404" pitchFamily="49" charset="0"/>
                <a:cs typeface="Courier New" panose="02070309020205020404" pitchFamily="49" charset="0"/>
              </a:rPr>
              <a:t>    if (r &gt;= l) {</a:t>
            </a:r>
          </a:p>
          <a:p>
            <a:r>
              <a:rPr lang="en-IN" sz="1400" dirty="0">
                <a:latin typeface="Courier New" panose="02070309020205020404" pitchFamily="49" charset="0"/>
                <a:cs typeface="Courier New" panose="02070309020205020404" pitchFamily="49" charset="0"/>
              </a:rPr>
              <a:t>        int mid = l + (r - l) / 2;</a:t>
            </a:r>
          </a:p>
          <a:p>
            <a:r>
              <a:rPr lang="en-IN" sz="1400" dirty="0">
                <a:latin typeface="Courier New" panose="02070309020205020404" pitchFamily="49" charset="0"/>
                <a:cs typeface="Courier New" panose="02070309020205020404" pitchFamily="49" charset="0"/>
              </a:rPr>
              <a:t>         </a:t>
            </a:r>
            <a:r>
              <a:rPr lang="en-IN" sz="1200" dirty="0">
                <a:latin typeface="Courier New" panose="02070309020205020404" pitchFamily="49" charset="0"/>
                <a:cs typeface="Courier New" panose="02070309020205020404" pitchFamily="49" charset="0"/>
              </a:rPr>
              <a:t>// If the element is present at the middle itself</a:t>
            </a:r>
          </a:p>
          <a:p>
            <a:r>
              <a:rPr lang="en-IN" sz="1400" dirty="0">
                <a:latin typeface="Courier New" panose="02070309020205020404" pitchFamily="49" charset="0"/>
                <a:cs typeface="Courier New" panose="02070309020205020404" pitchFamily="49" charset="0"/>
              </a:rPr>
              <a:t>        if (</a:t>
            </a:r>
            <a:r>
              <a:rPr lang="en-IN" sz="1400" dirty="0" err="1">
                <a:latin typeface="Courier New" panose="02070309020205020404" pitchFamily="49" charset="0"/>
                <a:cs typeface="Courier New" panose="02070309020205020404" pitchFamily="49" charset="0"/>
              </a:rPr>
              <a:t>arr</a:t>
            </a:r>
            <a:r>
              <a:rPr lang="en-IN" sz="1400" dirty="0">
                <a:latin typeface="Courier New" panose="02070309020205020404" pitchFamily="49" charset="0"/>
                <a:cs typeface="Courier New" panose="02070309020205020404" pitchFamily="49" charset="0"/>
              </a:rPr>
              <a:t>[mid] == x)</a:t>
            </a:r>
          </a:p>
          <a:p>
            <a:r>
              <a:rPr lang="en-IN" sz="1400" dirty="0">
                <a:latin typeface="Courier New" panose="02070309020205020404" pitchFamily="49" charset="0"/>
                <a:cs typeface="Courier New" panose="02070309020205020404" pitchFamily="49" charset="0"/>
              </a:rPr>
              <a:t>            return mid;</a:t>
            </a:r>
          </a:p>
          <a:p>
            <a:r>
              <a:rPr lang="en-IN" sz="1400" dirty="0">
                <a:latin typeface="Courier New" panose="02070309020205020404" pitchFamily="49" charset="0"/>
                <a:cs typeface="Courier New" panose="02070309020205020404" pitchFamily="49" charset="0"/>
              </a:rPr>
              <a:t>         </a:t>
            </a:r>
            <a:r>
              <a:rPr lang="en-IN" sz="1200" dirty="0">
                <a:latin typeface="Courier New" panose="02070309020205020404" pitchFamily="49" charset="0"/>
                <a:cs typeface="Courier New" panose="02070309020205020404" pitchFamily="49" charset="0"/>
              </a:rPr>
              <a:t>// If element is smaller than mid, then it can only be present in left subarray</a:t>
            </a:r>
          </a:p>
          <a:p>
            <a:r>
              <a:rPr lang="en-IN" sz="1400" dirty="0">
                <a:latin typeface="Courier New" panose="02070309020205020404" pitchFamily="49" charset="0"/>
                <a:cs typeface="Courier New" panose="02070309020205020404" pitchFamily="49" charset="0"/>
              </a:rPr>
              <a:t>        if (</a:t>
            </a:r>
            <a:r>
              <a:rPr lang="en-IN" sz="1400" dirty="0" err="1">
                <a:latin typeface="Courier New" panose="02070309020205020404" pitchFamily="49" charset="0"/>
                <a:cs typeface="Courier New" panose="02070309020205020404" pitchFamily="49" charset="0"/>
              </a:rPr>
              <a:t>arr</a:t>
            </a:r>
            <a:r>
              <a:rPr lang="en-IN" sz="1400" dirty="0">
                <a:latin typeface="Courier New" panose="02070309020205020404" pitchFamily="49" charset="0"/>
                <a:cs typeface="Courier New" panose="02070309020205020404" pitchFamily="49" charset="0"/>
              </a:rPr>
              <a:t>[mid] &gt; x)</a:t>
            </a:r>
          </a:p>
          <a:p>
            <a:r>
              <a:rPr lang="en-IN" sz="1400" dirty="0">
                <a:latin typeface="Courier New" panose="02070309020205020404" pitchFamily="49" charset="0"/>
                <a:cs typeface="Courier New" panose="02070309020205020404" pitchFamily="49" charset="0"/>
              </a:rPr>
              <a:t>            return </a:t>
            </a:r>
            <a:r>
              <a:rPr lang="en-IN" sz="1400" dirty="0" err="1">
                <a:latin typeface="Courier New" panose="02070309020205020404" pitchFamily="49" charset="0"/>
                <a:cs typeface="Courier New" panose="02070309020205020404" pitchFamily="49" charset="0"/>
              </a:rPr>
              <a:t>binarySearch</a:t>
            </a:r>
            <a:r>
              <a:rPr lang="en-IN" sz="1400" dirty="0">
                <a:latin typeface="Courier New" panose="02070309020205020404" pitchFamily="49" charset="0"/>
                <a:cs typeface="Courier New" panose="02070309020205020404" pitchFamily="49" charset="0"/>
              </a:rPr>
              <a:t>(</a:t>
            </a:r>
            <a:r>
              <a:rPr lang="en-IN" sz="1400" dirty="0" err="1">
                <a:latin typeface="Courier New" panose="02070309020205020404" pitchFamily="49" charset="0"/>
                <a:cs typeface="Courier New" panose="02070309020205020404" pitchFamily="49" charset="0"/>
              </a:rPr>
              <a:t>arr</a:t>
            </a:r>
            <a:r>
              <a:rPr lang="en-IN" sz="1400" dirty="0">
                <a:latin typeface="Courier New" panose="02070309020205020404" pitchFamily="49" charset="0"/>
                <a:cs typeface="Courier New" panose="02070309020205020404" pitchFamily="49" charset="0"/>
              </a:rPr>
              <a:t>, l, mid - 1, x);</a:t>
            </a:r>
          </a:p>
          <a:p>
            <a:r>
              <a:rPr lang="en-IN" sz="1400" dirty="0">
                <a:latin typeface="Courier New" panose="02070309020205020404" pitchFamily="49" charset="0"/>
                <a:cs typeface="Courier New" panose="02070309020205020404" pitchFamily="49" charset="0"/>
              </a:rPr>
              <a:t>         </a:t>
            </a:r>
            <a:r>
              <a:rPr lang="en-IN" sz="1200" dirty="0">
                <a:latin typeface="Courier New" panose="02070309020205020404" pitchFamily="49" charset="0"/>
                <a:cs typeface="Courier New" panose="02070309020205020404" pitchFamily="49" charset="0"/>
              </a:rPr>
              <a:t>// Else the element can only be present in right subarray</a:t>
            </a:r>
          </a:p>
          <a:p>
            <a:r>
              <a:rPr lang="en-IN" sz="1400" dirty="0">
                <a:latin typeface="Courier New" panose="02070309020205020404" pitchFamily="49" charset="0"/>
                <a:cs typeface="Courier New" panose="02070309020205020404" pitchFamily="49" charset="0"/>
              </a:rPr>
              <a:t>        return </a:t>
            </a:r>
            <a:r>
              <a:rPr lang="en-IN" sz="1400" dirty="0" err="1">
                <a:latin typeface="Courier New" panose="02070309020205020404" pitchFamily="49" charset="0"/>
                <a:cs typeface="Courier New" panose="02070309020205020404" pitchFamily="49" charset="0"/>
              </a:rPr>
              <a:t>binarySearch</a:t>
            </a:r>
            <a:r>
              <a:rPr lang="en-IN" sz="1400" dirty="0">
                <a:latin typeface="Courier New" panose="02070309020205020404" pitchFamily="49" charset="0"/>
                <a:cs typeface="Courier New" panose="02070309020205020404" pitchFamily="49" charset="0"/>
              </a:rPr>
              <a:t>(</a:t>
            </a:r>
            <a:r>
              <a:rPr lang="en-IN" sz="1400" dirty="0" err="1">
                <a:latin typeface="Courier New" panose="02070309020205020404" pitchFamily="49" charset="0"/>
                <a:cs typeface="Courier New" panose="02070309020205020404" pitchFamily="49" charset="0"/>
              </a:rPr>
              <a:t>arr</a:t>
            </a:r>
            <a:r>
              <a:rPr lang="en-IN" sz="1400" dirty="0">
                <a:latin typeface="Courier New" panose="02070309020205020404" pitchFamily="49" charset="0"/>
                <a:cs typeface="Courier New" panose="02070309020205020404" pitchFamily="49" charset="0"/>
              </a:rPr>
              <a:t>, mid + 1, r, x);</a:t>
            </a:r>
          </a:p>
          <a:p>
            <a:r>
              <a:rPr lang="en-IN" sz="1400" dirty="0">
                <a:latin typeface="Courier New" panose="02070309020205020404" pitchFamily="49" charset="0"/>
                <a:cs typeface="Courier New" panose="02070309020205020404" pitchFamily="49" charset="0"/>
              </a:rPr>
              <a:t>    }</a:t>
            </a:r>
          </a:p>
          <a:p>
            <a:r>
              <a:rPr lang="en-IN" sz="1400" dirty="0">
                <a:latin typeface="Courier New" panose="02070309020205020404" pitchFamily="49" charset="0"/>
                <a:cs typeface="Courier New" panose="02070309020205020404" pitchFamily="49" charset="0"/>
              </a:rPr>
              <a:t>     </a:t>
            </a:r>
            <a:r>
              <a:rPr lang="en-IN" sz="1200" dirty="0">
                <a:latin typeface="Courier New" panose="02070309020205020404" pitchFamily="49" charset="0"/>
                <a:cs typeface="Courier New" panose="02070309020205020404" pitchFamily="49" charset="0"/>
              </a:rPr>
              <a:t>// We reach here when element is not present in array</a:t>
            </a:r>
          </a:p>
          <a:p>
            <a:r>
              <a:rPr lang="en-IN" sz="1400" dirty="0">
                <a:latin typeface="Courier New" panose="02070309020205020404" pitchFamily="49" charset="0"/>
                <a:cs typeface="Courier New" panose="02070309020205020404" pitchFamily="49" charset="0"/>
              </a:rPr>
              <a:t>    return -1;</a:t>
            </a:r>
          </a:p>
          <a:p>
            <a:r>
              <a:rPr lang="en-IN" sz="1400" dirty="0">
                <a:latin typeface="Courier New" panose="02070309020205020404" pitchFamily="49" charset="0"/>
                <a:cs typeface="Courier New" panose="02070309020205020404" pitchFamily="49" charset="0"/>
              </a:rPr>
              <a:t>}</a:t>
            </a:r>
          </a:p>
        </p:txBody>
      </p:sp>
      <p:grpSp>
        <p:nvGrpSpPr>
          <p:cNvPr id="3" name="Group 2">
            <a:extLst>
              <a:ext uri="{FF2B5EF4-FFF2-40B4-BE49-F238E27FC236}">
                <a16:creationId xmlns:a16="http://schemas.microsoft.com/office/drawing/2014/main" id="{0B5D41E0-702A-4A16-9EAF-95C283F3FF2C}"/>
              </a:ext>
            </a:extLst>
          </p:cNvPr>
          <p:cNvGrpSpPr/>
          <p:nvPr/>
        </p:nvGrpSpPr>
        <p:grpSpPr>
          <a:xfrm>
            <a:off x="6229292" y="3429000"/>
            <a:ext cx="2171818" cy="369332"/>
            <a:chOff x="6172201" y="3810000"/>
            <a:chExt cx="2171818" cy="369332"/>
          </a:xfrm>
        </p:grpSpPr>
        <p:sp>
          <p:nvSpPr>
            <p:cNvPr id="6" name="Arrow: Left 5">
              <a:extLst>
                <a:ext uri="{FF2B5EF4-FFF2-40B4-BE49-F238E27FC236}">
                  <a16:creationId xmlns:a16="http://schemas.microsoft.com/office/drawing/2014/main" id="{96DD829A-D08F-460A-9BDC-B4F59ACEC4CB}"/>
                </a:ext>
              </a:extLst>
            </p:cNvPr>
            <p:cNvSpPr/>
            <p:nvPr/>
          </p:nvSpPr>
          <p:spPr>
            <a:xfrm>
              <a:off x="6172201" y="3880366"/>
              <a:ext cx="1143000" cy="22860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6">
              <a:extLst>
                <a:ext uri="{FF2B5EF4-FFF2-40B4-BE49-F238E27FC236}">
                  <a16:creationId xmlns:a16="http://schemas.microsoft.com/office/drawing/2014/main" id="{FC542025-0BF1-4978-8E02-2F937A7FCA22}"/>
                </a:ext>
              </a:extLst>
            </p:cNvPr>
            <p:cNvSpPr/>
            <p:nvPr/>
          </p:nvSpPr>
          <p:spPr>
            <a:xfrm>
              <a:off x="7543800" y="3810000"/>
              <a:ext cx="800219" cy="369332"/>
            </a:xfrm>
            <a:prstGeom prst="rect">
              <a:avLst/>
            </a:prstGeom>
          </p:spPr>
          <p:txBody>
            <a:bodyPr wrap="none">
              <a:spAutoFit/>
            </a:bodyPr>
            <a:lstStyle/>
            <a:p>
              <a:r>
                <a:rPr lang="en-IN" dirty="0"/>
                <a:t>T(n/2)</a:t>
              </a:r>
            </a:p>
          </p:txBody>
        </p:sp>
      </p:grpSp>
      <p:grpSp>
        <p:nvGrpSpPr>
          <p:cNvPr id="10" name="Group 9">
            <a:extLst>
              <a:ext uri="{FF2B5EF4-FFF2-40B4-BE49-F238E27FC236}">
                <a16:creationId xmlns:a16="http://schemas.microsoft.com/office/drawing/2014/main" id="{D1EC2F0B-E84B-4F98-AAE1-EE1DC98D9CFE}"/>
              </a:ext>
            </a:extLst>
          </p:cNvPr>
          <p:cNvGrpSpPr/>
          <p:nvPr/>
        </p:nvGrpSpPr>
        <p:grpSpPr>
          <a:xfrm>
            <a:off x="6229292" y="3859394"/>
            <a:ext cx="2171818" cy="369332"/>
            <a:chOff x="6172201" y="4568636"/>
            <a:chExt cx="2171818" cy="369332"/>
          </a:xfrm>
        </p:grpSpPr>
        <p:sp>
          <p:nvSpPr>
            <p:cNvPr id="8" name="Arrow: Left 7">
              <a:extLst>
                <a:ext uri="{FF2B5EF4-FFF2-40B4-BE49-F238E27FC236}">
                  <a16:creationId xmlns:a16="http://schemas.microsoft.com/office/drawing/2014/main" id="{906D715C-2564-443D-8B39-D6460852CEB9}"/>
                </a:ext>
              </a:extLst>
            </p:cNvPr>
            <p:cNvSpPr/>
            <p:nvPr/>
          </p:nvSpPr>
          <p:spPr>
            <a:xfrm>
              <a:off x="6172201" y="4639002"/>
              <a:ext cx="1143000" cy="22860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C3C9BB8F-1CEA-4EFC-9D35-DF14767ABFA5}"/>
                </a:ext>
              </a:extLst>
            </p:cNvPr>
            <p:cNvSpPr/>
            <p:nvPr/>
          </p:nvSpPr>
          <p:spPr>
            <a:xfrm>
              <a:off x="7543800" y="4568636"/>
              <a:ext cx="800219" cy="369332"/>
            </a:xfrm>
            <a:prstGeom prst="rect">
              <a:avLst/>
            </a:prstGeom>
          </p:spPr>
          <p:txBody>
            <a:bodyPr wrap="none">
              <a:spAutoFit/>
            </a:bodyPr>
            <a:lstStyle/>
            <a:p>
              <a:r>
                <a:rPr lang="en-IN" dirty="0"/>
                <a:t>T(n/2)</a:t>
              </a:r>
            </a:p>
          </p:txBody>
        </p:sp>
      </p:grpSp>
      <p:sp>
        <p:nvSpPr>
          <p:cNvPr id="2" name="Rectangle 1">
            <a:extLst>
              <a:ext uri="{FF2B5EF4-FFF2-40B4-BE49-F238E27FC236}">
                <a16:creationId xmlns:a16="http://schemas.microsoft.com/office/drawing/2014/main" id="{E08ED9B5-0F0B-44AA-8AB8-E8447EB529F5}"/>
              </a:ext>
            </a:extLst>
          </p:cNvPr>
          <p:cNvSpPr/>
          <p:nvPr/>
        </p:nvSpPr>
        <p:spPr>
          <a:xfrm>
            <a:off x="304800" y="5063430"/>
            <a:ext cx="4572000" cy="1477328"/>
          </a:xfrm>
          <a:prstGeom prst="rect">
            <a:avLst/>
          </a:prstGeom>
        </p:spPr>
        <p:txBody>
          <a:bodyPr>
            <a:spAutoFit/>
          </a:bodyPr>
          <a:lstStyle/>
          <a:p>
            <a:r>
              <a:rPr lang="en-IN" b="1" dirty="0">
                <a:solidFill>
                  <a:srgbClr val="FF0000"/>
                </a:solidFill>
                <a:latin typeface="Courier New" panose="02070309020205020404" pitchFamily="49" charset="0"/>
                <a:cs typeface="Courier New" panose="02070309020205020404" pitchFamily="49" charset="0"/>
              </a:rPr>
              <a:t>T(n) = T(n/2) + O(1)</a:t>
            </a:r>
          </a:p>
          <a:p>
            <a:r>
              <a:rPr lang="en-IN" b="1" dirty="0">
                <a:solidFill>
                  <a:srgbClr val="FF0000"/>
                </a:solidFill>
                <a:latin typeface="Courier New" panose="02070309020205020404" pitchFamily="49" charset="0"/>
                <a:cs typeface="Courier New" panose="02070309020205020404" pitchFamily="49" charset="0"/>
              </a:rPr>
              <a:t>a = 1, b = 2, k = 0, p = 0</a:t>
            </a:r>
          </a:p>
          <a:p>
            <a:r>
              <a:rPr lang="en-IN" b="1" dirty="0">
                <a:solidFill>
                  <a:srgbClr val="FF0000"/>
                </a:solidFill>
                <a:latin typeface="Courier New" panose="02070309020205020404" pitchFamily="49" charset="0"/>
                <a:cs typeface="Courier New" panose="02070309020205020404" pitchFamily="49" charset="0"/>
              </a:rPr>
              <a:t>a = b</a:t>
            </a:r>
            <a:r>
              <a:rPr lang="en-IN" b="1" baseline="30000" dirty="0">
                <a:solidFill>
                  <a:srgbClr val="FF0000"/>
                </a:solidFill>
                <a:latin typeface="Courier New" panose="02070309020205020404" pitchFamily="49" charset="0"/>
                <a:cs typeface="Courier New" panose="02070309020205020404" pitchFamily="49" charset="0"/>
              </a:rPr>
              <a:t>k</a:t>
            </a:r>
            <a:r>
              <a:rPr lang="en-IN" b="1" dirty="0">
                <a:solidFill>
                  <a:srgbClr val="FF0000"/>
                </a:solidFill>
                <a:latin typeface="Courier New" panose="02070309020205020404" pitchFamily="49" charset="0"/>
                <a:cs typeface="Courier New" panose="02070309020205020404" pitchFamily="49" charset="0"/>
              </a:rPr>
              <a:t>, </a:t>
            </a:r>
          </a:p>
          <a:p>
            <a:r>
              <a:rPr lang="en-IN" b="1" dirty="0">
                <a:solidFill>
                  <a:srgbClr val="FF0000"/>
                </a:solidFill>
                <a:latin typeface="Courier New" panose="02070309020205020404" pitchFamily="49" charset="0"/>
                <a:cs typeface="Courier New" panose="02070309020205020404" pitchFamily="49" charset="0"/>
              </a:rPr>
              <a:t>= O(</a:t>
            </a:r>
            <a:r>
              <a:rPr lang="en-IN" b="1" dirty="0" err="1">
                <a:solidFill>
                  <a:srgbClr val="FF0000"/>
                </a:solidFill>
                <a:latin typeface="Courier New" panose="02070309020205020404" pitchFamily="49" charset="0"/>
                <a:cs typeface="Courier New" panose="02070309020205020404" pitchFamily="49" charset="0"/>
              </a:rPr>
              <a:t>n</a:t>
            </a:r>
            <a:r>
              <a:rPr lang="en-IN" b="1" baseline="30000" dirty="0" err="1">
                <a:solidFill>
                  <a:srgbClr val="FF0000"/>
                </a:solidFill>
                <a:latin typeface="Courier New" panose="02070309020205020404" pitchFamily="49" charset="0"/>
                <a:cs typeface="Courier New" panose="02070309020205020404" pitchFamily="49" charset="0"/>
              </a:rPr>
              <a:t>k</a:t>
            </a:r>
            <a:r>
              <a:rPr lang="en-IN" b="1" dirty="0">
                <a:solidFill>
                  <a:srgbClr val="FF0000"/>
                </a:solidFill>
                <a:latin typeface="Courier New" panose="02070309020205020404" pitchFamily="49" charset="0"/>
                <a:cs typeface="Courier New" panose="02070309020205020404" pitchFamily="49" charset="0"/>
              </a:rPr>
              <a:t> log</a:t>
            </a:r>
            <a:r>
              <a:rPr lang="en-IN" b="1" baseline="30000" dirty="0">
                <a:solidFill>
                  <a:srgbClr val="FF0000"/>
                </a:solidFill>
                <a:latin typeface="Courier New" panose="02070309020205020404" pitchFamily="49" charset="0"/>
                <a:cs typeface="Courier New" panose="02070309020205020404" pitchFamily="49" charset="0"/>
              </a:rPr>
              <a:t>p+1</a:t>
            </a:r>
            <a:r>
              <a:rPr lang="en-IN" b="1" dirty="0">
                <a:solidFill>
                  <a:srgbClr val="FF0000"/>
                </a:solidFill>
                <a:latin typeface="Courier New" panose="02070309020205020404" pitchFamily="49" charset="0"/>
                <a:cs typeface="Courier New" panose="02070309020205020404" pitchFamily="49" charset="0"/>
              </a:rPr>
              <a:t> n)</a:t>
            </a:r>
          </a:p>
          <a:p>
            <a:r>
              <a:rPr lang="en-IN" b="1" dirty="0">
                <a:solidFill>
                  <a:srgbClr val="FF0000"/>
                </a:solidFill>
                <a:latin typeface="Courier New" panose="02070309020205020404" pitchFamily="49" charset="0"/>
                <a:cs typeface="Courier New" panose="02070309020205020404" pitchFamily="49" charset="0"/>
              </a:rPr>
              <a:t>= O(log n)</a:t>
            </a:r>
          </a:p>
        </p:txBody>
      </p:sp>
    </p:spTree>
    <p:extLst>
      <p:ext uri="{BB962C8B-B14F-4D97-AF65-F5344CB8AC3E}">
        <p14:creationId xmlns:p14="http://schemas.microsoft.com/office/powerpoint/2010/main" val="10348784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34B17C67-4D7A-4EF2-AC38-E8D5F700E17C}"/>
              </a:ext>
            </a:extLst>
          </p:cNvPr>
          <p:cNvSpPr>
            <a:spLocks noGrp="1"/>
          </p:cNvSpPr>
          <p:nvPr>
            <p:ph sz="quarter" idx="10"/>
          </p:nvPr>
        </p:nvSpPr>
        <p:spPr/>
        <p:txBody>
          <a:bodyPr rtlCol="0"/>
          <a:lstStyle/>
          <a:p>
            <a:pPr eaLnBrk="1" fontAlgn="auto" hangingPunct="1">
              <a:spcAft>
                <a:spcPts val="0"/>
              </a:spcAft>
              <a:defRPr/>
            </a:pPr>
            <a:r>
              <a:rPr lang="en-US" dirty="0">
                <a:latin typeface="Times New Roman" panose="02020603050405020304" pitchFamily="18" charset="0"/>
                <a:cs typeface="Times New Roman" panose="02020603050405020304" pitchFamily="18" charset="0"/>
              </a:rPr>
              <a:t>Merge Sort </a:t>
            </a:r>
          </a:p>
          <a:p>
            <a:pPr eaLnBrk="1" fontAlgn="auto" hangingPunct="1">
              <a:spcAft>
                <a:spcPts val="0"/>
              </a:spcAft>
              <a:defRPr/>
            </a:pPr>
            <a:r>
              <a:rPr lang="en-US" sz="2400" dirty="0">
                <a:latin typeface="Times New Roman" panose="02020603050405020304" pitchFamily="18" charset="0"/>
                <a:cs typeface="Times New Roman" panose="02020603050405020304" pitchFamily="18" charset="0"/>
              </a:rPr>
              <a:t>(Divide and Conquer) </a:t>
            </a:r>
          </a:p>
        </p:txBody>
      </p:sp>
      <p:pic>
        <p:nvPicPr>
          <p:cNvPr id="6148" name="Picture 4" descr="Merge sort - Wikipedia">
            <a:extLst>
              <a:ext uri="{FF2B5EF4-FFF2-40B4-BE49-F238E27FC236}">
                <a16:creationId xmlns:a16="http://schemas.microsoft.com/office/drawing/2014/main" id="{0F9EAD47-762C-49CA-B443-654836143E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81212" y="1447800"/>
            <a:ext cx="4981575" cy="47989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870767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34B17C67-4D7A-4EF2-AC38-E8D5F700E17C}"/>
              </a:ext>
            </a:extLst>
          </p:cNvPr>
          <p:cNvSpPr>
            <a:spLocks noGrp="1"/>
          </p:cNvSpPr>
          <p:nvPr>
            <p:ph sz="quarter" idx="10"/>
          </p:nvPr>
        </p:nvSpPr>
        <p:spPr/>
        <p:txBody>
          <a:bodyPr rtlCol="0"/>
          <a:lstStyle/>
          <a:p>
            <a:pPr eaLnBrk="1" fontAlgn="auto" hangingPunct="1">
              <a:spcAft>
                <a:spcPts val="0"/>
              </a:spcAft>
              <a:defRPr/>
            </a:pPr>
            <a:r>
              <a:rPr lang="en-US" dirty="0">
                <a:latin typeface="Times New Roman" panose="02020603050405020304" pitchFamily="18" charset="0"/>
                <a:cs typeface="Times New Roman" panose="02020603050405020304" pitchFamily="18" charset="0"/>
              </a:rPr>
              <a:t>Merge Sort</a:t>
            </a:r>
          </a:p>
          <a:p>
            <a:pPr eaLnBrk="1" fontAlgn="auto" hangingPunct="1">
              <a:spcAft>
                <a:spcPts val="0"/>
              </a:spcAft>
              <a:defRPr/>
            </a:pPr>
            <a:r>
              <a:rPr lang="en-US" sz="2400" dirty="0">
                <a:latin typeface="Times New Roman" panose="02020603050405020304" pitchFamily="18" charset="0"/>
                <a:cs typeface="Times New Roman" panose="02020603050405020304" pitchFamily="18" charset="0"/>
              </a:rPr>
              <a:t>(Divide and Conquer)</a:t>
            </a:r>
          </a:p>
        </p:txBody>
      </p:sp>
      <p:sp>
        <p:nvSpPr>
          <p:cNvPr id="5" name="Rectangle 4">
            <a:extLst>
              <a:ext uri="{FF2B5EF4-FFF2-40B4-BE49-F238E27FC236}">
                <a16:creationId xmlns:a16="http://schemas.microsoft.com/office/drawing/2014/main" id="{51C8F7D4-242F-4877-A2D5-FBDEDBA84341}"/>
              </a:ext>
            </a:extLst>
          </p:cNvPr>
          <p:cNvSpPr/>
          <p:nvPr/>
        </p:nvSpPr>
        <p:spPr>
          <a:xfrm>
            <a:off x="76200" y="1371600"/>
            <a:ext cx="4038600" cy="1384995"/>
          </a:xfrm>
          <a:prstGeom prst="rect">
            <a:avLst/>
          </a:prstGeom>
          <a:ln>
            <a:solidFill>
              <a:schemeClr val="tx1"/>
            </a:solidFill>
          </a:ln>
        </p:spPr>
        <p:txBody>
          <a:bodyPr wrap="square">
            <a:spAutoFit/>
          </a:bodyPr>
          <a:lstStyle/>
          <a:p>
            <a:r>
              <a:rPr lang="da-DK" sz="1200" b="1" dirty="0">
                <a:latin typeface="Courier New" panose="02070309020205020404" pitchFamily="49" charset="0"/>
                <a:cs typeface="Courier New" panose="02070309020205020404" pitchFamily="49" charset="0"/>
              </a:rPr>
              <a:t>MERGE_SORT</a:t>
            </a:r>
            <a:r>
              <a:rPr lang="da-DK" sz="1200" dirty="0">
                <a:latin typeface="Courier New" panose="02070309020205020404" pitchFamily="49" charset="0"/>
                <a:cs typeface="Courier New" panose="02070309020205020404" pitchFamily="49" charset="0"/>
              </a:rPr>
              <a:t>(arr, beg, end)  </a:t>
            </a:r>
          </a:p>
          <a:p>
            <a:r>
              <a:rPr lang="da-DK" sz="1200" b="1" dirty="0">
                <a:latin typeface="Courier New" panose="02070309020205020404" pitchFamily="49" charset="0"/>
                <a:cs typeface="Courier New" panose="02070309020205020404" pitchFamily="49" charset="0"/>
              </a:rPr>
              <a:t>if</a:t>
            </a:r>
            <a:r>
              <a:rPr lang="da-DK" sz="1200" dirty="0">
                <a:latin typeface="Courier New" panose="02070309020205020404" pitchFamily="49" charset="0"/>
                <a:cs typeface="Courier New" panose="02070309020205020404" pitchFamily="49" charset="0"/>
              </a:rPr>
              <a:t> beg &lt; end </a:t>
            </a:r>
            <a:r>
              <a:rPr lang="da-DK" sz="1200" b="1" dirty="0">
                <a:latin typeface="Courier New" panose="02070309020205020404" pitchFamily="49" charset="0"/>
                <a:cs typeface="Courier New" panose="02070309020205020404" pitchFamily="49" charset="0"/>
              </a:rPr>
              <a:t>then</a:t>
            </a:r>
          </a:p>
          <a:p>
            <a:r>
              <a:rPr lang="da-DK" sz="1200" dirty="0">
                <a:latin typeface="Courier New" panose="02070309020205020404" pitchFamily="49" charset="0"/>
                <a:cs typeface="Courier New" panose="02070309020205020404" pitchFamily="49" charset="0"/>
              </a:rPr>
              <a:t>	mid = (beg + end)/2  </a:t>
            </a:r>
          </a:p>
          <a:p>
            <a:r>
              <a:rPr lang="da-DK" sz="1200" dirty="0">
                <a:latin typeface="Courier New" panose="02070309020205020404" pitchFamily="49" charset="0"/>
                <a:cs typeface="Courier New" panose="02070309020205020404" pitchFamily="49" charset="0"/>
              </a:rPr>
              <a:t>	MERGE_SORT(arr, beg, mid)  </a:t>
            </a:r>
          </a:p>
          <a:p>
            <a:r>
              <a:rPr lang="da-DK" sz="1200" dirty="0">
                <a:latin typeface="Courier New" panose="02070309020205020404" pitchFamily="49" charset="0"/>
                <a:cs typeface="Courier New" panose="02070309020205020404" pitchFamily="49" charset="0"/>
              </a:rPr>
              <a:t>	MERGE_SORT(arr, mid + 1, end)  </a:t>
            </a:r>
          </a:p>
          <a:p>
            <a:r>
              <a:rPr lang="da-DK" sz="1200" dirty="0">
                <a:latin typeface="Courier New" panose="02070309020205020404" pitchFamily="49" charset="0"/>
                <a:cs typeface="Courier New" panose="02070309020205020404" pitchFamily="49" charset="0"/>
              </a:rPr>
              <a:t>	MERGE (arr, beg, mid, end)  </a:t>
            </a:r>
          </a:p>
          <a:p>
            <a:r>
              <a:rPr lang="da-DK" sz="1200" b="1" dirty="0">
                <a:latin typeface="Courier New" panose="02070309020205020404" pitchFamily="49" charset="0"/>
                <a:cs typeface="Courier New" panose="02070309020205020404" pitchFamily="49" charset="0"/>
              </a:rPr>
              <a:t>END</a:t>
            </a:r>
            <a:r>
              <a:rPr lang="da-DK" sz="1200" dirty="0">
                <a:latin typeface="Courier New" panose="02070309020205020404" pitchFamily="49" charset="0"/>
                <a:cs typeface="Courier New" panose="02070309020205020404" pitchFamily="49" charset="0"/>
              </a:rPr>
              <a:t> MERGE_SORT</a:t>
            </a:r>
            <a:endParaRPr lang="en-IN" sz="1200" dirty="0">
              <a:latin typeface="Courier New" panose="02070309020205020404" pitchFamily="49" charset="0"/>
              <a:cs typeface="Courier New" panose="02070309020205020404" pitchFamily="49" charset="0"/>
            </a:endParaRPr>
          </a:p>
        </p:txBody>
      </p:sp>
      <p:sp>
        <p:nvSpPr>
          <p:cNvPr id="6" name="Rectangle 5">
            <a:extLst>
              <a:ext uri="{FF2B5EF4-FFF2-40B4-BE49-F238E27FC236}">
                <a16:creationId xmlns:a16="http://schemas.microsoft.com/office/drawing/2014/main" id="{343F9FF0-214E-4A1B-813A-FE7E0B3E71B0}"/>
              </a:ext>
            </a:extLst>
          </p:cNvPr>
          <p:cNvSpPr/>
          <p:nvPr/>
        </p:nvSpPr>
        <p:spPr>
          <a:xfrm>
            <a:off x="4114800" y="1371600"/>
            <a:ext cx="5029200" cy="5262979"/>
          </a:xfrm>
          <a:prstGeom prst="rect">
            <a:avLst/>
          </a:prstGeom>
          <a:ln>
            <a:solidFill>
              <a:schemeClr val="tx1"/>
            </a:solidFill>
          </a:ln>
        </p:spPr>
        <p:txBody>
          <a:bodyPr wrap="square">
            <a:spAutoFit/>
          </a:bodyPr>
          <a:lstStyle/>
          <a:p>
            <a:r>
              <a:rPr lang="da-DK" sz="1200" b="1" dirty="0">
                <a:latin typeface="Courier New" panose="02070309020205020404" pitchFamily="49" charset="0"/>
                <a:cs typeface="Courier New" panose="02070309020205020404" pitchFamily="49" charset="0"/>
              </a:rPr>
              <a:t>Merge</a:t>
            </a:r>
            <a:r>
              <a:rPr lang="da-DK" sz="1200" dirty="0">
                <a:latin typeface="Courier New" panose="02070309020205020404" pitchFamily="49" charset="0"/>
                <a:cs typeface="Courier New" panose="02070309020205020404" pitchFamily="49" charset="0"/>
              </a:rPr>
              <a:t>(arr, beg, mid, end){  </a:t>
            </a:r>
          </a:p>
          <a:p>
            <a:r>
              <a:rPr lang="da-DK" sz="1200" dirty="0">
                <a:latin typeface="Courier New" panose="02070309020205020404" pitchFamily="49" charset="0"/>
                <a:cs typeface="Courier New" panose="02070309020205020404" pitchFamily="49" charset="0"/>
              </a:rPr>
              <a:t>n1 = mid - beg + 1;</a:t>
            </a:r>
          </a:p>
          <a:p>
            <a:r>
              <a:rPr lang="da-DK" sz="1200" dirty="0">
                <a:latin typeface="Courier New" panose="02070309020205020404" pitchFamily="49" charset="0"/>
                <a:cs typeface="Courier New" panose="02070309020205020404" pitchFamily="49" charset="0"/>
              </a:rPr>
              <a:t>n2 = end - mid;</a:t>
            </a:r>
          </a:p>
          <a:p>
            <a:r>
              <a:rPr lang="da-DK" sz="1200" dirty="0">
                <a:latin typeface="Courier New" panose="02070309020205020404" pitchFamily="49" charset="0"/>
                <a:cs typeface="Courier New" panose="02070309020205020404" pitchFamily="49" charset="0"/>
              </a:rPr>
              <a:t>LeftArray[n1], RightArray[n2]; //temporary arrays  </a:t>
            </a:r>
          </a:p>
          <a:p>
            <a:r>
              <a:rPr lang="da-DK" sz="1200" b="1" dirty="0">
                <a:latin typeface="Courier New" panose="02070309020205020404" pitchFamily="49" charset="0"/>
                <a:cs typeface="Courier New" panose="02070309020205020404" pitchFamily="49" charset="0"/>
              </a:rPr>
              <a:t>for</a:t>
            </a:r>
            <a:r>
              <a:rPr lang="da-DK" sz="1200" dirty="0">
                <a:latin typeface="Courier New" panose="02070309020205020404" pitchFamily="49" charset="0"/>
                <a:cs typeface="Courier New" panose="02070309020205020404" pitchFamily="49" charset="0"/>
              </a:rPr>
              <a:t> i = 0 to n1 </a:t>
            </a:r>
            <a:r>
              <a:rPr lang="da-DK" sz="1200" b="1" dirty="0">
                <a:latin typeface="Courier New" panose="02070309020205020404" pitchFamily="49" charset="0"/>
                <a:cs typeface="Courier New" panose="02070309020205020404" pitchFamily="49" charset="0"/>
              </a:rPr>
              <a:t>do</a:t>
            </a:r>
          </a:p>
          <a:p>
            <a:r>
              <a:rPr lang="da-DK" sz="1200" dirty="0">
                <a:latin typeface="Courier New" panose="02070309020205020404" pitchFamily="49" charset="0"/>
                <a:cs typeface="Courier New" panose="02070309020205020404" pitchFamily="49" charset="0"/>
              </a:rPr>
              <a:t>	LeftArray[i] = arr[beg + i];</a:t>
            </a:r>
          </a:p>
          <a:p>
            <a:r>
              <a:rPr lang="da-DK" sz="1200" b="1" dirty="0">
                <a:latin typeface="Courier New" panose="02070309020205020404" pitchFamily="49" charset="0"/>
                <a:cs typeface="Courier New" panose="02070309020205020404" pitchFamily="49" charset="0"/>
              </a:rPr>
              <a:t>for</a:t>
            </a:r>
            <a:r>
              <a:rPr lang="da-DK" sz="1200" dirty="0">
                <a:latin typeface="Courier New" panose="02070309020205020404" pitchFamily="49" charset="0"/>
                <a:cs typeface="Courier New" panose="02070309020205020404" pitchFamily="49" charset="0"/>
              </a:rPr>
              <a:t> j = 0 to n2 </a:t>
            </a:r>
            <a:r>
              <a:rPr lang="da-DK" sz="1200" b="1" dirty="0">
                <a:latin typeface="Courier New" panose="02070309020205020404" pitchFamily="49" charset="0"/>
                <a:cs typeface="Courier New" panose="02070309020205020404" pitchFamily="49" charset="0"/>
              </a:rPr>
              <a:t>do</a:t>
            </a:r>
          </a:p>
          <a:p>
            <a:r>
              <a:rPr lang="da-DK" sz="1200" dirty="0">
                <a:latin typeface="Courier New" panose="02070309020205020404" pitchFamily="49" charset="0"/>
                <a:cs typeface="Courier New" panose="02070309020205020404" pitchFamily="49" charset="0"/>
              </a:rPr>
              <a:t>	RightArray[j] = arr[mid + 1 + j];  </a:t>
            </a:r>
          </a:p>
          <a:p>
            <a:r>
              <a:rPr lang="da-DK" sz="1200" dirty="0">
                <a:latin typeface="Courier New" panose="02070309020205020404" pitchFamily="49" charset="0"/>
                <a:cs typeface="Courier New" panose="02070309020205020404" pitchFamily="49" charset="0"/>
              </a:rPr>
              <a:t>i = 0, /* initial index of first sub-array */  </a:t>
            </a:r>
          </a:p>
          <a:p>
            <a:r>
              <a:rPr lang="da-DK" sz="1200" dirty="0">
                <a:latin typeface="Courier New" panose="02070309020205020404" pitchFamily="49" charset="0"/>
                <a:cs typeface="Courier New" panose="02070309020205020404" pitchFamily="49" charset="0"/>
              </a:rPr>
              <a:t>j = 0; /* initial index of second sub-array */   </a:t>
            </a:r>
          </a:p>
          <a:p>
            <a:r>
              <a:rPr lang="da-DK" sz="1200" dirty="0">
                <a:latin typeface="Courier New" panose="02070309020205020404" pitchFamily="49" charset="0"/>
                <a:cs typeface="Courier New" panose="02070309020205020404" pitchFamily="49" charset="0"/>
              </a:rPr>
              <a:t>k = beg;  /* initial index of merged sub-array */   </a:t>
            </a:r>
          </a:p>
          <a:p>
            <a:r>
              <a:rPr lang="da-DK" sz="1200" b="1" dirty="0">
                <a:latin typeface="Courier New" panose="02070309020205020404" pitchFamily="49" charset="0"/>
                <a:cs typeface="Courier New" panose="02070309020205020404" pitchFamily="49" charset="0"/>
              </a:rPr>
              <a:t>while</a:t>
            </a:r>
            <a:r>
              <a:rPr lang="da-DK" sz="1200" dirty="0">
                <a:latin typeface="Courier New" panose="02070309020205020404" pitchFamily="49" charset="0"/>
                <a:cs typeface="Courier New" panose="02070309020205020404" pitchFamily="49" charset="0"/>
              </a:rPr>
              <a:t> i &lt; n1 </a:t>
            </a:r>
            <a:r>
              <a:rPr lang="da-DK" sz="1200" b="1" dirty="0">
                <a:latin typeface="Courier New" panose="02070309020205020404" pitchFamily="49" charset="0"/>
                <a:cs typeface="Courier New" panose="02070309020205020404" pitchFamily="49" charset="0"/>
              </a:rPr>
              <a:t>and</a:t>
            </a:r>
            <a:r>
              <a:rPr lang="da-DK" sz="1200" dirty="0">
                <a:latin typeface="Courier New" panose="02070309020205020404" pitchFamily="49" charset="0"/>
                <a:cs typeface="Courier New" panose="02070309020205020404" pitchFamily="49" charset="0"/>
              </a:rPr>
              <a:t> j &lt; n2 </a:t>
            </a:r>
            <a:r>
              <a:rPr lang="da-DK" sz="1200" b="1" dirty="0">
                <a:latin typeface="Courier New" panose="02070309020205020404" pitchFamily="49" charset="0"/>
                <a:cs typeface="Courier New" panose="02070309020205020404" pitchFamily="49" charset="0"/>
              </a:rPr>
              <a:t>do</a:t>
            </a:r>
          </a:p>
          <a:p>
            <a:r>
              <a:rPr lang="da-DK" sz="1200" dirty="0">
                <a:latin typeface="Courier New" panose="02070309020205020404" pitchFamily="49" charset="0"/>
                <a:cs typeface="Courier New" panose="02070309020205020404" pitchFamily="49" charset="0"/>
              </a:rPr>
              <a:t>	</a:t>
            </a:r>
            <a:r>
              <a:rPr lang="da-DK" sz="1200" b="1" dirty="0">
                <a:latin typeface="Courier New" panose="02070309020205020404" pitchFamily="49" charset="0"/>
                <a:cs typeface="Courier New" panose="02070309020205020404" pitchFamily="49" charset="0"/>
              </a:rPr>
              <a:t>if</a:t>
            </a:r>
            <a:r>
              <a:rPr lang="da-DK" sz="1200" dirty="0">
                <a:latin typeface="Courier New" panose="02070309020205020404" pitchFamily="49" charset="0"/>
                <a:cs typeface="Courier New" panose="02070309020205020404" pitchFamily="49" charset="0"/>
              </a:rPr>
              <a:t>(LeftArray[i] &lt;= RightArray[j])</a:t>
            </a:r>
            <a:r>
              <a:rPr lang="da-DK" sz="1200" b="1" dirty="0">
                <a:latin typeface="Courier New" panose="02070309020205020404" pitchFamily="49" charset="0"/>
                <a:cs typeface="Courier New" panose="02070309020205020404" pitchFamily="49" charset="0"/>
              </a:rPr>
              <a:t>then</a:t>
            </a:r>
          </a:p>
          <a:p>
            <a:r>
              <a:rPr lang="da-DK" sz="1200" dirty="0">
                <a:latin typeface="Courier New" panose="02070309020205020404" pitchFamily="49" charset="0"/>
                <a:cs typeface="Courier New" panose="02070309020205020404" pitchFamily="49" charset="0"/>
              </a:rPr>
              <a:t>		arr[k] = LeftArray[i];</a:t>
            </a:r>
          </a:p>
          <a:p>
            <a:r>
              <a:rPr lang="da-DK" sz="1200" dirty="0">
                <a:latin typeface="Courier New" panose="02070309020205020404" pitchFamily="49" charset="0"/>
                <a:cs typeface="Courier New" panose="02070309020205020404" pitchFamily="49" charset="0"/>
              </a:rPr>
              <a:t>		i++;</a:t>
            </a:r>
          </a:p>
          <a:p>
            <a:r>
              <a:rPr lang="da-DK" sz="1200" dirty="0">
                <a:latin typeface="Courier New" panose="02070309020205020404" pitchFamily="49" charset="0"/>
                <a:cs typeface="Courier New" panose="02070309020205020404" pitchFamily="49" charset="0"/>
              </a:rPr>
              <a:t>	</a:t>
            </a:r>
            <a:r>
              <a:rPr lang="da-DK" sz="1200" b="1" dirty="0">
                <a:latin typeface="Courier New" panose="02070309020205020404" pitchFamily="49" charset="0"/>
                <a:cs typeface="Courier New" panose="02070309020205020404" pitchFamily="49" charset="0"/>
              </a:rPr>
              <a:t>else</a:t>
            </a:r>
          </a:p>
          <a:p>
            <a:r>
              <a:rPr lang="da-DK" sz="1200" dirty="0">
                <a:latin typeface="Courier New" panose="02070309020205020404" pitchFamily="49" charset="0"/>
                <a:cs typeface="Courier New" panose="02070309020205020404" pitchFamily="49" charset="0"/>
              </a:rPr>
              <a:t>		arr[k] = RightArray[j];</a:t>
            </a:r>
          </a:p>
          <a:p>
            <a:r>
              <a:rPr lang="da-DK" sz="1200" dirty="0">
                <a:latin typeface="Courier New" panose="02070309020205020404" pitchFamily="49" charset="0"/>
                <a:cs typeface="Courier New" panose="02070309020205020404" pitchFamily="49" charset="0"/>
              </a:rPr>
              <a:t>		j++;</a:t>
            </a:r>
          </a:p>
          <a:p>
            <a:r>
              <a:rPr lang="da-DK" sz="1200" dirty="0">
                <a:latin typeface="Courier New" panose="02070309020205020404" pitchFamily="49" charset="0"/>
                <a:cs typeface="Courier New" panose="02070309020205020404" pitchFamily="49" charset="0"/>
              </a:rPr>
              <a:t>	k++;</a:t>
            </a:r>
          </a:p>
          <a:p>
            <a:r>
              <a:rPr lang="da-DK" sz="1200" b="1" dirty="0">
                <a:latin typeface="Courier New" panose="02070309020205020404" pitchFamily="49" charset="0"/>
                <a:cs typeface="Courier New" panose="02070309020205020404" pitchFamily="49" charset="0"/>
              </a:rPr>
              <a:t>while</a:t>
            </a:r>
            <a:r>
              <a:rPr lang="da-DK" sz="1200" dirty="0">
                <a:latin typeface="Courier New" panose="02070309020205020404" pitchFamily="49" charset="0"/>
                <a:cs typeface="Courier New" panose="02070309020205020404" pitchFamily="49" charset="0"/>
              </a:rPr>
              <a:t> i&lt;n1 </a:t>
            </a:r>
            <a:r>
              <a:rPr lang="da-DK" sz="1200" b="1" dirty="0">
                <a:latin typeface="Courier New" panose="02070309020205020404" pitchFamily="49" charset="0"/>
                <a:cs typeface="Courier New" panose="02070309020205020404" pitchFamily="49" charset="0"/>
              </a:rPr>
              <a:t>do</a:t>
            </a:r>
          </a:p>
          <a:p>
            <a:r>
              <a:rPr lang="da-DK" sz="1200" dirty="0">
                <a:latin typeface="Courier New" panose="02070309020205020404" pitchFamily="49" charset="0"/>
                <a:cs typeface="Courier New" panose="02070309020205020404" pitchFamily="49" charset="0"/>
              </a:rPr>
              <a:t>	arr[k] = LeftArray[i];</a:t>
            </a:r>
          </a:p>
          <a:p>
            <a:r>
              <a:rPr lang="da-DK" sz="1200" dirty="0">
                <a:latin typeface="Courier New" panose="02070309020205020404" pitchFamily="49" charset="0"/>
                <a:cs typeface="Courier New" panose="02070309020205020404" pitchFamily="49" charset="0"/>
              </a:rPr>
              <a:t>	i++;</a:t>
            </a:r>
          </a:p>
          <a:p>
            <a:r>
              <a:rPr lang="da-DK" sz="1200" dirty="0">
                <a:latin typeface="Courier New" panose="02070309020205020404" pitchFamily="49" charset="0"/>
                <a:cs typeface="Courier New" panose="02070309020205020404" pitchFamily="49" charset="0"/>
              </a:rPr>
              <a:t>	k++;</a:t>
            </a:r>
          </a:p>
          <a:p>
            <a:r>
              <a:rPr lang="da-DK" sz="1200" b="1" dirty="0">
                <a:latin typeface="Courier New" panose="02070309020205020404" pitchFamily="49" charset="0"/>
                <a:cs typeface="Courier New" panose="02070309020205020404" pitchFamily="49" charset="0"/>
              </a:rPr>
              <a:t>while</a:t>
            </a:r>
            <a:r>
              <a:rPr lang="da-DK" sz="1200" dirty="0">
                <a:latin typeface="Courier New" panose="02070309020205020404" pitchFamily="49" charset="0"/>
                <a:cs typeface="Courier New" panose="02070309020205020404" pitchFamily="49" charset="0"/>
              </a:rPr>
              <a:t> j&lt;n2 </a:t>
            </a:r>
            <a:r>
              <a:rPr lang="da-DK" sz="1200" b="1" dirty="0">
                <a:latin typeface="Courier New" panose="02070309020205020404" pitchFamily="49" charset="0"/>
                <a:cs typeface="Courier New" panose="02070309020205020404" pitchFamily="49" charset="0"/>
              </a:rPr>
              <a:t>do</a:t>
            </a:r>
          </a:p>
          <a:p>
            <a:r>
              <a:rPr lang="da-DK" sz="1200" dirty="0">
                <a:latin typeface="Courier New" panose="02070309020205020404" pitchFamily="49" charset="0"/>
                <a:cs typeface="Courier New" panose="02070309020205020404" pitchFamily="49" charset="0"/>
              </a:rPr>
              <a:t>	arr[k] = RightArray[j];</a:t>
            </a:r>
          </a:p>
          <a:p>
            <a:r>
              <a:rPr lang="da-DK" sz="1200" dirty="0">
                <a:latin typeface="Courier New" panose="02070309020205020404" pitchFamily="49" charset="0"/>
                <a:cs typeface="Courier New" panose="02070309020205020404" pitchFamily="49" charset="0"/>
              </a:rPr>
              <a:t>	j++;</a:t>
            </a:r>
          </a:p>
          <a:p>
            <a:r>
              <a:rPr lang="da-DK" sz="1200" dirty="0">
                <a:latin typeface="Courier New" panose="02070309020205020404" pitchFamily="49" charset="0"/>
                <a:cs typeface="Courier New" panose="02070309020205020404" pitchFamily="49" charset="0"/>
              </a:rPr>
              <a:t>	k++;</a:t>
            </a:r>
          </a:p>
          <a:p>
            <a:r>
              <a:rPr lang="da-DK" sz="1200" dirty="0">
                <a:latin typeface="Courier New" panose="02070309020205020404" pitchFamily="49" charset="0"/>
                <a:cs typeface="Courier New" panose="02070309020205020404" pitchFamily="49" charset="0"/>
              </a:rPr>
              <a:t>}</a:t>
            </a:r>
            <a:endParaRPr lang="en-IN" sz="12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57392600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Content Placeholder 2">
            <a:extLst>
              <a:ext uri="{FF2B5EF4-FFF2-40B4-BE49-F238E27FC236}">
                <a16:creationId xmlns:a16="http://schemas.microsoft.com/office/drawing/2014/main" id="{BEF8A033-9BEB-425D-8BD4-26A7E2ED7B49}"/>
              </a:ext>
            </a:extLst>
          </p:cNvPr>
          <p:cNvSpPr>
            <a:spLocks noGrp="1"/>
          </p:cNvSpPr>
          <p:nvPr>
            <p:ph idx="1"/>
          </p:nvPr>
        </p:nvSpPr>
        <p:spPr>
          <a:xfrm>
            <a:off x="304800" y="1493838"/>
            <a:ext cx="4949687" cy="2239962"/>
          </a:xfrm>
        </p:spPr>
        <p:txBody>
          <a:bodyPr/>
          <a:lstStyle/>
          <a:p>
            <a:pPr marL="57150" indent="0" algn="just" fontAlgn="base">
              <a:spcAft>
                <a:spcPct val="0"/>
              </a:spcAft>
            </a:pPr>
            <a:r>
              <a:rPr lang="da-DK" sz="1700" dirty="0">
                <a:latin typeface="Courier New" panose="02070309020205020404" pitchFamily="49" charset="0"/>
                <a:cs typeface="Courier New" panose="02070309020205020404" pitchFamily="49" charset="0"/>
              </a:rPr>
              <a:t>MERGE_SORT(arr, beg, end)  </a:t>
            </a:r>
          </a:p>
          <a:p>
            <a:pPr marL="57150" indent="0" algn="just" fontAlgn="base">
              <a:spcAft>
                <a:spcPct val="0"/>
              </a:spcAft>
            </a:pPr>
            <a:r>
              <a:rPr lang="da-DK" sz="1700" dirty="0">
                <a:latin typeface="Courier New" panose="02070309020205020404" pitchFamily="49" charset="0"/>
                <a:cs typeface="Courier New" panose="02070309020205020404" pitchFamily="49" charset="0"/>
              </a:rPr>
              <a:t>if beg &lt; end then</a:t>
            </a:r>
          </a:p>
          <a:p>
            <a:pPr marL="57150" indent="0" algn="just" fontAlgn="base">
              <a:spcAft>
                <a:spcPct val="0"/>
              </a:spcAft>
            </a:pPr>
            <a:r>
              <a:rPr lang="da-DK" sz="1700" dirty="0">
                <a:latin typeface="Courier New" panose="02070309020205020404" pitchFamily="49" charset="0"/>
                <a:cs typeface="Courier New" panose="02070309020205020404" pitchFamily="49" charset="0"/>
              </a:rPr>
              <a:t>	mid = (beg + end)/2  </a:t>
            </a:r>
          </a:p>
          <a:p>
            <a:pPr marL="57150" indent="0" algn="just" fontAlgn="base">
              <a:spcAft>
                <a:spcPct val="0"/>
              </a:spcAft>
            </a:pPr>
            <a:r>
              <a:rPr lang="da-DK" sz="1700" dirty="0">
                <a:latin typeface="Courier New" panose="02070309020205020404" pitchFamily="49" charset="0"/>
                <a:cs typeface="Courier New" panose="02070309020205020404" pitchFamily="49" charset="0"/>
              </a:rPr>
              <a:t>	MERGE_SORT(arr, beg, mid)  </a:t>
            </a:r>
          </a:p>
          <a:p>
            <a:pPr marL="57150" indent="0" algn="just" fontAlgn="base">
              <a:spcAft>
                <a:spcPct val="0"/>
              </a:spcAft>
            </a:pPr>
            <a:r>
              <a:rPr lang="da-DK" sz="1700" dirty="0">
                <a:latin typeface="Courier New" panose="02070309020205020404" pitchFamily="49" charset="0"/>
                <a:cs typeface="Courier New" panose="02070309020205020404" pitchFamily="49" charset="0"/>
              </a:rPr>
              <a:t>	MERGE_SORT(arr, mid + 1, end)  </a:t>
            </a:r>
          </a:p>
          <a:p>
            <a:pPr marL="57150" indent="0" algn="just" fontAlgn="base">
              <a:spcAft>
                <a:spcPct val="0"/>
              </a:spcAft>
            </a:pPr>
            <a:r>
              <a:rPr lang="da-DK" sz="1700" dirty="0">
                <a:latin typeface="Courier New" panose="02070309020205020404" pitchFamily="49" charset="0"/>
                <a:cs typeface="Courier New" panose="02070309020205020404" pitchFamily="49" charset="0"/>
              </a:rPr>
              <a:t>	MERGE (arr, beg, mid, end)  </a:t>
            </a:r>
          </a:p>
          <a:p>
            <a:pPr marL="57150" indent="0" algn="just" fontAlgn="base">
              <a:spcAft>
                <a:spcPct val="0"/>
              </a:spcAft>
            </a:pPr>
            <a:r>
              <a:rPr lang="da-DK" sz="1700" dirty="0">
                <a:latin typeface="Courier New" panose="02070309020205020404" pitchFamily="49" charset="0"/>
                <a:cs typeface="Courier New" panose="02070309020205020404" pitchFamily="49" charset="0"/>
              </a:rPr>
              <a:t>END MERGE_SORT</a:t>
            </a:r>
          </a:p>
        </p:txBody>
      </p:sp>
      <p:sp>
        <p:nvSpPr>
          <p:cNvPr id="4" name="Content Placeholder 3">
            <a:extLst>
              <a:ext uri="{FF2B5EF4-FFF2-40B4-BE49-F238E27FC236}">
                <a16:creationId xmlns:a16="http://schemas.microsoft.com/office/drawing/2014/main" id="{34B17C67-4D7A-4EF2-AC38-E8D5F700E17C}"/>
              </a:ext>
            </a:extLst>
          </p:cNvPr>
          <p:cNvSpPr>
            <a:spLocks noGrp="1"/>
          </p:cNvSpPr>
          <p:nvPr>
            <p:ph sz="quarter" idx="10"/>
          </p:nvPr>
        </p:nvSpPr>
        <p:spPr>
          <a:xfrm>
            <a:off x="304800" y="152400"/>
            <a:ext cx="6324600" cy="1143000"/>
          </a:xfrm>
        </p:spPr>
        <p:txBody>
          <a:bodyPr rtlCol="0"/>
          <a:lstStyle/>
          <a:p>
            <a:pPr eaLnBrk="1" fontAlgn="auto" hangingPunct="1">
              <a:spcAft>
                <a:spcPts val="0"/>
              </a:spcAft>
              <a:defRPr/>
            </a:pPr>
            <a:r>
              <a:rPr lang="en-US" dirty="0">
                <a:latin typeface="Times New Roman" panose="02020603050405020304" pitchFamily="18" charset="0"/>
                <a:cs typeface="Times New Roman" panose="02020603050405020304" pitchFamily="18" charset="0"/>
              </a:rPr>
              <a:t>Merge Sort (Analysis)</a:t>
            </a:r>
          </a:p>
          <a:p>
            <a:pPr eaLnBrk="1" fontAlgn="auto" hangingPunct="1">
              <a:spcAft>
                <a:spcPts val="0"/>
              </a:spcAft>
              <a:defRPr/>
            </a:pPr>
            <a:r>
              <a:rPr lang="en-US" sz="2400" dirty="0">
                <a:latin typeface="Times New Roman" panose="02020603050405020304" pitchFamily="18" charset="0"/>
                <a:cs typeface="Times New Roman" panose="02020603050405020304" pitchFamily="18" charset="0"/>
              </a:rPr>
              <a:t>(Divide and Conquer)</a:t>
            </a:r>
          </a:p>
        </p:txBody>
      </p:sp>
      <p:grpSp>
        <p:nvGrpSpPr>
          <p:cNvPr id="11" name="Group 10">
            <a:extLst>
              <a:ext uri="{FF2B5EF4-FFF2-40B4-BE49-F238E27FC236}">
                <a16:creationId xmlns:a16="http://schemas.microsoft.com/office/drawing/2014/main" id="{1F49A33C-B2BE-4A97-9A8D-3A76B5F4A6F7}"/>
              </a:ext>
            </a:extLst>
          </p:cNvPr>
          <p:cNvGrpSpPr/>
          <p:nvPr/>
        </p:nvGrpSpPr>
        <p:grpSpPr>
          <a:xfrm>
            <a:off x="5486400" y="1423472"/>
            <a:ext cx="2171818" cy="2032656"/>
            <a:chOff x="5486400" y="1423472"/>
            <a:chExt cx="2171818" cy="2032656"/>
          </a:xfrm>
        </p:grpSpPr>
        <p:sp>
          <p:nvSpPr>
            <p:cNvPr id="2" name="Arrow: Left 1">
              <a:extLst>
                <a:ext uri="{FF2B5EF4-FFF2-40B4-BE49-F238E27FC236}">
                  <a16:creationId xmlns:a16="http://schemas.microsoft.com/office/drawing/2014/main" id="{83FB2546-D2C7-40EC-87C9-35BC6EEB971B}"/>
                </a:ext>
              </a:extLst>
            </p:cNvPr>
            <p:cNvSpPr/>
            <p:nvPr/>
          </p:nvSpPr>
          <p:spPr>
            <a:xfrm>
              <a:off x="5486400" y="1493838"/>
              <a:ext cx="1143000" cy="22860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Arrow: Left 4">
              <a:extLst>
                <a:ext uri="{FF2B5EF4-FFF2-40B4-BE49-F238E27FC236}">
                  <a16:creationId xmlns:a16="http://schemas.microsoft.com/office/drawing/2014/main" id="{08BB489C-CF79-4135-8714-18C4B3EA8E1D}"/>
                </a:ext>
              </a:extLst>
            </p:cNvPr>
            <p:cNvSpPr/>
            <p:nvPr/>
          </p:nvSpPr>
          <p:spPr>
            <a:xfrm>
              <a:off x="5486400" y="2362200"/>
              <a:ext cx="1143000" cy="22860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Arrow: Left 5">
              <a:extLst>
                <a:ext uri="{FF2B5EF4-FFF2-40B4-BE49-F238E27FC236}">
                  <a16:creationId xmlns:a16="http://schemas.microsoft.com/office/drawing/2014/main" id="{99C84A26-3019-4204-A546-045092BCD436}"/>
                </a:ext>
              </a:extLst>
            </p:cNvPr>
            <p:cNvSpPr/>
            <p:nvPr/>
          </p:nvSpPr>
          <p:spPr>
            <a:xfrm>
              <a:off x="5486400" y="2732572"/>
              <a:ext cx="1143000" cy="22860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Arrow: Left 6">
              <a:extLst>
                <a:ext uri="{FF2B5EF4-FFF2-40B4-BE49-F238E27FC236}">
                  <a16:creationId xmlns:a16="http://schemas.microsoft.com/office/drawing/2014/main" id="{2FB2D01B-6E7D-482B-84FB-5992F3565F0E}"/>
                </a:ext>
              </a:extLst>
            </p:cNvPr>
            <p:cNvSpPr/>
            <p:nvPr/>
          </p:nvSpPr>
          <p:spPr>
            <a:xfrm>
              <a:off x="5486400" y="3102944"/>
              <a:ext cx="1143000" cy="22860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DFF4BEF7-EA79-4293-AF39-3290023EAC7F}"/>
                </a:ext>
              </a:extLst>
            </p:cNvPr>
            <p:cNvSpPr/>
            <p:nvPr/>
          </p:nvSpPr>
          <p:spPr>
            <a:xfrm>
              <a:off x="6858000" y="1423472"/>
              <a:ext cx="607859" cy="369332"/>
            </a:xfrm>
            <a:prstGeom prst="rect">
              <a:avLst/>
            </a:prstGeom>
          </p:spPr>
          <p:txBody>
            <a:bodyPr wrap="none">
              <a:spAutoFit/>
            </a:bodyPr>
            <a:lstStyle/>
            <a:p>
              <a:r>
                <a:rPr lang="en-IN" dirty="0"/>
                <a:t>T(n)</a:t>
              </a:r>
            </a:p>
          </p:txBody>
        </p:sp>
        <p:sp>
          <p:nvSpPr>
            <p:cNvPr id="8" name="Rectangle 7">
              <a:extLst>
                <a:ext uri="{FF2B5EF4-FFF2-40B4-BE49-F238E27FC236}">
                  <a16:creationId xmlns:a16="http://schemas.microsoft.com/office/drawing/2014/main" id="{E6558B03-863E-47D8-817A-6220B76A5FD2}"/>
                </a:ext>
              </a:extLst>
            </p:cNvPr>
            <p:cNvSpPr/>
            <p:nvPr/>
          </p:nvSpPr>
          <p:spPr>
            <a:xfrm>
              <a:off x="6857999" y="2291834"/>
              <a:ext cx="800219" cy="369332"/>
            </a:xfrm>
            <a:prstGeom prst="rect">
              <a:avLst/>
            </a:prstGeom>
          </p:spPr>
          <p:txBody>
            <a:bodyPr wrap="none">
              <a:spAutoFit/>
            </a:bodyPr>
            <a:lstStyle/>
            <a:p>
              <a:r>
                <a:rPr lang="en-IN" dirty="0"/>
                <a:t>T(n/2)</a:t>
              </a:r>
            </a:p>
          </p:txBody>
        </p:sp>
        <p:sp>
          <p:nvSpPr>
            <p:cNvPr id="9" name="Rectangle 8">
              <a:extLst>
                <a:ext uri="{FF2B5EF4-FFF2-40B4-BE49-F238E27FC236}">
                  <a16:creationId xmlns:a16="http://schemas.microsoft.com/office/drawing/2014/main" id="{A21D4AD7-4990-4D06-8431-032EE032D291}"/>
                </a:ext>
              </a:extLst>
            </p:cNvPr>
            <p:cNvSpPr/>
            <p:nvPr/>
          </p:nvSpPr>
          <p:spPr>
            <a:xfrm>
              <a:off x="6857999" y="2728498"/>
              <a:ext cx="800219" cy="369332"/>
            </a:xfrm>
            <a:prstGeom prst="rect">
              <a:avLst/>
            </a:prstGeom>
          </p:spPr>
          <p:txBody>
            <a:bodyPr wrap="none">
              <a:spAutoFit/>
            </a:bodyPr>
            <a:lstStyle/>
            <a:p>
              <a:r>
                <a:rPr lang="en-IN" dirty="0"/>
                <a:t>T(n/2)</a:t>
              </a:r>
            </a:p>
          </p:txBody>
        </p:sp>
        <p:sp>
          <p:nvSpPr>
            <p:cNvPr id="10" name="Rectangle 9">
              <a:extLst>
                <a:ext uri="{FF2B5EF4-FFF2-40B4-BE49-F238E27FC236}">
                  <a16:creationId xmlns:a16="http://schemas.microsoft.com/office/drawing/2014/main" id="{DA2D9E57-5A99-4211-951F-AE798E721B0E}"/>
                </a:ext>
              </a:extLst>
            </p:cNvPr>
            <p:cNvSpPr/>
            <p:nvPr/>
          </p:nvSpPr>
          <p:spPr>
            <a:xfrm>
              <a:off x="6861313" y="3086796"/>
              <a:ext cx="646331" cy="369332"/>
            </a:xfrm>
            <a:prstGeom prst="rect">
              <a:avLst/>
            </a:prstGeom>
          </p:spPr>
          <p:txBody>
            <a:bodyPr wrap="none">
              <a:spAutoFit/>
            </a:bodyPr>
            <a:lstStyle/>
            <a:p>
              <a:r>
                <a:rPr lang="en-IN" dirty="0"/>
                <a:t>O(n)</a:t>
              </a:r>
            </a:p>
          </p:txBody>
        </p:sp>
      </p:grpSp>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24240AC6-5AAB-4A00-87D3-859B492F560B}"/>
                  </a:ext>
                </a:extLst>
              </p:cNvPr>
              <p:cNvSpPr/>
              <p:nvPr/>
            </p:nvSpPr>
            <p:spPr>
              <a:xfrm>
                <a:off x="609600" y="3962400"/>
                <a:ext cx="7620000" cy="2343590"/>
              </a:xfrm>
              <a:prstGeom prst="rect">
                <a:avLst/>
              </a:prstGeom>
            </p:spPr>
            <p:txBody>
              <a:bodyPr wrap="square">
                <a:spAutoFit/>
              </a:bodyPr>
              <a:lstStyle/>
              <a:p>
                <a:pPr>
                  <a:lnSpc>
                    <a:spcPct val="150000"/>
                  </a:lnSpc>
                </a:pPr>
                <a:r>
                  <a:rPr lang="en-IN" sz="2000" dirty="0">
                    <a:latin typeface="Cambria" panose="02040503050406030204" pitchFamily="18" charset="0"/>
                    <a:ea typeface="Cambria" panose="02040503050406030204" pitchFamily="18" charset="0"/>
                    <a:cs typeface="Times New Roman" panose="02020603050405020304" pitchFamily="18" charset="0"/>
                  </a:rPr>
                  <a:t>T(n) = 2T(n/2) + O(n)</a:t>
                </a:r>
              </a:p>
              <a:p>
                <a:pPr marL="285750" indent="-285750">
                  <a:lnSpc>
                    <a:spcPct val="150000"/>
                  </a:lnSpc>
                  <a:buFont typeface="Arial" panose="020B0604020202020204" pitchFamily="34" charset="0"/>
                  <a:buChar char="•"/>
                </a:pPr>
                <a:r>
                  <a:rPr lang="en-US" sz="2000" dirty="0">
                    <a:latin typeface="Cambria" panose="02040503050406030204" pitchFamily="18" charset="0"/>
                    <a:ea typeface="Cambria" panose="02040503050406030204" pitchFamily="18" charset="0"/>
                    <a:cs typeface="Times New Roman" panose="02020603050405020304" pitchFamily="18" charset="0"/>
                  </a:rPr>
                  <a:t>R</a:t>
                </a:r>
                <a:r>
                  <a:rPr lang="en-IN" sz="2000" dirty="0" err="1">
                    <a:latin typeface="Cambria" panose="02040503050406030204" pitchFamily="18" charset="0"/>
                    <a:ea typeface="Cambria" panose="02040503050406030204" pitchFamily="18" charset="0"/>
                    <a:cs typeface="Times New Roman" panose="02020603050405020304" pitchFamily="18" charset="0"/>
                  </a:rPr>
                  <a:t>ecall</a:t>
                </a:r>
                <a:r>
                  <a:rPr lang="en-IN" sz="2000" dirty="0">
                    <a:latin typeface="Cambria" panose="02040503050406030204" pitchFamily="18" charset="0"/>
                    <a:ea typeface="Cambria" panose="02040503050406030204" pitchFamily="18" charset="0"/>
                    <a:cs typeface="Times New Roman" panose="02020603050405020304" pitchFamily="18" charset="0"/>
                  </a:rPr>
                  <a:t> Master’s theorem: </a:t>
                </a:r>
                <a:r>
                  <a:rPr lang="en-US" sz="2000" dirty="0">
                    <a:latin typeface="Cambria" panose="02040503050406030204" pitchFamily="18" charset="0"/>
                    <a:ea typeface="Cambria" panose="02040503050406030204" pitchFamily="18" charset="0"/>
                    <a:cs typeface="Times New Roman" panose="02020603050405020304" pitchFamily="18" charset="0"/>
                  </a:rPr>
                  <a:t>𝑇(𝑛) = 𝑎𝑇(𝑛/𝑏)+𝑔(𝑛), </a:t>
                </a:r>
              </a:p>
              <a:p>
                <a:pPr>
                  <a:lnSpc>
                    <a:spcPct val="150000"/>
                  </a:lnSpc>
                </a:pPr>
                <a:r>
                  <a:rPr lang="en-US" sz="2000" dirty="0">
                    <a:latin typeface="Cambria" panose="02040503050406030204" pitchFamily="18" charset="0"/>
                    <a:ea typeface="Cambria" panose="02040503050406030204" pitchFamily="18" charset="0"/>
                    <a:cs typeface="Times New Roman" panose="02020603050405020304" pitchFamily="18" charset="0"/>
                  </a:rPr>
                  <a:t>     where g(n) = </a:t>
                </a:r>
                <a:r>
                  <a:rPr lang="en-US" altLang="en-US" sz="2000" dirty="0">
                    <a:latin typeface="Cambria" panose="02040503050406030204" pitchFamily="18" charset="0"/>
                    <a:ea typeface="Cambria" panose="02040503050406030204" pitchFamily="18" charset="0"/>
                    <a:cs typeface="Times New Roman" panose="02020603050405020304" pitchFamily="18" charset="0"/>
                  </a:rPr>
                  <a:t>O(</a:t>
                </a:r>
                <a:r>
                  <a:rPr lang="en-US" altLang="en-US" sz="2000" dirty="0" err="1">
                    <a:latin typeface="Cambria" panose="02040503050406030204" pitchFamily="18" charset="0"/>
                    <a:ea typeface="Cambria" panose="02040503050406030204" pitchFamily="18" charset="0"/>
                    <a:cs typeface="Times New Roman" panose="02020603050405020304" pitchFamily="18" charset="0"/>
                  </a:rPr>
                  <a:t>n</a:t>
                </a:r>
                <a:r>
                  <a:rPr lang="en-US" altLang="en-US" sz="2000" baseline="30000" dirty="0" err="1">
                    <a:latin typeface="Cambria" panose="02040503050406030204" pitchFamily="18" charset="0"/>
                    <a:ea typeface="Cambria" panose="02040503050406030204" pitchFamily="18" charset="0"/>
                    <a:cs typeface="Times New Roman" panose="02020603050405020304" pitchFamily="18" charset="0"/>
                  </a:rPr>
                  <a:t>k</a:t>
                </a:r>
                <a14:m>
                  <m:oMath xmlns:m="http://schemas.openxmlformats.org/officeDocument/2006/math">
                    <m:sSup>
                      <m:sSupPr>
                        <m:ctrlPr>
                          <a:rPr lang="en-US" altLang="en-US" sz="2000" i="1" dirty="0">
                            <a:latin typeface="Cambria Math" panose="02040503050406030204" pitchFamily="18" charset="0"/>
                            <a:cs typeface="Times New Roman" panose="02020603050405020304" pitchFamily="18" charset="0"/>
                          </a:rPr>
                        </m:ctrlPr>
                      </m:sSupPr>
                      <m:e>
                        <m:r>
                          <a:rPr lang="en-US" altLang="en-US" sz="2000" i="1" dirty="0">
                            <a:latin typeface="Cambria Math" panose="02040503050406030204" pitchFamily="18" charset="0"/>
                            <a:cs typeface="Times New Roman" panose="02020603050405020304" pitchFamily="18" charset="0"/>
                          </a:rPr>
                          <m:t> </m:t>
                        </m:r>
                        <m:r>
                          <a:rPr lang="en-US" altLang="en-US" sz="2000" i="1" dirty="0">
                            <a:latin typeface="Cambria Math" panose="02040503050406030204" pitchFamily="18" charset="0"/>
                            <a:cs typeface="Times New Roman" panose="02020603050405020304" pitchFamily="18" charset="0"/>
                          </a:rPr>
                          <m:t>𝑙𝑜𝑔</m:t>
                        </m:r>
                      </m:e>
                      <m:sup>
                        <m:r>
                          <a:rPr lang="en-US" altLang="en-US" sz="2000" i="1" dirty="0">
                            <a:latin typeface="Cambria Math" panose="02040503050406030204" pitchFamily="18" charset="0"/>
                            <a:cs typeface="Times New Roman" panose="02020603050405020304" pitchFamily="18" charset="0"/>
                          </a:rPr>
                          <m:t>𝑝</m:t>
                        </m:r>
                      </m:sup>
                    </m:sSup>
                  </m:oMath>
                </a14:m>
                <a:r>
                  <a:rPr lang="en-US" altLang="en-US" sz="2000" dirty="0">
                    <a:latin typeface="Cambria" panose="02040503050406030204" pitchFamily="18" charset="0"/>
                    <a:ea typeface="Cambria" panose="02040503050406030204" pitchFamily="18" charset="0"/>
                    <a:cs typeface="Times New Roman" panose="02020603050405020304" pitchFamily="18" charset="0"/>
                  </a:rPr>
                  <a:t> n)</a:t>
                </a:r>
                <a:endParaRPr lang="en-US" sz="2000" dirty="0">
                  <a:latin typeface="Cambria" panose="02040503050406030204" pitchFamily="18" charset="0"/>
                  <a:ea typeface="Cambria" panose="020405030504060302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US" sz="2000" dirty="0">
                    <a:latin typeface="Cambria" panose="02040503050406030204" pitchFamily="18" charset="0"/>
                    <a:ea typeface="Cambria" panose="02040503050406030204" pitchFamily="18" charset="0"/>
                    <a:cs typeface="Times New Roman" panose="02020603050405020304" pitchFamily="18" charset="0"/>
                  </a:rPr>
                  <a:t>a  = 2, b = 2, k = 1, p = 0</a:t>
                </a:r>
              </a:p>
              <a:p>
                <a:pPr marL="285750" indent="-285750">
                  <a:lnSpc>
                    <a:spcPct val="150000"/>
                  </a:lnSpc>
                  <a:buFont typeface="Arial" panose="020B0604020202020204" pitchFamily="34" charset="0"/>
                  <a:buChar char="•"/>
                </a:pPr>
                <a:r>
                  <a:rPr lang="en-US" altLang="en-US" sz="2000" dirty="0">
                    <a:latin typeface="Cambria" panose="02040503050406030204" pitchFamily="18" charset="0"/>
                    <a:ea typeface="Cambria" panose="02040503050406030204" pitchFamily="18" charset="0"/>
                    <a:cs typeface="Times New Roman" panose="02020603050405020304" pitchFamily="18" charset="0"/>
                  </a:rPr>
                  <a:t>a = b</a:t>
                </a:r>
                <a:r>
                  <a:rPr lang="en-US" altLang="en-US" sz="2000" baseline="30000" dirty="0">
                    <a:latin typeface="Cambria" panose="02040503050406030204" pitchFamily="18" charset="0"/>
                    <a:ea typeface="Cambria" panose="02040503050406030204" pitchFamily="18" charset="0"/>
                    <a:cs typeface="Times New Roman" panose="02020603050405020304" pitchFamily="18" charset="0"/>
                  </a:rPr>
                  <a:t>k </a:t>
                </a:r>
                <a:r>
                  <a:rPr lang="en-US" altLang="en-US" sz="2000" dirty="0">
                    <a:latin typeface="Cambria" panose="02040503050406030204" pitchFamily="18" charset="0"/>
                    <a:ea typeface="Cambria" panose="02040503050406030204" pitchFamily="18" charset="0"/>
                    <a:cs typeface="Times New Roman" panose="02020603050405020304" pitchFamily="18" charset="0"/>
                  </a:rPr>
                  <a:t>and p &gt; -1: T(n) = O(</a:t>
                </a:r>
                <a:r>
                  <a:rPr lang="en-US" altLang="en-US" sz="2000" dirty="0" err="1">
                    <a:latin typeface="Cambria" panose="02040503050406030204" pitchFamily="18" charset="0"/>
                    <a:ea typeface="Cambria" panose="02040503050406030204" pitchFamily="18" charset="0"/>
                    <a:cs typeface="Times New Roman" panose="02020603050405020304" pitchFamily="18" charset="0"/>
                  </a:rPr>
                  <a:t>n</a:t>
                </a:r>
                <a:r>
                  <a:rPr lang="en-US" altLang="en-US" sz="2000" baseline="30000" dirty="0" err="1">
                    <a:latin typeface="Cambria" panose="02040503050406030204" pitchFamily="18" charset="0"/>
                    <a:ea typeface="Cambria" panose="02040503050406030204" pitchFamily="18" charset="0"/>
                    <a:cs typeface="Times New Roman" panose="02020603050405020304" pitchFamily="18" charset="0"/>
                  </a:rPr>
                  <a:t>k</a:t>
                </a:r>
                <a:r>
                  <a:rPr lang="en-US" altLang="en-US" sz="2000" dirty="0">
                    <a:latin typeface="Cambria" panose="02040503050406030204" pitchFamily="18" charset="0"/>
                    <a:ea typeface="Cambria" panose="02040503050406030204" pitchFamily="18" charset="0"/>
                    <a:cs typeface="Times New Roman" panose="02020603050405020304" pitchFamily="18" charset="0"/>
                  </a:rPr>
                  <a:t> </a:t>
                </a:r>
                <a14:m>
                  <m:oMath xmlns:m="http://schemas.openxmlformats.org/officeDocument/2006/math">
                    <m:sSup>
                      <m:sSupPr>
                        <m:ctrlPr>
                          <a:rPr lang="en-US" altLang="en-US" sz="2000" i="1" dirty="0">
                            <a:latin typeface="Cambria Math" panose="02040503050406030204" pitchFamily="18" charset="0"/>
                            <a:cs typeface="Times New Roman" panose="02020603050405020304" pitchFamily="18" charset="0"/>
                          </a:rPr>
                        </m:ctrlPr>
                      </m:sSupPr>
                      <m:e>
                        <m:r>
                          <a:rPr lang="en-US" altLang="en-US" sz="2000" i="1" dirty="0">
                            <a:latin typeface="Cambria Math" panose="02040503050406030204" pitchFamily="18" charset="0"/>
                            <a:cs typeface="Times New Roman" panose="02020603050405020304" pitchFamily="18" charset="0"/>
                          </a:rPr>
                          <m:t> </m:t>
                        </m:r>
                        <m:r>
                          <a:rPr lang="en-US" altLang="en-US" sz="2000" i="1" dirty="0">
                            <a:latin typeface="Cambria Math" panose="02040503050406030204" pitchFamily="18" charset="0"/>
                            <a:cs typeface="Times New Roman" panose="02020603050405020304" pitchFamily="18" charset="0"/>
                          </a:rPr>
                          <m:t>𝑙𝑜𝑔</m:t>
                        </m:r>
                      </m:e>
                      <m:sup>
                        <m:r>
                          <a:rPr lang="en-US" altLang="en-US" sz="2000" i="1" dirty="0">
                            <a:latin typeface="Cambria Math" panose="02040503050406030204" pitchFamily="18" charset="0"/>
                            <a:cs typeface="Times New Roman" panose="02020603050405020304" pitchFamily="18" charset="0"/>
                          </a:rPr>
                          <m:t>𝑝</m:t>
                        </m:r>
                        <m:r>
                          <a:rPr lang="en-US" altLang="en-US" sz="2000" i="1" dirty="0">
                            <a:latin typeface="Cambria Math" panose="02040503050406030204" pitchFamily="18" charset="0"/>
                            <a:cs typeface="Times New Roman" panose="02020603050405020304" pitchFamily="18" charset="0"/>
                          </a:rPr>
                          <m:t>+1</m:t>
                        </m:r>
                      </m:sup>
                    </m:sSup>
                  </m:oMath>
                </a14:m>
                <a:r>
                  <a:rPr lang="en-US" altLang="en-US" sz="2000" dirty="0">
                    <a:latin typeface="Cambria" panose="02040503050406030204" pitchFamily="18" charset="0"/>
                    <a:ea typeface="Cambria" panose="02040503050406030204" pitchFamily="18" charset="0"/>
                    <a:cs typeface="Times New Roman" panose="02020603050405020304" pitchFamily="18" charset="0"/>
                  </a:rPr>
                  <a:t> n) = O(n log n)</a:t>
                </a:r>
                <a:endParaRPr lang="en-IN" sz="2000" dirty="0">
                  <a:latin typeface="Cambria" panose="02040503050406030204" pitchFamily="18" charset="0"/>
                  <a:ea typeface="Cambria" panose="02040503050406030204" pitchFamily="18" charset="0"/>
                  <a:cs typeface="Times New Roman" panose="02020603050405020304" pitchFamily="18" charset="0"/>
                </a:endParaRPr>
              </a:p>
            </p:txBody>
          </p:sp>
        </mc:Choice>
        <mc:Fallback xmlns="">
          <p:sp>
            <p:nvSpPr>
              <p:cNvPr id="12" name="Rectangle 11">
                <a:extLst>
                  <a:ext uri="{FF2B5EF4-FFF2-40B4-BE49-F238E27FC236}">
                    <a16:creationId xmlns:a16="http://schemas.microsoft.com/office/drawing/2014/main" id="{24240AC6-5AAB-4A00-87D3-859B492F560B}"/>
                  </a:ext>
                </a:extLst>
              </p:cNvPr>
              <p:cNvSpPr>
                <a:spLocks noRot="1" noChangeAspect="1" noMove="1" noResize="1" noEditPoints="1" noAdjustHandles="1" noChangeArrowheads="1" noChangeShapeType="1" noTextEdit="1"/>
              </p:cNvSpPr>
              <p:nvPr/>
            </p:nvSpPr>
            <p:spPr>
              <a:xfrm>
                <a:off x="609600" y="3962400"/>
                <a:ext cx="7620000" cy="2343590"/>
              </a:xfrm>
              <a:prstGeom prst="rect">
                <a:avLst/>
              </a:prstGeom>
              <a:blipFill>
                <a:blip r:embed="rId2"/>
                <a:stretch>
                  <a:fillRect l="-800" b="-3646"/>
                </a:stretch>
              </a:blipFill>
            </p:spPr>
            <p:txBody>
              <a:bodyPr/>
              <a:lstStyle/>
              <a:p>
                <a:r>
                  <a:rPr lang="en-IN">
                    <a:noFill/>
                  </a:rPr>
                  <a:t> </a:t>
                </a:r>
              </a:p>
            </p:txBody>
          </p:sp>
        </mc:Fallback>
      </mc:AlternateContent>
    </p:spTree>
    <p:extLst>
      <p:ext uri="{BB962C8B-B14F-4D97-AF65-F5344CB8AC3E}">
        <p14:creationId xmlns:p14="http://schemas.microsoft.com/office/powerpoint/2010/main" val="229874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34B17C67-4D7A-4EF2-AC38-E8D5F700E17C}"/>
              </a:ext>
            </a:extLst>
          </p:cNvPr>
          <p:cNvSpPr>
            <a:spLocks noGrp="1"/>
          </p:cNvSpPr>
          <p:nvPr>
            <p:ph sz="quarter" idx="10"/>
          </p:nvPr>
        </p:nvSpPr>
        <p:spPr/>
        <p:txBody>
          <a:bodyPr rtlCol="0"/>
          <a:lstStyle/>
          <a:p>
            <a:pPr eaLnBrk="1" fontAlgn="auto" hangingPunct="1">
              <a:spcAft>
                <a:spcPts val="0"/>
              </a:spcAft>
              <a:defRPr/>
            </a:pPr>
            <a:r>
              <a:rPr lang="en-US" dirty="0">
                <a:latin typeface="Times New Roman" panose="02020603050405020304" pitchFamily="18" charset="0"/>
                <a:cs typeface="Times New Roman" panose="02020603050405020304" pitchFamily="18" charset="0"/>
              </a:rPr>
              <a:t>Merge Sort (Analysis)</a:t>
            </a:r>
          </a:p>
          <a:p>
            <a:pPr eaLnBrk="1" fontAlgn="auto" hangingPunct="1">
              <a:spcAft>
                <a:spcPts val="0"/>
              </a:spcAft>
              <a:defRPr/>
            </a:pPr>
            <a:r>
              <a:rPr lang="en-US" sz="2400" dirty="0">
                <a:latin typeface="Times New Roman" panose="02020603050405020304" pitchFamily="18" charset="0"/>
                <a:cs typeface="Times New Roman" panose="02020603050405020304" pitchFamily="18" charset="0"/>
              </a:rPr>
              <a:t>(Divide and Conquer)</a:t>
            </a:r>
          </a:p>
        </p:txBody>
      </p:sp>
      <p:graphicFrame>
        <p:nvGraphicFramePr>
          <p:cNvPr id="5" name="Table 4">
            <a:extLst>
              <a:ext uri="{FF2B5EF4-FFF2-40B4-BE49-F238E27FC236}">
                <a16:creationId xmlns:a16="http://schemas.microsoft.com/office/drawing/2014/main" id="{968116C8-F93E-4999-B754-EF988E206429}"/>
              </a:ext>
            </a:extLst>
          </p:cNvPr>
          <p:cNvGraphicFramePr>
            <a:graphicFrameLocks noGrp="1"/>
          </p:cNvGraphicFramePr>
          <p:nvPr>
            <p:extLst>
              <p:ext uri="{D42A27DB-BD31-4B8C-83A1-F6EECF244321}">
                <p14:modId xmlns:p14="http://schemas.microsoft.com/office/powerpoint/2010/main" val="4223370440"/>
              </p:ext>
            </p:extLst>
          </p:nvPr>
        </p:nvGraphicFramePr>
        <p:xfrm>
          <a:off x="876300" y="2514600"/>
          <a:ext cx="7391400" cy="1767840"/>
        </p:xfrm>
        <a:graphic>
          <a:graphicData uri="http://schemas.openxmlformats.org/drawingml/2006/table">
            <a:tbl>
              <a:tblPr firstRow="1" bandRow="1">
                <a:tableStyleId>{5940675A-B579-460E-94D1-54222C63F5DA}</a:tableStyleId>
              </a:tblPr>
              <a:tblGrid>
                <a:gridCol w="3695700">
                  <a:extLst>
                    <a:ext uri="{9D8B030D-6E8A-4147-A177-3AD203B41FA5}">
                      <a16:colId xmlns:a16="http://schemas.microsoft.com/office/drawing/2014/main" val="4098675219"/>
                    </a:ext>
                  </a:extLst>
                </a:gridCol>
                <a:gridCol w="3695700">
                  <a:extLst>
                    <a:ext uri="{9D8B030D-6E8A-4147-A177-3AD203B41FA5}">
                      <a16:colId xmlns:a16="http://schemas.microsoft.com/office/drawing/2014/main" val="3340698752"/>
                    </a:ext>
                  </a:extLst>
                </a:gridCol>
              </a:tblGrid>
              <a:tr h="370840">
                <a:tc>
                  <a:txBody>
                    <a:bodyPr/>
                    <a:lstStyle/>
                    <a:p>
                      <a:pPr algn="ctr"/>
                      <a:r>
                        <a:rPr lang="en-US" sz="2400"/>
                        <a:t>Advantages</a:t>
                      </a:r>
                      <a:endParaRPr lang="en-IN" sz="2400" dirty="0"/>
                    </a:p>
                  </a:txBody>
                  <a:tcPr/>
                </a:tc>
                <a:tc>
                  <a:txBody>
                    <a:bodyPr/>
                    <a:lstStyle/>
                    <a:p>
                      <a:pPr algn="ctr"/>
                      <a:r>
                        <a:rPr lang="en-US" sz="2400"/>
                        <a:t>Disadvantages</a:t>
                      </a:r>
                      <a:endParaRPr lang="en-IN" sz="2400" dirty="0"/>
                    </a:p>
                  </a:txBody>
                  <a:tcPr/>
                </a:tc>
                <a:extLst>
                  <a:ext uri="{0D108BD9-81ED-4DB2-BD59-A6C34878D82A}">
                    <a16:rowId xmlns:a16="http://schemas.microsoft.com/office/drawing/2014/main" val="1942767862"/>
                  </a:ext>
                </a:extLst>
              </a:tr>
              <a:tr h="370840">
                <a:tc>
                  <a:txBody>
                    <a:bodyPr/>
                    <a:lstStyle/>
                    <a:p>
                      <a:pPr marL="285750" indent="-285750" algn="just">
                        <a:buFont typeface="Arial" panose="020B0604020202020204" pitchFamily="34" charset="0"/>
                        <a:buChar char="•"/>
                      </a:pPr>
                      <a:r>
                        <a:rPr lang="en-US" sz="2000" dirty="0"/>
                        <a:t>Stability</a:t>
                      </a:r>
                    </a:p>
                    <a:p>
                      <a:pPr marL="285750" indent="-285750" algn="just">
                        <a:buFont typeface="Arial" panose="020B0604020202020204" pitchFamily="34" charset="0"/>
                        <a:buChar char="•"/>
                      </a:pPr>
                      <a:r>
                        <a:rPr lang="en-US" sz="2000" dirty="0"/>
                        <a:t>Efficiency for Large Datasets</a:t>
                      </a:r>
                    </a:p>
                    <a:p>
                      <a:pPr marL="285750" indent="-285750" algn="just">
                        <a:buFont typeface="Arial" panose="020B0604020202020204" pitchFamily="34" charset="0"/>
                        <a:buChar char="•"/>
                      </a:pPr>
                      <a:r>
                        <a:rPr lang="en-US" sz="2000" dirty="0"/>
                        <a:t>External sorting possible</a:t>
                      </a:r>
                    </a:p>
                    <a:p>
                      <a:pPr marL="285750" indent="-285750" algn="just">
                        <a:buFont typeface="Arial" panose="020B0604020202020204" pitchFamily="34" charset="0"/>
                        <a:buChar char="•"/>
                      </a:pPr>
                      <a:r>
                        <a:rPr lang="en-IN" sz="2000" dirty="0"/>
                        <a:t>Parallelizable</a:t>
                      </a:r>
                    </a:p>
                  </a:txBody>
                  <a:tcPr/>
                </a:tc>
                <a:tc>
                  <a:txBody>
                    <a:bodyPr/>
                    <a:lstStyle/>
                    <a:p>
                      <a:pPr marL="285750" indent="-285750" algn="just">
                        <a:buFont typeface="Arial" panose="020B0604020202020204" pitchFamily="34" charset="0"/>
                        <a:buChar char="•"/>
                      </a:pPr>
                      <a:r>
                        <a:rPr lang="en-US" sz="2000" dirty="0"/>
                        <a:t>Space Complexity due to L and R</a:t>
                      </a:r>
                    </a:p>
                    <a:p>
                      <a:pPr marL="285750" indent="-285750" algn="just">
                        <a:buFont typeface="Arial" panose="020B0604020202020204" pitchFamily="34" charset="0"/>
                        <a:buChar char="•"/>
                      </a:pPr>
                      <a:r>
                        <a:rPr lang="en-US" sz="2000" dirty="0"/>
                        <a:t>Slower for Small Lists due to recursive calls</a:t>
                      </a:r>
                      <a:endParaRPr lang="en-IN" sz="2000" dirty="0"/>
                    </a:p>
                  </a:txBody>
                  <a:tcPr/>
                </a:tc>
                <a:extLst>
                  <a:ext uri="{0D108BD9-81ED-4DB2-BD59-A6C34878D82A}">
                    <a16:rowId xmlns:a16="http://schemas.microsoft.com/office/drawing/2014/main" val="306500513"/>
                  </a:ext>
                </a:extLst>
              </a:tr>
            </a:tbl>
          </a:graphicData>
        </a:graphic>
      </p:graphicFrame>
    </p:spTree>
    <p:extLst>
      <p:ext uri="{BB962C8B-B14F-4D97-AF65-F5344CB8AC3E}">
        <p14:creationId xmlns:p14="http://schemas.microsoft.com/office/powerpoint/2010/main" val="121623823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34B17C67-4D7A-4EF2-AC38-E8D5F700E17C}"/>
              </a:ext>
            </a:extLst>
          </p:cNvPr>
          <p:cNvSpPr>
            <a:spLocks noGrp="1"/>
          </p:cNvSpPr>
          <p:nvPr>
            <p:ph sz="quarter" idx="10"/>
          </p:nvPr>
        </p:nvSpPr>
        <p:spPr/>
        <p:txBody>
          <a:bodyPr rtlCol="0"/>
          <a:lstStyle/>
          <a:p>
            <a:pPr eaLnBrk="1" fontAlgn="auto" hangingPunct="1">
              <a:spcAft>
                <a:spcPts val="0"/>
              </a:spcAft>
              <a:defRPr/>
            </a:pPr>
            <a:r>
              <a:rPr lang="en-US" dirty="0">
                <a:latin typeface="Times New Roman" panose="02020603050405020304" pitchFamily="18" charset="0"/>
                <a:cs typeface="Times New Roman" panose="02020603050405020304" pitchFamily="18" charset="0"/>
              </a:rPr>
              <a:t>Quick Sort </a:t>
            </a:r>
          </a:p>
          <a:p>
            <a:pPr eaLnBrk="1" fontAlgn="auto" hangingPunct="1">
              <a:spcAft>
                <a:spcPts val="0"/>
              </a:spcAft>
              <a:defRPr/>
            </a:pPr>
            <a:r>
              <a:rPr lang="en-US" sz="2400" dirty="0">
                <a:latin typeface="Times New Roman" panose="02020603050405020304" pitchFamily="18" charset="0"/>
                <a:cs typeface="Times New Roman" panose="02020603050405020304" pitchFamily="18" charset="0"/>
              </a:rPr>
              <a:t>(Divide and Conquer) </a:t>
            </a:r>
          </a:p>
        </p:txBody>
      </p:sp>
      <p:pic>
        <p:nvPicPr>
          <p:cNvPr id="6148" name="Picture 4">
            <a:extLst>
              <a:ext uri="{FF2B5EF4-FFF2-40B4-BE49-F238E27FC236}">
                <a16:creationId xmlns:a16="http://schemas.microsoft.com/office/drawing/2014/main" id="{0F9EAD47-762C-49CA-B443-654836143E9D}"/>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58480" y="1905001"/>
            <a:ext cx="7154092" cy="403860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9EFD5277-51A4-4F46-8171-8CB40606E8E9}"/>
                  </a:ext>
                </a:extLst>
              </p14:cNvPr>
              <p14:cNvContentPartPr/>
              <p14:nvPr/>
            </p14:nvContentPartPr>
            <p14:xfrm>
              <a:off x="2895720" y="2613600"/>
              <a:ext cx="220320" cy="149760"/>
            </p14:xfrm>
          </p:contentPart>
        </mc:Choice>
        <mc:Fallback xmlns="">
          <p:pic>
            <p:nvPicPr>
              <p:cNvPr id="6" name="Ink 5">
                <a:extLst>
                  <a:ext uri="{FF2B5EF4-FFF2-40B4-BE49-F238E27FC236}">
                    <a16:creationId xmlns:a16="http://schemas.microsoft.com/office/drawing/2014/main" id="{9EFD5277-51A4-4F46-8171-8CB40606E8E9}"/>
                  </a:ext>
                </a:extLst>
              </p:cNvPr>
              <p:cNvPicPr/>
              <p:nvPr/>
            </p:nvPicPr>
            <p:blipFill>
              <a:blip r:embed="rId4"/>
              <a:stretch>
                <a:fillRect/>
              </a:stretch>
            </p:blipFill>
            <p:spPr>
              <a:xfrm>
                <a:off x="2886720" y="2604960"/>
                <a:ext cx="237960" cy="1674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EF9F9890-DAC0-4F21-B37B-2970A1639E56}"/>
                  </a:ext>
                </a:extLst>
              </p14:cNvPr>
              <p14:cNvContentPartPr/>
              <p14:nvPr/>
            </p14:nvContentPartPr>
            <p14:xfrm>
              <a:off x="-381000" y="1935360"/>
              <a:ext cx="360" cy="360"/>
            </p14:xfrm>
          </p:contentPart>
        </mc:Choice>
        <mc:Fallback xmlns="">
          <p:pic>
            <p:nvPicPr>
              <p:cNvPr id="7" name="Ink 6">
                <a:extLst>
                  <a:ext uri="{FF2B5EF4-FFF2-40B4-BE49-F238E27FC236}">
                    <a16:creationId xmlns:a16="http://schemas.microsoft.com/office/drawing/2014/main" id="{EF9F9890-DAC0-4F21-B37B-2970A1639E56}"/>
                  </a:ext>
                </a:extLst>
              </p:cNvPr>
              <p:cNvPicPr/>
              <p:nvPr/>
            </p:nvPicPr>
            <p:blipFill>
              <a:blip r:embed="rId6"/>
              <a:stretch>
                <a:fillRect/>
              </a:stretch>
            </p:blipFill>
            <p:spPr>
              <a:xfrm>
                <a:off x="-390000" y="1926720"/>
                <a:ext cx="18000" cy="18000"/>
              </a:xfrm>
              <a:prstGeom prst="rect">
                <a:avLst/>
              </a:prstGeom>
            </p:spPr>
          </p:pic>
        </mc:Fallback>
      </mc:AlternateContent>
    </p:spTree>
    <p:extLst>
      <p:ext uri="{BB962C8B-B14F-4D97-AF65-F5344CB8AC3E}">
        <p14:creationId xmlns:p14="http://schemas.microsoft.com/office/powerpoint/2010/main" val="318188499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34B17C67-4D7A-4EF2-AC38-E8D5F700E17C}"/>
              </a:ext>
            </a:extLst>
          </p:cNvPr>
          <p:cNvSpPr>
            <a:spLocks noGrp="1"/>
          </p:cNvSpPr>
          <p:nvPr>
            <p:ph sz="quarter" idx="10"/>
          </p:nvPr>
        </p:nvSpPr>
        <p:spPr/>
        <p:txBody>
          <a:bodyPr rtlCol="0"/>
          <a:lstStyle/>
          <a:p>
            <a:pPr eaLnBrk="1" fontAlgn="auto" hangingPunct="1">
              <a:spcAft>
                <a:spcPts val="0"/>
              </a:spcAft>
              <a:defRPr/>
            </a:pPr>
            <a:r>
              <a:rPr lang="en-US" dirty="0">
                <a:latin typeface="Times New Roman" panose="02020603050405020304" pitchFamily="18" charset="0"/>
                <a:cs typeface="Times New Roman" panose="02020603050405020304" pitchFamily="18" charset="0"/>
              </a:rPr>
              <a:t>Quick Sort </a:t>
            </a:r>
          </a:p>
          <a:p>
            <a:pPr eaLnBrk="1" fontAlgn="auto" hangingPunct="1">
              <a:spcAft>
                <a:spcPts val="0"/>
              </a:spcAft>
              <a:defRPr/>
            </a:pPr>
            <a:r>
              <a:rPr lang="en-US" sz="2400" dirty="0">
                <a:latin typeface="Times New Roman" panose="02020603050405020304" pitchFamily="18" charset="0"/>
                <a:cs typeface="Times New Roman" panose="02020603050405020304" pitchFamily="18" charset="0"/>
              </a:rPr>
              <a:t>(Divide and Conquer) </a:t>
            </a:r>
          </a:p>
        </p:txBody>
      </p:sp>
      <p:sp>
        <p:nvSpPr>
          <p:cNvPr id="5" name="Rectangle 4">
            <a:extLst>
              <a:ext uri="{FF2B5EF4-FFF2-40B4-BE49-F238E27FC236}">
                <a16:creationId xmlns:a16="http://schemas.microsoft.com/office/drawing/2014/main" id="{51C8F7D4-242F-4877-A2D5-FBDEDBA84341}"/>
              </a:ext>
            </a:extLst>
          </p:cNvPr>
          <p:cNvSpPr/>
          <p:nvPr/>
        </p:nvSpPr>
        <p:spPr>
          <a:xfrm>
            <a:off x="571500" y="1752600"/>
            <a:ext cx="8001000" cy="2554545"/>
          </a:xfrm>
          <a:prstGeom prst="rect">
            <a:avLst/>
          </a:prstGeom>
          <a:ln>
            <a:solidFill>
              <a:schemeClr val="tx1"/>
            </a:solidFill>
          </a:ln>
        </p:spPr>
        <p:txBody>
          <a:bodyPr wrap="square">
            <a:spAutoFit/>
          </a:bodyPr>
          <a:lstStyle/>
          <a:p>
            <a:r>
              <a:rPr lang="da-DK" sz="1600" b="1" dirty="0">
                <a:latin typeface="Courier New" panose="02070309020205020404" pitchFamily="49" charset="0"/>
                <a:cs typeface="Courier New" panose="02070309020205020404" pitchFamily="49" charset="0"/>
              </a:rPr>
              <a:t>partition</a:t>
            </a:r>
            <a:r>
              <a:rPr lang="da-DK" sz="1600" dirty="0">
                <a:latin typeface="Courier New" panose="02070309020205020404" pitchFamily="49" charset="0"/>
                <a:cs typeface="Courier New" panose="02070309020205020404" pitchFamily="49" charset="0"/>
              </a:rPr>
              <a:t>(arr, low, high){</a:t>
            </a:r>
          </a:p>
          <a:p>
            <a:r>
              <a:rPr lang="da-DK" sz="1600" dirty="0">
                <a:latin typeface="Courier New" panose="02070309020205020404" pitchFamily="49" charset="0"/>
                <a:cs typeface="Courier New" panose="02070309020205020404" pitchFamily="49" charset="0"/>
              </a:rPr>
              <a:t>pivot </a:t>
            </a:r>
            <a:r>
              <a:rPr lang="da-DK" sz="1600" dirty="0">
                <a:latin typeface="Courier New" panose="02070309020205020404" pitchFamily="49" charset="0"/>
                <a:cs typeface="Courier New" panose="02070309020205020404" pitchFamily="49" charset="0"/>
                <a:sym typeface="Wingdings" panose="05000000000000000000" pitchFamily="2" charset="2"/>
              </a:rPr>
              <a:t> </a:t>
            </a:r>
            <a:r>
              <a:rPr lang="da-DK" sz="1600" dirty="0">
                <a:latin typeface="Courier New" panose="02070309020205020404" pitchFamily="49" charset="0"/>
                <a:cs typeface="Courier New" panose="02070309020205020404" pitchFamily="49" charset="0"/>
              </a:rPr>
              <a:t>arr[high]</a:t>
            </a:r>
          </a:p>
          <a:p>
            <a:r>
              <a:rPr lang="da-DK" sz="1600" dirty="0">
                <a:latin typeface="Courier New" panose="02070309020205020404" pitchFamily="49" charset="0"/>
                <a:cs typeface="Courier New" panose="02070309020205020404" pitchFamily="49" charset="0"/>
              </a:rPr>
              <a:t>i </a:t>
            </a:r>
            <a:r>
              <a:rPr lang="da-DK" sz="1600" dirty="0">
                <a:latin typeface="Courier New" panose="02070309020205020404" pitchFamily="49" charset="0"/>
                <a:cs typeface="Courier New" panose="02070309020205020404" pitchFamily="49" charset="0"/>
                <a:sym typeface="Wingdings" panose="05000000000000000000" pitchFamily="2" charset="2"/>
              </a:rPr>
              <a:t> </a:t>
            </a:r>
            <a:r>
              <a:rPr lang="da-DK" sz="1600" dirty="0">
                <a:latin typeface="Courier New" panose="02070309020205020404" pitchFamily="49" charset="0"/>
                <a:cs typeface="Courier New" panose="02070309020205020404" pitchFamily="49" charset="0"/>
              </a:rPr>
              <a:t>(low - 1)</a:t>
            </a:r>
          </a:p>
          <a:p>
            <a:r>
              <a:rPr lang="da-DK" sz="1600" b="1" dirty="0">
                <a:latin typeface="Courier New" panose="02070309020205020404" pitchFamily="49" charset="0"/>
                <a:cs typeface="Courier New" panose="02070309020205020404" pitchFamily="49" charset="0"/>
              </a:rPr>
              <a:t>for </a:t>
            </a:r>
            <a:r>
              <a:rPr lang="da-DK" sz="1600" dirty="0">
                <a:latin typeface="Courier New" panose="02070309020205020404" pitchFamily="49" charset="0"/>
                <a:cs typeface="Courier New" panose="02070309020205020404" pitchFamily="49" charset="0"/>
              </a:rPr>
              <a:t>j = low to high – 1</a:t>
            </a:r>
            <a:r>
              <a:rPr lang="da-DK" sz="1600" b="1" dirty="0">
                <a:latin typeface="Courier New" panose="02070309020205020404" pitchFamily="49" charset="0"/>
                <a:cs typeface="Courier New" panose="02070309020205020404" pitchFamily="49" charset="0"/>
              </a:rPr>
              <a:t> do</a:t>
            </a:r>
          </a:p>
          <a:p>
            <a:r>
              <a:rPr lang="da-DK" sz="1600" b="1" dirty="0">
                <a:latin typeface="Courier New" panose="02070309020205020404" pitchFamily="49" charset="0"/>
                <a:cs typeface="Courier New" panose="02070309020205020404" pitchFamily="49" charset="0"/>
              </a:rPr>
              <a:t>	if </a:t>
            </a:r>
            <a:r>
              <a:rPr lang="da-DK" sz="1600" dirty="0">
                <a:latin typeface="Courier New" panose="02070309020205020404" pitchFamily="49" charset="0"/>
                <a:cs typeface="Courier New" panose="02070309020205020404" pitchFamily="49" charset="0"/>
              </a:rPr>
              <a:t>arr[j] &lt; pivot</a:t>
            </a:r>
            <a:r>
              <a:rPr lang="da-DK" sz="1600" b="1" dirty="0">
                <a:latin typeface="Courier New" panose="02070309020205020404" pitchFamily="49" charset="0"/>
                <a:cs typeface="Courier New" panose="02070309020205020404" pitchFamily="49" charset="0"/>
              </a:rPr>
              <a:t> then</a:t>
            </a:r>
          </a:p>
          <a:p>
            <a:r>
              <a:rPr lang="da-DK" sz="1600" dirty="0">
                <a:latin typeface="Courier New" panose="02070309020205020404" pitchFamily="49" charset="0"/>
                <a:cs typeface="Courier New" panose="02070309020205020404" pitchFamily="49" charset="0"/>
              </a:rPr>
              <a:t>		i </a:t>
            </a:r>
            <a:r>
              <a:rPr lang="da-DK" sz="1600" dirty="0">
                <a:latin typeface="Courier New" panose="02070309020205020404" pitchFamily="49" charset="0"/>
                <a:cs typeface="Courier New" panose="02070309020205020404" pitchFamily="49" charset="0"/>
                <a:sym typeface="Wingdings" panose="05000000000000000000" pitchFamily="2" charset="2"/>
              </a:rPr>
              <a:t> i+1</a:t>
            </a:r>
            <a:endParaRPr lang="da-DK" sz="1600" dirty="0">
              <a:latin typeface="Courier New" panose="02070309020205020404" pitchFamily="49" charset="0"/>
              <a:cs typeface="Courier New" panose="02070309020205020404" pitchFamily="49" charset="0"/>
            </a:endParaRPr>
          </a:p>
          <a:p>
            <a:r>
              <a:rPr lang="da-DK" sz="1600" b="1" dirty="0">
                <a:latin typeface="Courier New" panose="02070309020205020404" pitchFamily="49" charset="0"/>
                <a:cs typeface="Courier New" panose="02070309020205020404" pitchFamily="49" charset="0"/>
              </a:rPr>
              <a:t>		</a:t>
            </a:r>
            <a:r>
              <a:rPr lang="da-DK" sz="1600" dirty="0">
                <a:latin typeface="Courier New" panose="02070309020205020404" pitchFamily="49" charset="0"/>
                <a:cs typeface="Courier New" panose="02070309020205020404" pitchFamily="49" charset="0"/>
              </a:rPr>
              <a:t>swap(arr[i], arr[j])</a:t>
            </a:r>
          </a:p>
          <a:p>
            <a:r>
              <a:rPr lang="da-DK" sz="1600" dirty="0">
                <a:latin typeface="Courier New" panose="02070309020205020404" pitchFamily="49" charset="0"/>
                <a:cs typeface="Courier New" panose="02070309020205020404" pitchFamily="49" charset="0"/>
              </a:rPr>
              <a:t>swap(arr[i + 1], arr[high])</a:t>
            </a:r>
          </a:p>
          <a:p>
            <a:r>
              <a:rPr lang="da-DK" sz="1600" b="1" dirty="0">
                <a:latin typeface="Courier New" panose="02070309020205020404" pitchFamily="49" charset="0"/>
                <a:cs typeface="Courier New" panose="02070309020205020404" pitchFamily="49" charset="0"/>
              </a:rPr>
              <a:t>Return</a:t>
            </a:r>
            <a:r>
              <a:rPr lang="da-DK" sz="1600" dirty="0">
                <a:latin typeface="Courier New" panose="02070309020205020404" pitchFamily="49" charset="0"/>
                <a:cs typeface="Courier New" panose="02070309020205020404" pitchFamily="49" charset="0"/>
              </a:rPr>
              <a:t> (i + 1);</a:t>
            </a:r>
          </a:p>
          <a:p>
            <a:r>
              <a:rPr lang="da-DK" sz="1600" dirty="0">
                <a:latin typeface="Courier New" panose="02070309020205020404" pitchFamily="49" charset="0"/>
                <a:cs typeface="Courier New" panose="02070309020205020404" pitchFamily="49" charset="0"/>
              </a:rPr>
              <a:t>}</a:t>
            </a:r>
            <a:endParaRPr lang="en-IN" sz="1600" dirty="0">
              <a:latin typeface="Courier New" panose="02070309020205020404" pitchFamily="49" charset="0"/>
              <a:cs typeface="Courier New" panose="02070309020205020404" pitchFamily="49" charset="0"/>
            </a:endParaRPr>
          </a:p>
        </p:txBody>
      </p:sp>
      <p:sp>
        <p:nvSpPr>
          <p:cNvPr id="7" name="Rectangle 6">
            <a:extLst>
              <a:ext uri="{FF2B5EF4-FFF2-40B4-BE49-F238E27FC236}">
                <a16:creationId xmlns:a16="http://schemas.microsoft.com/office/drawing/2014/main" id="{F5EEFC59-5DF7-4342-B63E-97A9C149DBC9}"/>
              </a:ext>
            </a:extLst>
          </p:cNvPr>
          <p:cNvSpPr/>
          <p:nvPr/>
        </p:nvSpPr>
        <p:spPr>
          <a:xfrm>
            <a:off x="607943" y="4495800"/>
            <a:ext cx="8001000" cy="1323439"/>
          </a:xfrm>
          <a:prstGeom prst="rect">
            <a:avLst/>
          </a:prstGeom>
          <a:ln>
            <a:solidFill>
              <a:schemeClr val="tx1"/>
            </a:solidFill>
          </a:ln>
        </p:spPr>
        <p:txBody>
          <a:bodyPr wrap="square">
            <a:spAutoFit/>
          </a:bodyPr>
          <a:lstStyle/>
          <a:p>
            <a:r>
              <a:rPr lang="en-US" sz="1600" b="1" dirty="0" err="1">
                <a:latin typeface="Courier New" panose="02070309020205020404" pitchFamily="49" charset="0"/>
                <a:cs typeface="Courier New" panose="02070309020205020404" pitchFamily="49" charset="0"/>
              </a:rPr>
              <a:t>QuickSort</a:t>
            </a:r>
            <a:r>
              <a:rPr lang="en-US" sz="1600" dirty="0">
                <a:latin typeface="Courier New" panose="02070309020205020404" pitchFamily="49" charset="0"/>
                <a:cs typeface="Courier New" panose="02070309020205020404" pitchFamily="49" charset="0"/>
              </a:rPr>
              <a:t>(</a:t>
            </a:r>
            <a:r>
              <a:rPr lang="en-US" sz="1600" dirty="0" err="1">
                <a:latin typeface="Courier New" panose="02070309020205020404" pitchFamily="49" charset="0"/>
                <a:cs typeface="Courier New" panose="02070309020205020404" pitchFamily="49" charset="0"/>
              </a:rPr>
              <a:t>arr</a:t>
            </a:r>
            <a:r>
              <a:rPr lang="en-US" sz="1600" dirty="0">
                <a:latin typeface="Courier New" panose="02070309020205020404" pitchFamily="49" charset="0"/>
                <a:cs typeface="Courier New" panose="02070309020205020404" pitchFamily="49" charset="0"/>
              </a:rPr>
              <a:t>, low, high){</a:t>
            </a:r>
          </a:p>
          <a:p>
            <a:r>
              <a:rPr lang="en-US" sz="1600" b="1" dirty="0">
                <a:latin typeface="Courier New" panose="02070309020205020404" pitchFamily="49" charset="0"/>
                <a:cs typeface="Courier New" panose="02070309020205020404" pitchFamily="49" charset="0"/>
              </a:rPr>
              <a:t>if </a:t>
            </a:r>
            <a:r>
              <a:rPr lang="en-US" sz="1600" dirty="0">
                <a:latin typeface="Courier New" panose="02070309020205020404" pitchFamily="49" charset="0"/>
                <a:cs typeface="Courier New" panose="02070309020205020404" pitchFamily="49" charset="0"/>
              </a:rPr>
              <a:t>low &lt; high </a:t>
            </a:r>
            <a:r>
              <a:rPr lang="en-US" sz="1600" b="1" dirty="0">
                <a:latin typeface="Courier New" panose="02070309020205020404" pitchFamily="49" charset="0"/>
                <a:cs typeface="Courier New" panose="02070309020205020404" pitchFamily="49" charset="0"/>
              </a:rPr>
              <a:t>then</a:t>
            </a:r>
          </a:p>
          <a:p>
            <a:r>
              <a:rPr lang="en-US" sz="1600" dirty="0">
                <a:latin typeface="Courier New" panose="02070309020205020404" pitchFamily="49" charset="0"/>
                <a:cs typeface="Courier New" panose="02070309020205020404" pitchFamily="49" charset="0"/>
              </a:rPr>
              <a:t>	pi </a:t>
            </a:r>
            <a:r>
              <a:rPr lang="en-US" sz="1600" dirty="0">
                <a:latin typeface="Courier New" panose="02070309020205020404" pitchFamily="49" charset="0"/>
                <a:cs typeface="Courier New" panose="02070309020205020404" pitchFamily="49" charset="0"/>
                <a:sym typeface="Wingdings" panose="05000000000000000000" pitchFamily="2" charset="2"/>
              </a:rPr>
              <a:t></a:t>
            </a:r>
            <a:r>
              <a:rPr lang="en-US" sz="1600" dirty="0">
                <a:latin typeface="Courier New" panose="02070309020205020404" pitchFamily="49" charset="0"/>
                <a:cs typeface="Courier New" panose="02070309020205020404" pitchFamily="49" charset="0"/>
              </a:rPr>
              <a:t> partition(</a:t>
            </a:r>
            <a:r>
              <a:rPr lang="en-US" sz="1600" dirty="0" err="1">
                <a:latin typeface="Courier New" panose="02070309020205020404" pitchFamily="49" charset="0"/>
                <a:cs typeface="Courier New" panose="02070309020205020404" pitchFamily="49" charset="0"/>
              </a:rPr>
              <a:t>arr</a:t>
            </a:r>
            <a:r>
              <a:rPr lang="en-US" sz="1600" dirty="0">
                <a:latin typeface="Courier New" panose="02070309020205020404" pitchFamily="49" charset="0"/>
                <a:cs typeface="Courier New" panose="02070309020205020404" pitchFamily="49" charset="0"/>
              </a:rPr>
              <a:t>, low, high)</a:t>
            </a:r>
          </a:p>
          <a:p>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quickSort</a:t>
            </a:r>
            <a:r>
              <a:rPr lang="en-US" sz="1600" dirty="0">
                <a:latin typeface="Courier New" panose="02070309020205020404" pitchFamily="49" charset="0"/>
                <a:cs typeface="Courier New" panose="02070309020205020404" pitchFamily="49" charset="0"/>
              </a:rPr>
              <a:t>(</a:t>
            </a:r>
            <a:r>
              <a:rPr lang="en-US" sz="1600" dirty="0" err="1">
                <a:latin typeface="Courier New" panose="02070309020205020404" pitchFamily="49" charset="0"/>
                <a:cs typeface="Courier New" panose="02070309020205020404" pitchFamily="49" charset="0"/>
              </a:rPr>
              <a:t>arr</a:t>
            </a:r>
            <a:r>
              <a:rPr lang="en-US" sz="1600" dirty="0">
                <a:latin typeface="Courier New" panose="02070309020205020404" pitchFamily="49" charset="0"/>
                <a:cs typeface="Courier New" panose="02070309020205020404" pitchFamily="49" charset="0"/>
              </a:rPr>
              <a:t>, low, pi - 1)</a:t>
            </a:r>
          </a:p>
          <a:p>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quickSort</a:t>
            </a:r>
            <a:r>
              <a:rPr lang="en-US" sz="1600" dirty="0">
                <a:latin typeface="Courier New" panose="02070309020205020404" pitchFamily="49" charset="0"/>
                <a:cs typeface="Courier New" panose="02070309020205020404" pitchFamily="49" charset="0"/>
              </a:rPr>
              <a:t>(</a:t>
            </a:r>
            <a:r>
              <a:rPr lang="en-US" sz="1600" dirty="0" err="1">
                <a:latin typeface="Courier New" panose="02070309020205020404" pitchFamily="49" charset="0"/>
                <a:cs typeface="Courier New" panose="02070309020205020404" pitchFamily="49" charset="0"/>
              </a:rPr>
              <a:t>arr</a:t>
            </a:r>
            <a:r>
              <a:rPr lang="en-US" sz="1600" dirty="0">
                <a:latin typeface="Courier New" panose="02070309020205020404" pitchFamily="49" charset="0"/>
                <a:cs typeface="Courier New" panose="02070309020205020404" pitchFamily="49" charset="0"/>
              </a:rPr>
              <a:t>, pi + 1, high)</a:t>
            </a:r>
          </a:p>
        </p:txBody>
      </p:sp>
    </p:spTree>
    <p:extLst>
      <p:ext uri="{BB962C8B-B14F-4D97-AF65-F5344CB8AC3E}">
        <p14:creationId xmlns:p14="http://schemas.microsoft.com/office/powerpoint/2010/main" val="107198850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34B17C67-4D7A-4EF2-AC38-E8D5F700E17C}"/>
              </a:ext>
            </a:extLst>
          </p:cNvPr>
          <p:cNvSpPr>
            <a:spLocks noGrp="1"/>
          </p:cNvSpPr>
          <p:nvPr>
            <p:ph sz="quarter" idx="10"/>
          </p:nvPr>
        </p:nvSpPr>
        <p:spPr/>
        <p:txBody>
          <a:bodyPr rtlCol="0"/>
          <a:lstStyle/>
          <a:p>
            <a:pPr eaLnBrk="1" fontAlgn="auto" hangingPunct="1">
              <a:spcAft>
                <a:spcPts val="0"/>
              </a:spcAft>
              <a:defRPr/>
            </a:pPr>
            <a:r>
              <a:rPr lang="en-US" dirty="0">
                <a:latin typeface="Times New Roman" panose="02020603050405020304" pitchFamily="18" charset="0"/>
                <a:cs typeface="Times New Roman" panose="02020603050405020304" pitchFamily="18" charset="0"/>
              </a:rPr>
              <a:t>Quick Sort (Analysis)</a:t>
            </a:r>
          </a:p>
          <a:p>
            <a:pPr eaLnBrk="1" fontAlgn="auto" hangingPunct="1">
              <a:spcAft>
                <a:spcPts val="0"/>
              </a:spcAft>
              <a:defRPr/>
            </a:pPr>
            <a:r>
              <a:rPr lang="en-US" sz="2400" dirty="0">
                <a:latin typeface="Times New Roman" panose="02020603050405020304" pitchFamily="18" charset="0"/>
                <a:cs typeface="Times New Roman" panose="02020603050405020304" pitchFamily="18" charset="0"/>
              </a:rPr>
              <a:t>(Divide and Conquer)</a:t>
            </a:r>
          </a:p>
        </p:txBody>
      </p:sp>
      <p:sp>
        <p:nvSpPr>
          <p:cNvPr id="6" name="Rectangle 5">
            <a:extLst>
              <a:ext uri="{FF2B5EF4-FFF2-40B4-BE49-F238E27FC236}">
                <a16:creationId xmlns:a16="http://schemas.microsoft.com/office/drawing/2014/main" id="{0D24EBC9-4A90-4099-8AA4-4E906061E35B}"/>
              </a:ext>
            </a:extLst>
          </p:cNvPr>
          <p:cNvSpPr/>
          <p:nvPr/>
        </p:nvSpPr>
        <p:spPr>
          <a:xfrm>
            <a:off x="304800" y="1600200"/>
            <a:ext cx="4953000" cy="1323439"/>
          </a:xfrm>
          <a:prstGeom prst="rect">
            <a:avLst/>
          </a:prstGeom>
          <a:ln>
            <a:solidFill>
              <a:schemeClr val="tx1"/>
            </a:solidFill>
          </a:ln>
        </p:spPr>
        <p:txBody>
          <a:bodyPr wrap="square">
            <a:spAutoFit/>
          </a:bodyPr>
          <a:lstStyle/>
          <a:p>
            <a:r>
              <a:rPr lang="en-US" sz="1600" b="1" dirty="0" err="1">
                <a:latin typeface="Courier New" panose="02070309020205020404" pitchFamily="49" charset="0"/>
                <a:cs typeface="Courier New" panose="02070309020205020404" pitchFamily="49" charset="0"/>
              </a:rPr>
              <a:t>QuickSort</a:t>
            </a:r>
            <a:r>
              <a:rPr lang="en-US" sz="1600" dirty="0">
                <a:latin typeface="Courier New" panose="02070309020205020404" pitchFamily="49" charset="0"/>
                <a:cs typeface="Courier New" panose="02070309020205020404" pitchFamily="49" charset="0"/>
              </a:rPr>
              <a:t>(</a:t>
            </a:r>
            <a:r>
              <a:rPr lang="en-US" sz="1600" dirty="0" err="1">
                <a:latin typeface="Courier New" panose="02070309020205020404" pitchFamily="49" charset="0"/>
                <a:cs typeface="Courier New" panose="02070309020205020404" pitchFamily="49" charset="0"/>
              </a:rPr>
              <a:t>arr</a:t>
            </a:r>
            <a:r>
              <a:rPr lang="en-US" sz="1600" dirty="0">
                <a:latin typeface="Courier New" panose="02070309020205020404" pitchFamily="49" charset="0"/>
                <a:cs typeface="Courier New" panose="02070309020205020404" pitchFamily="49" charset="0"/>
              </a:rPr>
              <a:t>, low, high){</a:t>
            </a:r>
          </a:p>
          <a:p>
            <a:r>
              <a:rPr lang="en-US" sz="1600" b="1" dirty="0">
                <a:latin typeface="Courier New" panose="02070309020205020404" pitchFamily="49" charset="0"/>
                <a:cs typeface="Courier New" panose="02070309020205020404" pitchFamily="49" charset="0"/>
              </a:rPr>
              <a:t>if </a:t>
            </a:r>
            <a:r>
              <a:rPr lang="en-US" sz="1600" dirty="0">
                <a:latin typeface="Courier New" panose="02070309020205020404" pitchFamily="49" charset="0"/>
                <a:cs typeface="Courier New" panose="02070309020205020404" pitchFamily="49" charset="0"/>
              </a:rPr>
              <a:t>low &lt; high </a:t>
            </a:r>
            <a:r>
              <a:rPr lang="en-US" sz="1600" b="1" dirty="0">
                <a:latin typeface="Courier New" panose="02070309020205020404" pitchFamily="49" charset="0"/>
                <a:cs typeface="Courier New" panose="02070309020205020404" pitchFamily="49" charset="0"/>
              </a:rPr>
              <a:t>then</a:t>
            </a:r>
          </a:p>
          <a:p>
            <a:r>
              <a:rPr lang="en-US" sz="1600" dirty="0">
                <a:latin typeface="Courier New" panose="02070309020205020404" pitchFamily="49" charset="0"/>
                <a:cs typeface="Courier New" panose="02070309020205020404" pitchFamily="49" charset="0"/>
              </a:rPr>
              <a:t>	pi </a:t>
            </a:r>
            <a:r>
              <a:rPr lang="en-US" sz="1600" dirty="0">
                <a:latin typeface="Courier New" panose="02070309020205020404" pitchFamily="49" charset="0"/>
                <a:cs typeface="Courier New" panose="02070309020205020404" pitchFamily="49" charset="0"/>
                <a:sym typeface="Wingdings" panose="05000000000000000000" pitchFamily="2" charset="2"/>
              </a:rPr>
              <a:t></a:t>
            </a:r>
            <a:r>
              <a:rPr lang="en-US" sz="1600" dirty="0">
                <a:latin typeface="Courier New" panose="02070309020205020404" pitchFamily="49" charset="0"/>
                <a:cs typeface="Courier New" panose="02070309020205020404" pitchFamily="49" charset="0"/>
              </a:rPr>
              <a:t> partition(</a:t>
            </a:r>
            <a:r>
              <a:rPr lang="en-US" sz="1600" dirty="0" err="1">
                <a:latin typeface="Courier New" panose="02070309020205020404" pitchFamily="49" charset="0"/>
                <a:cs typeface="Courier New" panose="02070309020205020404" pitchFamily="49" charset="0"/>
              </a:rPr>
              <a:t>arr</a:t>
            </a:r>
            <a:r>
              <a:rPr lang="en-US" sz="1600" dirty="0">
                <a:latin typeface="Courier New" panose="02070309020205020404" pitchFamily="49" charset="0"/>
                <a:cs typeface="Courier New" panose="02070309020205020404" pitchFamily="49" charset="0"/>
              </a:rPr>
              <a:t>, low, high)</a:t>
            </a:r>
          </a:p>
          <a:p>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quickSort</a:t>
            </a:r>
            <a:r>
              <a:rPr lang="en-US" sz="1600" dirty="0">
                <a:latin typeface="Courier New" panose="02070309020205020404" pitchFamily="49" charset="0"/>
                <a:cs typeface="Courier New" panose="02070309020205020404" pitchFamily="49" charset="0"/>
              </a:rPr>
              <a:t>(</a:t>
            </a:r>
            <a:r>
              <a:rPr lang="en-US" sz="1600" dirty="0" err="1">
                <a:latin typeface="Courier New" panose="02070309020205020404" pitchFamily="49" charset="0"/>
                <a:cs typeface="Courier New" panose="02070309020205020404" pitchFamily="49" charset="0"/>
              </a:rPr>
              <a:t>arr</a:t>
            </a:r>
            <a:r>
              <a:rPr lang="en-US" sz="1600" dirty="0">
                <a:latin typeface="Courier New" panose="02070309020205020404" pitchFamily="49" charset="0"/>
                <a:cs typeface="Courier New" panose="02070309020205020404" pitchFamily="49" charset="0"/>
              </a:rPr>
              <a:t>, low, pi - 1)</a:t>
            </a:r>
          </a:p>
          <a:p>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quickSort</a:t>
            </a:r>
            <a:r>
              <a:rPr lang="en-US" sz="1600" dirty="0">
                <a:latin typeface="Courier New" panose="02070309020205020404" pitchFamily="49" charset="0"/>
                <a:cs typeface="Courier New" panose="02070309020205020404" pitchFamily="49" charset="0"/>
              </a:rPr>
              <a:t>(</a:t>
            </a:r>
            <a:r>
              <a:rPr lang="en-US" sz="1600" dirty="0" err="1">
                <a:latin typeface="Courier New" panose="02070309020205020404" pitchFamily="49" charset="0"/>
                <a:cs typeface="Courier New" panose="02070309020205020404" pitchFamily="49" charset="0"/>
              </a:rPr>
              <a:t>arr</a:t>
            </a:r>
            <a:r>
              <a:rPr lang="en-US" sz="1600" dirty="0">
                <a:latin typeface="Courier New" panose="02070309020205020404" pitchFamily="49" charset="0"/>
                <a:cs typeface="Courier New" panose="02070309020205020404" pitchFamily="49" charset="0"/>
              </a:rPr>
              <a:t>, pi + 1, high)</a:t>
            </a:r>
          </a:p>
        </p:txBody>
      </p:sp>
      <p:grpSp>
        <p:nvGrpSpPr>
          <p:cNvPr id="7" name="Group 6">
            <a:extLst>
              <a:ext uri="{FF2B5EF4-FFF2-40B4-BE49-F238E27FC236}">
                <a16:creationId xmlns:a16="http://schemas.microsoft.com/office/drawing/2014/main" id="{DAB58EF9-BFD2-4572-886D-7A06AF89A83A}"/>
              </a:ext>
            </a:extLst>
          </p:cNvPr>
          <p:cNvGrpSpPr/>
          <p:nvPr/>
        </p:nvGrpSpPr>
        <p:grpSpPr>
          <a:xfrm>
            <a:off x="5410200" y="1600200"/>
            <a:ext cx="2169958" cy="1375392"/>
            <a:chOff x="5486400" y="1423472"/>
            <a:chExt cx="2169958" cy="1375392"/>
          </a:xfrm>
        </p:grpSpPr>
        <p:sp>
          <p:nvSpPr>
            <p:cNvPr id="8" name="Arrow: Left 7">
              <a:extLst>
                <a:ext uri="{FF2B5EF4-FFF2-40B4-BE49-F238E27FC236}">
                  <a16:creationId xmlns:a16="http://schemas.microsoft.com/office/drawing/2014/main" id="{919738EA-316E-415F-826F-BB3D9AF899EA}"/>
                </a:ext>
              </a:extLst>
            </p:cNvPr>
            <p:cNvSpPr/>
            <p:nvPr/>
          </p:nvSpPr>
          <p:spPr>
            <a:xfrm>
              <a:off x="5486400" y="1493838"/>
              <a:ext cx="1143000" cy="22860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Arrow: Left 8">
              <a:extLst>
                <a:ext uri="{FF2B5EF4-FFF2-40B4-BE49-F238E27FC236}">
                  <a16:creationId xmlns:a16="http://schemas.microsoft.com/office/drawing/2014/main" id="{BC0DFAF4-AAAB-44B5-8FBD-802D838ECA41}"/>
                </a:ext>
              </a:extLst>
            </p:cNvPr>
            <p:cNvSpPr/>
            <p:nvPr/>
          </p:nvSpPr>
          <p:spPr>
            <a:xfrm>
              <a:off x="5505449" y="2177534"/>
              <a:ext cx="1143000" cy="22860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Left 9">
              <a:extLst>
                <a:ext uri="{FF2B5EF4-FFF2-40B4-BE49-F238E27FC236}">
                  <a16:creationId xmlns:a16="http://schemas.microsoft.com/office/drawing/2014/main" id="{3F5306BC-8A6D-4FBD-AC68-29AC8108193C}"/>
                </a:ext>
              </a:extLst>
            </p:cNvPr>
            <p:cNvSpPr/>
            <p:nvPr/>
          </p:nvSpPr>
          <p:spPr>
            <a:xfrm>
              <a:off x="5524499" y="2499898"/>
              <a:ext cx="1143000" cy="22860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Arrow: Left 10">
              <a:extLst>
                <a:ext uri="{FF2B5EF4-FFF2-40B4-BE49-F238E27FC236}">
                  <a16:creationId xmlns:a16="http://schemas.microsoft.com/office/drawing/2014/main" id="{1C28AE6C-2375-4B94-9097-9A7965EB0592}"/>
                </a:ext>
              </a:extLst>
            </p:cNvPr>
            <p:cNvSpPr/>
            <p:nvPr/>
          </p:nvSpPr>
          <p:spPr>
            <a:xfrm>
              <a:off x="5486400" y="1902052"/>
              <a:ext cx="1143000" cy="22860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F4B3279D-EDF6-4266-A884-AE56C93066DB}"/>
                </a:ext>
              </a:extLst>
            </p:cNvPr>
            <p:cNvSpPr/>
            <p:nvPr/>
          </p:nvSpPr>
          <p:spPr>
            <a:xfrm>
              <a:off x="6858000" y="1423472"/>
              <a:ext cx="607859" cy="369332"/>
            </a:xfrm>
            <a:prstGeom prst="rect">
              <a:avLst/>
            </a:prstGeom>
          </p:spPr>
          <p:txBody>
            <a:bodyPr wrap="none">
              <a:spAutoFit/>
            </a:bodyPr>
            <a:lstStyle/>
            <a:p>
              <a:r>
                <a:rPr lang="en-IN" dirty="0"/>
                <a:t>T(n)</a:t>
              </a:r>
            </a:p>
          </p:txBody>
        </p:sp>
        <p:sp>
          <p:nvSpPr>
            <p:cNvPr id="13" name="Rectangle 12">
              <a:extLst>
                <a:ext uri="{FF2B5EF4-FFF2-40B4-BE49-F238E27FC236}">
                  <a16:creationId xmlns:a16="http://schemas.microsoft.com/office/drawing/2014/main" id="{52D421E0-26BC-41C5-9468-6EABA7A6643E}"/>
                </a:ext>
              </a:extLst>
            </p:cNvPr>
            <p:cNvSpPr/>
            <p:nvPr/>
          </p:nvSpPr>
          <p:spPr>
            <a:xfrm>
              <a:off x="6856139" y="2135618"/>
              <a:ext cx="800219" cy="369332"/>
            </a:xfrm>
            <a:prstGeom prst="rect">
              <a:avLst/>
            </a:prstGeom>
          </p:spPr>
          <p:txBody>
            <a:bodyPr wrap="none">
              <a:spAutoFit/>
            </a:bodyPr>
            <a:lstStyle/>
            <a:p>
              <a:r>
                <a:rPr lang="en-IN" dirty="0"/>
                <a:t>T(n/2)</a:t>
              </a:r>
            </a:p>
          </p:txBody>
        </p:sp>
        <p:sp>
          <p:nvSpPr>
            <p:cNvPr id="14" name="Rectangle 13">
              <a:extLst>
                <a:ext uri="{FF2B5EF4-FFF2-40B4-BE49-F238E27FC236}">
                  <a16:creationId xmlns:a16="http://schemas.microsoft.com/office/drawing/2014/main" id="{CB800B82-2878-43DE-AFBB-81AA4B29DEA2}"/>
                </a:ext>
              </a:extLst>
            </p:cNvPr>
            <p:cNvSpPr/>
            <p:nvPr/>
          </p:nvSpPr>
          <p:spPr>
            <a:xfrm>
              <a:off x="6856138" y="2429532"/>
              <a:ext cx="800219" cy="369332"/>
            </a:xfrm>
            <a:prstGeom prst="rect">
              <a:avLst/>
            </a:prstGeom>
          </p:spPr>
          <p:txBody>
            <a:bodyPr wrap="none">
              <a:spAutoFit/>
            </a:bodyPr>
            <a:lstStyle/>
            <a:p>
              <a:r>
                <a:rPr lang="en-IN" dirty="0"/>
                <a:t>T(n/2)</a:t>
              </a:r>
            </a:p>
          </p:txBody>
        </p:sp>
        <p:sp>
          <p:nvSpPr>
            <p:cNvPr id="15" name="Rectangle 14">
              <a:extLst>
                <a:ext uri="{FF2B5EF4-FFF2-40B4-BE49-F238E27FC236}">
                  <a16:creationId xmlns:a16="http://schemas.microsoft.com/office/drawing/2014/main" id="{D2B96797-C0B0-4A50-990F-24ECEE95E747}"/>
                </a:ext>
              </a:extLst>
            </p:cNvPr>
            <p:cNvSpPr/>
            <p:nvPr/>
          </p:nvSpPr>
          <p:spPr>
            <a:xfrm>
              <a:off x="6838763" y="1831686"/>
              <a:ext cx="646331" cy="369332"/>
            </a:xfrm>
            <a:prstGeom prst="rect">
              <a:avLst/>
            </a:prstGeom>
          </p:spPr>
          <p:txBody>
            <a:bodyPr wrap="none">
              <a:spAutoFit/>
            </a:bodyPr>
            <a:lstStyle/>
            <a:p>
              <a:r>
                <a:rPr lang="en-IN" dirty="0"/>
                <a:t>O(n)</a:t>
              </a:r>
            </a:p>
          </p:txBody>
        </p:sp>
      </p:grpSp>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C839077E-52F9-4E1C-8821-16450FB762AD}"/>
                  </a:ext>
                </a:extLst>
              </p:cNvPr>
              <p:cNvSpPr/>
              <p:nvPr/>
            </p:nvSpPr>
            <p:spPr>
              <a:xfrm>
                <a:off x="609600" y="3962400"/>
                <a:ext cx="7620000" cy="2343590"/>
              </a:xfrm>
              <a:prstGeom prst="rect">
                <a:avLst/>
              </a:prstGeom>
            </p:spPr>
            <p:txBody>
              <a:bodyPr wrap="square">
                <a:spAutoFit/>
              </a:bodyPr>
              <a:lstStyle/>
              <a:p>
                <a:pPr>
                  <a:lnSpc>
                    <a:spcPct val="150000"/>
                  </a:lnSpc>
                </a:pPr>
                <a:r>
                  <a:rPr lang="en-IN" sz="2000" dirty="0">
                    <a:latin typeface="Cambria" panose="02040503050406030204" pitchFamily="18" charset="0"/>
                    <a:ea typeface="Cambria" panose="02040503050406030204" pitchFamily="18" charset="0"/>
                    <a:cs typeface="Times New Roman" panose="02020603050405020304" pitchFamily="18" charset="0"/>
                  </a:rPr>
                  <a:t>T(n) = 2T(n/2) + O(n)</a:t>
                </a:r>
              </a:p>
              <a:p>
                <a:pPr marL="285750" indent="-285750">
                  <a:lnSpc>
                    <a:spcPct val="150000"/>
                  </a:lnSpc>
                  <a:buFont typeface="Arial" panose="020B0604020202020204" pitchFamily="34" charset="0"/>
                  <a:buChar char="•"/>
                </a:pPr>
                <a:r>
                  <a:rPr lang="en-US" sz="2000" dirty="0">
                    <a:latin typeface="Cambria" panose="02040503050406030204" pitchFamily="18" charset="0"/>
                    <a:ea typeface="Cambria" panose="02040503050406030204" pitchFamily="18" charset="0"/>
                    <a:cs typeface="Times New Roman" panose="02020603050405020304" pitchFamily="18" charset="0"/>
                  </a:rPr>
                  <a:t>R</a:t>
                </a:r>
                <a:r>
                  <a:rPr lang="en-IN" sz="2000" dirty="0" err="1">
                    <a:latin typeface="Cambria" panose="02040503050406030204" pitchFamily="18" charset="0"/>
                    <a:ea typeface="Cambria" panose="02040503050406030204" pitchFamily="18" charset="0"/>
                    <a:cs typeface="Times New Roman" panose="02020603050405020304" pitchFamily="18" charset="0"/>
                  </a:rPr>
                  <a:t>ecall</a:t>
                </a:r>
                <a:r>
                  <a:rPr lang="en-IN" sz="2000" dirty="0">
                    <a:latin typeface="Cambria" panose="02040503050406030204" pitchFamily="18" charset="0"/>
                    <a:ea typeface="Cambria" panose="02040503050406030204" pitchFamily="18" charset="0"/>
                    <a:cs typeface="Times New Roman" panose="02020603050405020304" pitchFamily="18" charset="0"/>
                  </a:rPr>
                  <a:t> Master’s theorem: </a:t>
                </a:r>
                <a:r>
                  <a:rPr lang="en-US" sz="2000" dirty="0">
                    <a:latin typeface="Cambria" panose="02040503050406030204" pitchFamily="18" charset="0"/>
                    <a:ea typeface="Cambria" panose="02040503050406030204" pitchFamily="18" charset="0"/>
                    <a:cs typeface="Times New Roman" panose="02020603050405020304" pitchFamily="18" charset="0"/>
                  </a:rPr>
                  <a:t>𝑇(𝑛) = 𝑎𝑇(𝑛/𝑏)+𝑔(𝑛), </a:t>
                </a:r>
              </a:p>
              <a:p>
                <a:pPr>
                  <a:lnSpc>
                    <a:spcPct val="150000"/>
                  </a:lnSpc>
                </a:pPr>
                <a:r>
                  <a:rPr lang="en-US" sz="2000" dirty="0">
                    <a:latin typeface="Cambria" panose="02040503050406030204" pitchFamily="18" charset="0"/>
                    <a:ea typeface="Cambria" panose="02040503050406030204" pitchFamily="18" charset="0"/>
                    <a:cs typeface="Times New Roman" panose="02020603050405020304" pitchFamily="18" charset="0"/>
                  </a:rPr>
                  <a:t>     where g(n) = </a:t>
                </a:r>
                <a:r>
                  <a:rPr lang="en-US" altLang="en-US" sz="2000" dirty="0">
                    <a:latin typeface="Cambria" panose="02040503050406030204" pitchFamily="18" charset="0"/>
                    <a:ea typeface="Cambria" panose="02040503050406030204" pitchFamily="18" charset="0"/>
                    <a:cs typeface="Times New Roman" panose="02020603050405020304" pitchFamily="18" charset="0"/>
                  </a:rPr>
                  <a:t>O(</a:t>
                </a:r>
                <a:r>
                  <a:rPr lang="en-US" altLang="en-US" sz="2000" dirty="0" err="1">
                    <a:latin typeface="Cambria" panose="02040503050406030204" pitchFamily="18" charset="0"/>
                    <a:ea typeface="Cambria" panose="02040503050406030204" pitchFamily="18" charset="0"/>
                    <a:cs typeface="Times New Roman" panose="02020603050405020304" pitchFamily="18" charset="0"/>
                  </a:rPr>
                  <a:t>n</a:t>
                </a:r>
                <a:r>
                  <a:rPr lang="en-US" altLang="en-US" sz="2000" baseline="30000" dirty="0" err="1">
                    <a:latin typeface="Cambria" panose="02040503050406030204" pitchFamily="18" charset="0"/>
                    <a:ea typeface="Cambria" panose="02040503050406030204" pitchFamily="18" charset="0"/>
                    <a:cs typeface="Times New Roman" panose="02020603050405020304" pitchFamily="18" charset="0"/>
                  </a:rPr>
                  <a:t>k</a:t>
                </a:r>
                <a14:m>
                  <m:oMath xmlns:m="http://schemas.openxmlformats.org/officeDocument/2006/math">
                    <m:sSup>
                      <m:sSupPr>
                        <m:ctrlPr>
                          <a:rPr lang="en-US" altLang="en-US" sz="2000" i="1" dirty="0">
                            <a:latin typeface="Cambria Math" panose="02040503050406030204" pitchFamily="18" charset="0"/>
                            <a:cs typeface="Times New Roman" panose="02020603050405020304" pitchFamily="18" charset="0"/>
                          </a:rPr>
                        </m:ctrlPr>
                      </m:sSupPr>
                      <m:e>
                        <m:r>
                          <a:rPr lang="en-US" altLang="en-US" sz="2000" i="1" dirty="0">
                            <a:latin typeface="Cambria Math" panose="02040503050406030204" pitchFamily="18" charset="0"/>
                            <a:cs typeface="Times New Roman" panose="02020603050405020304" pitchFamily="18" charset="0"/>
                          </a:rPr>
                          <m:t> </m:t>
                        </m:r>
                        <m:r>
                          <a:rPr lang="en-US" altLang="en-US" sz="2000" i="1" dirty="0">
                            <a:latin typeface="Cambria Math" panose="02040503050406030204" pitchFamily="18" charset="0"/>
                            <a:cs typeface="Times New Roman" panose="02020603050405020304" pitchFamily="18" charset="0"/>
                          </a:rPr>
                          <m:t>𝑙𝑜𝑔</m:t>
                        </m:r>
                      </m:e>
                      <m:sup>
                        <m:r>
                          <a:rPr lang="en-US" altLang="en-US" sz="2000" i="1" dirty="0">
                            <a:latin typeface="Cambria Math" panose="02040503050406030204" pitchFamily="18" charset="0"/>
                            <a:cs typeface="Times New Roman" panose="02020603050405020304" pitchFamily="18" charset="0"/>
                          </a:rPr>
                          <m:t>𝑝</m:t>
                        </m:r>
                      </m:sup>
                    </m:sSup>
                  </m:oMath>
                </a14:m>
                <a:r>
                  <a:rPr lang="en-US" altLang="en-US" sz="2000" dirty="0">
                    <a:latin typeface="Cambria" panose="02040503050406030204" pitchFamily="18" charset="0"/>
                    <a:ea typeface="Cambria" panose="02040503050406030204" pitchFamily="18" charset="0"/>
                    <a:cs typeface="Times New Roman" panose="02020603050405020304" pitchFamily="18" charset="0"/>
                  </a:rPr>
                  <a:t> n)</a:t>
                </a:r>
                <a:endParaRPr lang="en-US" sz="2000" dirty="0">
                  <a:latin typeface="Cambria" panose="02040503050406030204" pitchFamily="18" charset="0"/>
                  <a:ea typeface="Cambria" panose="020405030504060302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US" sz="2000" dirty="0">
                    <a:latin typeface="Cambria" panose="02040503050406030204" pitchFamily="18" charset="0"/>
                    <a:ea typeface="Cambria" panose="02040503050406030204" pitchFamily="18" charset="0"/>
                    <a:cs typeface="Times New Roman" panose="02020603050405020304" pitchFamily="18" charset="0"/>
                  </a:rPr>
                  <a:t>a  = 2, b = 2, k = 1, p = 0</a:t>
                </a:r>
              </a:p>
              <a:p>
                <a:pPr marL="285750" indent="-285750">
                  <a:lnSpc>
                    <a:spcPct val="150000"/>
                  </a:lnSpc>
                  <a:buFont typeface="Arial" panose="020B0604020202020204" pitchFamily="34" charset="0"/>
                  <a:buChar char="•"/>
                </a:pPr>
                <a:r>
                  <a:rPr lang="en-US" altLang="en-US" sz="2000" dirty="0">
                    <a:latin typeface="Cambria" panose="02040503050406030204" pitchFamily="18" charset="0"/>
                    <a:ea typeface="Cambria" panose="02040503050406030204" pitchFamily="18" charset="0"/>
                    <a:cs typeface="Times New Roman" panose="02020603050405020304" pitchFamily="18" charset="0"/>
                  </a:rPr>
                  <a:t>a = b</a:t>
                </a:r>
                <a:r>
                  <a:rPr lang="en-US" altLang="en-US" sz="2000" baseline="30000" dirty="0">
                    <a:latin typeface="Cambria" panose="02040503050406030204" pitchFamily="18" charset="0"/>
                    <a:ea typeface="Cambria" panose="02040503050406030204" pitchFamily="18" charset="0"/>
                    <a:cs typeface="Times New Roman" panose="02020603050405020304" pitchFamily="18" charset="0"/>
                  </a:rPr>
                  <a:t>k </a:t>
                </a:r>
                <a:r>
                  <a:rPr lang="en-US" altLang="en-US" sz="2000" dirty="0">
                    <a:latin typeface="Cambria" panose="02040503050406030204" pitchFamily="18" charset="0"/>
                    <a:ea typeface="Cambria" panose="02040503050406030204" pitchFamily="18" charset="0"/>
                    <a:cs typeface="Times New Roman" panose="02020603050405020304" pitchFamily="18" charset="0"/>
                  </a:rPr>
                  <a:t>and p &gt; -1: T(n) = O(</a:t>
                </a:r>
                <a:r>
                  <a:rPr lang="en-US" altLang="en-US" sz="2000" dirty="0" err="1">
                    <a:latin typeface="Cambria" panose="02040503050406030204" pitchFamily="18" charset="0"/>
                    <a:ea typeface="Cambria" panose="02040503050406030204" pitchFamily="18" charset="0"/>
                    <a:cs typeface="Times New Roman" panose="02020603050405020304" pitchFamily="18" charset="0"/>
                  </a:rPr>
                  <a:t>n</a:t>
                </a:r>
                <a:r>
                  <a:rPr lang="en-US" altLang="en-US" sz="2000" baseline="30000" dirty="0" err="1">
                    <a:latin typeface="Cambria" panose="02040503050406030204" pitchFamily="18" charset="0"/>
                    <a:ea typeface="Cambria" panose="02040503050406030204" pitchFamily="18" charset="0"/>
                    <a:cs typeface="Times New Roman" panose="02020603050405020304" pitchFamily="18" charset="0"/>
                  </a:rPr>
                  <a:t>k</a:t>
                </a:r>
                <a:r>
                  <a:rPr lang="en-US" altLang="en-US" sz="2000" dirty="0">
                    <a:latin typeface="Cambria" panose="02040503050406030204" pitchFamily="18" charset="0"/>
                    <a:ea typeface="Cambria" panose="02040503050406030204" pitchFamily="18" charset="0"/>
                    <a:cs typeface="Times New Roman" panose="02020603050405020304" pitchFamily="18" charset="0"/>
                  </a:rPr>
                  <a:t> </a:t>
                </a:r>
                <a14:m>
                  <m:oMath xmlns:m="http://schemas.openxmlformats.org/officeDocument/2006/math">
                    <m:sSup>
                      <m:sSupPr>
                        <m:ctrlPr>
                          <a:rPr lang="en-US" altLang="en-US" sz="2000" i="1" dirty="0">
                            <a:latin typeface="Cambria Math" panose="02040503050406030204" pitchFamily="18" charset="0"/>
                            <a:cs typeface="Times New Roman" panose="02020603050405020304" pitchFamily="18" charset="0"/>
                          </a:rPr>
                        </m:ctrlPr>
                      </m:sSupPr>
                      <m:e>
                        <m:r>
                          <a:rPr lang="en-US" altLang="en-US" sz="2000" i="1" dirty="0">
                            <a:latin typeface="Cambria Math" panose="02040503050406030204" pitchFamily="18" charset="0"/>
                            <a:cs typeface="Times New Roman" panose="02020603050405020304" pitchFamily="18" charset="0"/>
                          </a:rPr>
                          <m:t> </m:t>
                        </m:r>
                        <m:r>
                          <a:rPr lang="en-US" altLang="en-US" sz="2000" i="1" dirty="0">
                            <a:latin typeface="Cambria Math" panose="02040503050406030204" pitchFamily="18" charset="0"/>
                            <a:cs typeface="Times New Roman" panose="02020603050405020304" pitchFamily="18" charset="0"/>
                          </a:rPr>
                          <m:t>𝑙𝑜𝑔</m:t>
                        </m:r>
                      </m:e>
                      <m:sup>
                        <m:r>
                          <a:rPr lang="en-US" altLang="en-US" sz="2000" i="1" dirty="0">
                            <a:latin typeface="Cambria Math" panose="02040503050406030204" pitchFamily="18" charset="0"/>
                            <a:cs typeface="Times New Roman" panose="02020603050405020304" pitchFamily="18" charset="0"/>
                          </a:rPr>
                          <m:t>𝑝</m:t>
                        </m:r>
                        <m:r>
                          <a:rPr lang="en-US" altLang="en-US" sz="2000" i="1" dirty="0">
                            <a:latin typeface="Cambria Math" panose="02040503050406030204" pitchFamily="18" charset="0"/>
                            <a:cs typeface="Times New Roman" panose="02020603050405020304" pitchFamily="18" charset="0"/>
                          </a:rPr>
                          <m:t>+1</m:t>
                        </m:r>
                      </m:sup>
                    </m:sSup>
                  </m:oMath>
                </a14:m>
                <a:r>
                  <a:rPr lang="en-US" altLang="en-US" sz="2000" dirty="0">
                    <a:latin typeface="Cambria" panose="02040503050406030204" pitchFamily="18" charset="0"/>
                    <a:ea typeface="Cambria" panose="02040503050406030204" pitchFamily="18" charset="0"/>
                    <a:cs typeface="Times New Roman" panose="02020603050405020304" pitchFamily="18" charset="0"/>
                  </a:rPr>
                  <a:t> n) = O(n log n)</a:t>
                </a:r>
                <a:endParaRPr lang="en-IN" sz="2000" dirty="0">
                  <a:latin typeface="Cambria" panose="02040503050406030204" pitchFamily="18" charset="0"/>
                  <a:ea typeface="Cambria" panose="02040503050406030204" pitchFamily="18" charset="0"/>
                  <a:cs typeface="Times New Roman" panose="02020603050405020304" pitchFamily="18" charset="0"/>
                </a:endParaRPr>
              </a:p>
            </p:txBody>
          </p:sp>
        </mc:Choice>
        <mc:Fallback xmlns="">
          <p:sp>
            <p:nvSpPr>
              <p:cNvPr id="16" name="Rectangle 15">
                <a:extLst>
                  <a:ext uri="{FF2B5EF4-FFF2-40B4-BE49-F238E27FC236}">
                    <a16:creationId xmlns:a16="http://schemas.microsoft.com/office/drawing/2014/main" id="{C839077E-52F9-4E1C-8821-16450FB762AD}"/>
                  </a:ext>
                </a:extLst>
              </p:cNvPr>
              <p:cNvSpPr>
                <a:spLocks noRot="1" noChangeAspect="1" noMove="1" noResize="1" noEditPoints="1" noAdjustHandles="1" noChangeArrowheads="1" noChangeShapeType="1" noTextEdit="1"/>
              </p:cNvSpPr>
              <p:nvPr/>
            </p:nvSpPr>
            <p:spPr>
              <a:xfrm>
                <a:off x="609600" y="3962400"/>
                <a:ext cx="7620000" cy="2343590"/>
              </a:xfrm>
              <a:prstGeom prst="rect">
                <a:avLst/>
              </a:prstGeom>
              <a:blipFill>
                <a:blip r:embed="rId2"/>
                <a:stretch>
                  <a:fillRect l="-800" b="-3646"/>
                </a:stretch>
              </a:blipFill>
            </p:spPr>
            <p:txBody>
              <a:bodyPr/>
              <a:lstStyle/>
              <a:p>
                <a:r>
                  <a:rPr lang="en-IN">
                    <a:noFill/>
                  </a:rPr>
                  <a:t> </a:t>
                </a:r>
              </a:p>
            </p:txBody>
          </p:sp>
        </mc:Fallback>
      </mc:AlternateContent>
    </p:spTree>
    <p:extLst>
      <p:ext uri="{BB962C8B-B14F-4D97-AF65-F5344CB8AC3E}">
        <p14:creationId xmlns:p14="http://schemas.microsoft.com/office/powerpoint/2010/main" val="2827201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34B17C67-4D7A-4EF2-AC38-E8D5F700E17C}"/>
              </a:ext>
            </a:extLst>
          </p:cNvPr>
          <p:cNvSpPr>
            <a:spLocks noGrp="1"/>
          </p:cNvSpPr>
          <p:nvPr>
            <p:ph sz="quarter" idx="10"/>
          </p:nvPr>
        </p:nvSpPr>
        <p:spPr/>
        <p:txBody>
          <a:bodyPr rtlCol="0"/>
          <a:lstStyle/>
          <a:p>
            <a:pPr eaLnBrk="1" fontAlgn="auto" hangingPunct="1">
              <a:spcAft>
                <a:spcPts val="0"/>
              </a:spcAft>
              <a:defRPr/>
            </a:pPr>
            <a:r>
              <a:rPr lang="en-US" dirty="0">
                <a:latin typeface="Times New Roman" panose="02020603050405020304" pitchFamily="18" charset="0"/>
                <a:cs typeface="Times New Roman" panose="02020603050405020304" pitchFamily="18" charset="0"/>
              </a:rPr>
              <a:t>Graph</a:t>
            </a:r>
            <a:endParaRPr lang="en-US" dirty="0"/>
          </a:p>
        </p:txBody>
      </p:sp>
      <p:pic>
        <p:nvPicPr>
          <p:cNvPr id="1026" name="Picture 2">
            <a:extLst>
              <a:ext uri="{FF2B5EF4-FFF2-40B4-BE49-F238E27FC236}">
                <a16:creationId xmlns:a16="http://schemas.microsoft.com/office/drawing/2014/main" id="{045027DA-2F60-4082-B588-6D7F0A421BF6}"/>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tretch>
            <a:fillRect/>
          </a:stretch>
        </p:blipFill>
        <p:spPr bwMode="auto">
          <a:xfrm>
            <a:off x="1604932" y="2057400"/>
            <a:ext cx="5934136" cy="38140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187125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34B17C67-4D7A-4EF2-AC38-E8D5F700E17C}"/>
              </a:ext>
            </a:extLst>
          </p:cNvPr>
          <p:cNvSpPr>
            <a:spLocks noGrp="1"/>
          </p:cNvSpPr>
          <p:nvPr>
            <p:ph sz="quarter" idx="10"/>
          </p:nvPr>
        </p:nvSpPr>
        <p:spPr/>
        <p:txBody>
          <a:bodyPr rtlCol="0"/>
          <a:lstStyle/>
          <a:p>
            <a:pPr eaLnBrk="1" fontAlgn="auto" hangingPunct="1">
              <a:spcAft>
                <a:spcPts val="0"/>
              </a:spcAft>
              <a:defRPr/>
            </a:pPr>
            <a:r>
              <a:rPr lang="en-US" dirty="0">
                <a:latin typeface="Times New Roman" panose="02020603050405020304" pitchFamily="18" charset="0"/>
                <a:cs typeface="Times New Roman" panose="02020603050405020304" pitchFamily="18" charset="0"/>
              </a:rPr>
              <a:t>Quick Sort (Analysis)</a:t>
            </a:r>
          </a:p>
          <a:p>
            <a:pPr eaLnBrk="1" fontAlgn="auto" hangingPunct="1">
              <a:spcAft>
                <a:spcPts val="0"/>
              </a:spcAft>
              <a:defRPr/>
            </a:pPr>
            <a:r>
              <a:rPr lang="en-US" sz="2400" dirty="0">
                <a:latin typeface="Times New Roman" panose="02020603050405020304" pitchFamily="18" charset="0"/>
                <a:cs typeface="Times New Roman" panose="02020603050405020304" pitchFamily="18" charset="0"/>
              </a:rPr>
              <a:t>(Divide and Conquer)</a:t>
            </a:r>
          </a:p>
        </p:txBody>
      </p:sp>
      <p:sp>
        <p:nvSpPr>
          <p:cNvPr id="6" name="Rectangle 5">
            <a:extLst>
              <a:ext uri="{FF2B5EF4-FFF2-40B4-BE49-F238E27FC236}">
                <a16:creationId xmlns:a16="http://schemas.microsoft.com/office/drawing/2014/main" id="{0D24EBC9-4A90-4099-8AA4-4E906061E35B}"/>
              </a:ext>
            </a:extLst>
          </p:cNvPr>
          <p:cNvSpPr/>
          <p:nvPr/>
        </p:nvSpPr>
        <p:spPr>
          <a:xfrm>
            <a:off x="304800" y="1600200"/>
            <a:ext cx="4953000" cy="1323439"/>
          </a:xfrm>
          <a:prstGeom prst="rect">
            <a:avLst/>
          </a:prstGeom>
          <a:ln>
            <a:solidFill>
              <a:schemeClr val="tx1"/>
            </a:solidFill>
          </a:ln>
        </p:spPr>
        <p:txBody>
          <a:bodyPr wrap="square">
            <a:spAutoFit/>
          </a:bodyPr>
          <a:lstStyle/>
          <a:p>
            <a:r>
              <a:rPr lang="en-US" sz="1600" b="1" dirty="0" err="1">
                <a:latin typeface="Courier New" panose="02070309020205020404" pitchFamily="49" charset="0"/>
                <a:cs typeface="Courier New" panose="02070309020205020404" pitchFamily="49" charset="0"/>
              </a:rPr>
              <a:t>QuickSort</a:t>
            </a:r>
            <a:r>
              <a:rPr lang="en-US" sz="1600" dirty="0">
                <a:latin typeface="Courier New" panose="02070309020205020404" pitchFamily="49" charset="0"/>
                <a:cs typeface="Courier New" panose="02070309020205020404" pitchFamily="49" charset="0"/>
              </a:rPr>
              <a:t>(</a:t>
            </a:r>
            <a:r>
              <a:rPr lang="en-US" sz="1600" dirty="0" err="1">
                <a:latin typeface="Courier New" panose="02070309020205020404" pitchFamily="49" charset="0"/>
                <a:cs typeface="Courier New" panose="02070309020205020404" pitchFamily="49" charset="0"/>
              </a:rPr>
              <a:t>arr</a:t>
            </a:r>
            <a:r>
              <a:rPr lang="en-US" sz="1600" dirty="0">
                <a:latin typeface="Courier New" panose="02070309020205020404" pitchFamily="49" charset="0"/>
                <a:cs typeface="Courier New" panose="02070309020205020404" pitchFamily="49" charset="0"/>
              </a:rPr>
              <a:t>, low, high){</a:t>
            </a:r>
          </a:p>
          <a:p>
            <a:r>
              <a:rPr lang="en-US" sz="1600" b="1" dirty="0">
                <a:latin typeface="Courier New" panose="02070309020205020404" pitchFamily="49" charset="0"/>
                <a:cs typeface="Courier New" panose="02070309020205020404" pitchFamily="49" charset="0"/>
              </a:rPr>
              <a:t>if </a:t>
            </a:r>
            <a:r>
              <a:rPr lang="en-US" sz="1600" dirty="0">
                <a:latin typeface="Courier New" panose="02070309020205020404" pitchFamily="49" charset="0"/>
                <a:cs typeface="Courier New" panose="02070309020205020404" pitchFamily="49" charset="0"/>
              </a:rPr>
              <a:t>low &lt; high </a:t>
            </a:r>
            <a:r>
              <a:rPr lang="en-US" sz="1600" b="1" dirty="0">
                <a:latin typeface="Courier New" panose="02070309020205020404" pitchFamily="49" charset="0"/>
                <a:cs typeface="Courier New" panose="02070309020205020404" pitchFamily="49" charset="0"/>
              </a:rPr>
              <a:t>then</a:t>
            </a:r>
          </a:p>
          <a:p>
            <a:r>
              <a:rPr lang="en-US" sz="1600" dirty="0">
                <a:latin typeface="Courier New" panose="02070309020205020404" pitchFamily="49" charset="0"/>
                <a:cs typeface="Courier New" panose="02070309020205020404" pitchFamily="49" charset="0"/>
              </a:rPr>
              <a:t>	pi </a:t>
            </a:r>
            <a:r>
              <a:rPr lang="en-US" sz="1600" dirty="0">
                <a:latin typeface="Courier New" panose="02070309020205020404" pitchFamily="49" charset="0"/>
                <a:cs typeface="Courier New" panose="02070309020205020404" pitchFamily="49" charset="0"/>
                <a:sym typeface="Wingdings" panose="05000000000000000000" pitchFamily="2" charset="2"/>
              </a:rPr>
              <a:t></a:t>
            </a:r>
            <a:r>
              <a:rPr lang="en-US" sz="1600" dirty="0">
                <a:latin typeface="Courier New" panose="02070309020205020404" pitchFamily="49" charset="0"/>
                <a:cs typeface="Courier New" panose="02070309020205020404" pitchFamily="49" charset="0"/>
              </a:rPr>
              <a:t> partition(</a:t>
            </a:r>
            <a:r>
              <a:rPr lang="en-US" sz="1600" dirty="0" err="1">
                <a:latin typeface="Courier New" panose="02070309020205020404" pitchFamily="49" charset="0"/>
                <a:cs typeface="Courier New" panose="02070309020205020404" pitchFamily="49" charset="0"/>
              </a:rPr>
              <a:t>arr</a:t>
            </a:r>
            <a:r>
              <a:rPr lang="en-US" sz="1600" dirty="0">
                <a:latin typeface="Courier New" panose="02070309020205020404" pitchFamily="49" charset="0"/>
                <a:cs typeface="Courier New" panose="02070309020205020404" pitchFamily="49" charset="0"/>
              </a:rPr>
              <a:t>, low, high)</a:t>
            </a:r>
          </a:p>
          <a:p>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quickSort</a:t>
            </a:r>
            <a:r>
              <a:rPr lang="en-US" sz="1600" dirty="0">
                <a:latin typeface="Courier New" panose="02070309020205020404" pitchFamily="49" charset="0"/>
                <a:cs typeface="Courier New" panose="02070309020205020404" pitchFamily="49" charset="0"/>
              </a:rPr>
              <a:t>(</a:t>
            </a:r>
            <a:r>
              <a:rPr lang="en-US" sz="1600" dirty="0" err="1">
                <a:latin typeface="Courier New" panose="02070309020205020404" pitchFamily="49" charset="0"/>
                <a:cs typeface="Courier New" panose="02070309020205020404" pitchFamily="49" charset="0"/>
              </a:rPr>
              <a:t>arr</a:t>
            </a:r>
            <a:r>
              <a:rPr lang="en-US" sz="1600" dirty="0">
                <a:latin typeface="Courier New" panose="02070309020205020404" pitchFamily="49" charset="0"/>
                <a:cs typeface="Courier New" panose="02070309020205020404" pitchFamily="49" charset="0"/>
              </a:rPr>
              <a:t>, low, pi - 1)</a:t>
            </a:r>
          </a:p>
          <a:p>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quickSort</a:t>
            </a:r>
            <a:r>
              <a:rPr lang="en-US" sz="1600" dirty="0">
                <a:latin typeface="Courier New" panose="02070309020205020404" pitchFamily="49" charset="0"/>
                <a:cs typeface="Courier New" panose="02070309020205020404" pitchFamily="49" charset="0"/>
              </a:rPr>
              <a:t>(</a:t>
            </a:r>
            <a:r>
              <a:rPr lang="en-US" sz="1600" dirty="0" err="1">
                <a:latin typeface="Courier New" panose="02070309020205020404" pitchFamily="49" charset="0"/>
                <a:cs typeface="Courier New" panose="02070309020205020404" pitchFamily="49" charset="0"/>
              </a:rPr>
              <a:t>arr</a:t>
            </a:r>
            <a:r>
              <a:rPr lang="en-US" sz="1600" dirty="0">
                <a:latin typeface="Courier New" panose="02070309020205020404" pitchFamily="49" charset="0"/>
                <a:cs typeface="Courier New" panose="02070309020205020404" pitchFamily="49" charset="0"/>
              </a:rPr>
              <a:t>, pi + 1, high)</a:t>
            </a:r>
          </a:p>
        </p:txBody>
      </p:sp>
      <p:grpSp>
        <p:nvGrpSpPr>
          <p:cNvPr id="7" name="Group 6">
            <a:extLst>
              <a:ext uri="{FF2B5EF4-FFF2-40B4-BE49-F238E27FC236}">
                <a16:creationId xmlns:a16="http://schemas.microsoft.com/office/drawing/2014/main" id="{DAB58EF9-BFD2-4572-886D-7A06AF89A83A}"/>
              </a:ext>
            </a:extLst>
          </p:cNvPr>
          <p:cNvGrpSpPr/>
          <p:nvPr/>
        </p:nvGrpSpPr>
        <p:grpSpPr>
          <a:xfrm>
            <a:off x="5410200" y="1600200"/>
            <a:ext cx="2935232" cy="1375392"/>
            <a:chOff x="5486400" y="1423472"/>
            <a:chExt cx="2935232" cy="1375392"/>
          </a:xfrm>
        </p:grpSpPr>
        <p:sp>
          <p:nvSpPr>
            <p:cNvPr id="8" name="Arrow: Left 7">
              <a:extLst>
                <a:ext uri="{FF2B5EF4-FFF2-40B4-BE49-F238E27FC236}">
                  <a16:creationId xmlns:a16="http://schemas.microsoft.com/office/drawing/2014/main" id="{919738EA-316E-415F-826F-BB3D9AF899EA}"/>
                </a:ext>
              </a:extLst>
            </p:cNvPr>
            <p:cNvSpPr/>
            <p:nvPr/>
          </p:nvSpPr>
          <p:spPr>
            <a:xfrm>
              <a:off x="5486400" y="1493838"/>
              <a:ext cx="1143000" cy="22860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Arrow: Left 8">
              <a:extLst>
                <a:ext uri="{FF2B5EF4-FFF2-40B4-BE49-F238E27FC236}">
                  <a16:creationId xmlns:a16="http://schemas.microsoft.com/office/drawing/2014/main" id="{BC0DFAF4-AAAB-44B5-8FBD-802D838ECA41}"/>
                </a:ext>
              </a:extLst>
            </p:cNvPr>
            <p:cNvSpPr/>
            <p:nvPr/>
          </p:nvSpPr>
          <p:spPr>
            <a:xfrm>
              <a:off x="5505449" y="2177534"/>
              <a:ext cx="1143000" cy="22860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Left 9">
              <a:extLst>
                <a:ext uri="{FF2B5EF4-FFF2-40B4-BE49-F238E27FC236}">
                  <a16:creationId xmlns:a16="http://schemas.microsoft.com/office/drawing/2014/main" id="{3F5306BC-8A6D-4FBD-AC68-29AC8108193C}"/>
                </a:ext>
              </a:extLst>
            </p:cNvPr>
            <p:cNvSpPr/>
            <p:nvPr/>
          </p:nvSpPr>
          <p:spPr>
            <a:xfrm>
              <a:off x="5524499" y="2499898"/>
              <a:ext cx="1143000" cy="22860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Arrow: Left 10">
              <a:extLst>
                <a:ext uri="{FF2B5EF4-FFF2-40B4-BE49-F238E27FC236}">
                  <a16:creationId xmlns:a16="http://schemas.microsoft.com/office/drawing/2014/main" id="{1C28AE6C-2375-4B94-9097-9A7965EB0592}"/>
                </a:ext>
              </a:extLst>
            </p:cNvPr>
            <p:cNvSpPr/>
            <p:nvPr/>
          </p:nvSpPr>
          <p:spPr>
            <a:xfrm>
              <a:off x="5486400" y="1902052"/>
              <a:ext cx="1143000" cy="22860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F4B3279D-EDF6-4266-A884-AE56C93066DB}"/>
                </a:ext>
              </a:extLst>
            </p:cNvPr>
            <p:cNvSpPr/>
            <p:nvPr/>
          </p:nvSpPr>
          <p:spPr>
            <a:xfrm>
              <a:off x="6858000" y="1423472"/>
              <a:ext cx="607859" cy="369332"/>
            </a:xfrm>
            <a:prstGeom prst="rect">
              <a:avLst/>
            </a:prstGeom>
          </p:spPr>
          <p:txBody>
            <a:bodyPr wrap="none">
              <a:spAutoFit/>
            </a:bodyPr>
            <a:lstStyle/>
            <a:p>
              <a:r>
                <a:rPr lang="en-IN" dirty="0"/>
                <a:t>T(n)</a:t>
              </a:r>
            </a:p>
          </p:txBody>
        </p:sp>
        <p:sp>
          <p:nvSpPr>
            <p:cNvPr id="13" name="Rectangle 12">
              <a:extLst>
                <a:ext uri="{FF2B5EF4-FFF2-40B4-BE49-F238E27FC236}">
                  <a16:creationId xmlns:a16="http://schemas.microsoft.com/office/drawing/2014/main" id="{52D421E0-26BC-41C5-9468-6EABA7A6643E}"/>
                </a:ext>
              </a:extLst>
            </p:cNvPr>
            <p:cNvSpPr/>
            <p:nvPr/>
          </p:nvSpPr>
          <p:spPr>
            <a:xfrm>
              <a:off x="6856139" y="2135618"/>
              <a:ext cx="1565493" cy="369332"/>
            </a:xfrm>
            <a:prstGeom prst="rect">
              <a:avLst/>
            </a:prstGeom>
          </p:spPr>
          <p:txBody>
            <a:bodyPr wrap="none">
              <a:spAutoFit/>
            </a:bodyPr>
            <a:lstStyle/>
            <a:p>
              <a:r>
                <a:rPr lang="en-IN" dirty="0"/>
                <a:t>T(n-1) or T(1)</a:t>
              </a:r>
            </a:p>
          </p:txBody>
        </p:sp>
        <p:sp>
          <p:nvSpPr>
            <p:cNvPr id="14" name="Rectangle 13">
              <a:extLst>
                <a:ext uri="{FF2B5EF4-FFF2-40B4-BE49-F238E27FC236}">
                  <a16:creationId xmlns:a16="http://schemas.microsoft.com/office/drawing/2014/main" id="{CB800B82-2878-43DE-AFBB-81AA4B29DEA2}"/>
                </a:ext>
              </a:extLst>
            </p:cNvPr>
            <p:cNvSpPr/>
            <p:nvPr/>
          </p:nvSpPr>
          <p:spPr>
            <a:xfrm>
              <a:off x="6856138" y="2429532"/>
              <a:ext cx="1565493" cy="369332"/>
            </a:xfrm>
            <a:prstGeom prst="rect">
              <a:avLst/>
            </a:prstGeom>
          </p:spPr>
          <p:txBody>
            <a:bodyPr wrap="none">
              <a:spAutoFit/>
            </a:bodyPr>
            <a:lstStyle/>
            <a:p>
              <a:r>
                <a:rPr lang="en-IN" dirty="0"/>
                <a:t>T(1) or T(n-1)</a:t>
              </a:r>
            </a:p>
          </p:txBody>
        </p:sp>
        <p:sp>
          <p:nvSpPr>
            <p:cNvPr id="15" name="Rectangle 14">
              <a:extLst>
                <a:ext uri="{FF2B5EF4-FFF2-40B4-BE49-F238E27FC236}">
                  <a16:creationId xmlns:a16="http://schemas.microsoft.com/office/drawing/2014/main" id="{D2B96797-C0B0-4A50-990F-24ECEE95E747}"/>
                </a:ext>
              </a:extLst>
            </p:cNvPr>
            <p:cNvSpPr/>
            <p:nvPr/>
          </p:nvSpPr>
          <p:spPr>
            <a:xfrm>
              <a:off x="6838763" y="1831686"/>
              <a:ext cx="646331" cy="369332"/>
            </a:xfrm>
            <a:prstGeom prst="rect">
              <a:avLst/>
            </a:prstGeom>
          </p:spPr>
          <p:txBody>
            <a:bodyPr wrap="none">
              <a:spAutoFit/>
            </a:bodyPr>
            <a:lstStyle/>
            <a:p>
              <a:r>
                <a:rPr lang="en-IN" dirty="0"/>
                <a:t>O(n)</a:t>
              </a:r>
            </a:p>
          </p:txBody>
        </p:sp>
      </p:grpSp>
      <p:sp>
        <p:nvSpPr>
          <p:cNvPr id="16" name="Rectangle 15">
            <a:extLst>
              <a:ext uri="{FF2B5EF4-FFF2-40B4-BE49-F238E27FC236}">
                <a16:creationId xmlns:a16="http://schemas.microsoft.com/office/drawing/2014/main" id="{C839077E-52F9-4E1C-8821-16450FB762AD}"/>
              </a:ext>
            </a:extLst>
          </p:cNvPr>
          <p:cNvSpPr/>
          <p:nvPr/>
        </p:nvSpPr>
        <p:spPr>
          <a:xfrm>
            <a:off x="609600" y="3962400"/>
            <a:ext cx="7620000" cy="2343590"/>
          </a:xfrm>
          <a:prstGeom prst="rect">
            <a:avLst/>
          </a:prstGeom>
        </p:spPr>
        <p:txBody>
          <a:bodyPr wrap="square">
            <a:spAutoFit/>
          </a:bodyPr>
          <a:lstStyle/>
          <a:p>
            <a:pPr>
              <a:lnSpc>
                <a:spcPct val="150000"/>
              </a:lnSpc>
            </a:pPr>
            <a:r>
              <a:rPr lang="en-IN" sz="2000" dirty="0">
                <a:latin typeface="Cambria" panose="02040503050406030204" pitchFamily="18" charset="0"/>
                <a:ea typeface="Cambria" panose="02040503050406030204" pitchFamily="18" charset="0"/>
                <a:cs typeface="Times New Roman" panose="02020603050405020304" pitchFamily="18" charset="0"/>
              </a:rPr>
              <a:t>T(n) = T(n-1) + O(n)</a:t>
            </a:r>
          </a:p>
          <a:p>
            <a:pPr marL="285750" indent="-285750">
              <a:lnSpc>
                <a:spcPct val="150000"/>
              </a:lnSpc>
              <a:buFont typeface="Arial" panose="020B0604020202020204" pitchFamily="34" charset="0"/>
              <a:buChar char="•"/>
            </a:pPr>
            <a:r>
              <a:rPr lang="en-US" sz="2000" dirty="0">
                <a:latin typeface="Cambria" panose="02040503050406030204" pitchFamily="18" charset="0"/>
                <a:ea typeface="Cambria" panose="02040503050406030204" pitchFamily="18" charset="0"/>
                <a:cs typeface="Times New Roman" panose="02020603050405020304" pitchFamily="18" charset="0"/>
              </a:rPr>
              <a:t>R</a:t>
            </a:r>
            <a:r>
              <a:rPr lang="en-IN" sz="2000" dirty="0" err="1">
                <a:latin typeface="Cambria" panose="02040503050406030204" pitchFamily="18" charset="0"/>
                <a:ea typeface="Cambria" panose="02040503050406030204" pitchFamily="18" charset="0"/>
                <a:cs typeface="Times New Roman" panose="02020603050405020304" pitchFamily="18" charset="0"/>
              </a:rPr>
              <a:t>ecall</a:t>
            </a:r>
            <a:r>
              <a:rPr lang="en-IN" sz="2000" dirty="0">
                <a:latin typeface="Cambria" panose="02040503050406030204" pitchFamily="18" charset="0"/>
                <a:ea typeface="Cambria" panose="02040503050406030204" pitchFamily="18" charset="0"/>
                <a:cs typeface="Times New Roman" panose="02020603050405020304" pitchFamily="18" charset="0"/>
              </a:rPr>
              <a:t> Master’s theorem: </a:t>
            </a:r>
            <a:r>
              <a:rPr lang="en-US" sz="2000" dirty="0">
                <a:latin typeface="Cambria" panose="02040503050406030204" pitchFamily="18" charset="0"/>
                <a:ea typeface="Cambria" panose="02040503050406030204" pitchFamily="18" charset="0"/>
                <a:cs typeface="Times New Roman" panose="02020603050405020304" pitchFamily="18" charset="0"/>
              </a:rPr>
              <a:t>𝑇(𝑛) = 𝑎𝑇(𝑛-𝑏)+𝑔(𝑛), </a:t>
            </a:r>
          </a:p>
          <a:p>
            <a:pPr>
              <a:lnSpc>
                <a:spcPct val="150000"/>
              </a:lnSpc>
            </a:pPr>
            <a:r>
              <a:rPr lang="en-US" sz="2000" dirty="0">
                <a:latin typeface="Cambria" panose="02040503050406030204" pitchFamily="18" charset="0"/>
                <a:ea typeface="Cambria" panose="02040503050406030204" pitchFamily="18" charset="0"/>
                <a:cs typeface="Times New Roman" panose="02020603050405020304" pitchFamily="18" charset="0"/>
              </a:rPr>
              <a:t>     where g(n) = </a:t>
            </a:r>
            <a:r>
              <a:rPr lang="en-US" altLang="en-US" sz="2000" dirty="0">
                <a:latin typeface="Cambria" panose="02040503050406030204" pitchFamily="18" charset="0"/>
                <a:ea typeface="Cambria" panose="02040503050406030204" pitchFamily="18" charset="0"/>
                <a:cs typeface="Times New Roman" panose="02020603050405020304" pitchFamily="18" charset="0"/>
              </a:rPr>
              <a:t>O(</a:t>
            </a:r>
            <a:r>
              <a:rPr lang="en-US" altLang="en-US" sz="2000" dirty="0" err="1">
                <a:latin typeface="Cambria" panose="02040503050406030204" pitchFamily="18" charset="0"/>
                <a:ea typeface="Cambria" panose="02040503050406030204" pitchFamily="18" charset="0"/>
                <a:cs typeface="Times New Roman" panose="02020603050405020304" pitchFamily="18" charset="0"/>
              </a:rPr>
              <a:t>n</a:t>
            </a:r>
            <a:r>
              <a:rPr lang="en-US" altLang="en-US" sz="2000" baseline="30000" dirty="0" err="1">
                <a:latin typeface="Cambria" panose="02040503050406030204" pitchFamily="18" charset="0"/>
                <a:ea typeface="Cambria" panose="02040503050406030204" pitchFamily="18" charset="0"/>
                <a:cs typeface="Times New Roman" panose="02020603050405020304" pitchFamily="18" charset="0"/>
              </a:rPr>
              <a:t>k</a:t>
            </a:r>
            <a:r>
              <a:rPr lang="en-US" altLang="en-US" sz="2000" dirty="0">
                <a:latin typeface="Cambria" panose="02040503050406030204" pitchFamily="18" charset="0"/>
                <a:ea typeface="Cambria" panose="02040503050406030204" pitchFamily="18" charset="0"/>
                <a:cs typeface="Times New Roman" panose="02020603050405020304" pitchFamily="18" charset="0"/>
              </a:rPr>
              <a:t>)</a:t>
            </a:r>
            <a:endParaRPr lang="en-US" sz="2000" dirty="0">
              <a:latin typeface="Cambria" panose="02040503050406030204" pitchFamily="18" charset="0"/>
              <a:ea typeface="Cambria" panose="020405030504060302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US" sz="2000" dirty="0">
                <a:latin typeface="Cambria" panose="02040503050406030204" pitchFamily="18" charset="0"/>
                <a:ea typeface="Cambria" panose="02040503050406030204" pitchFamily="18" charset="0"/>
                <a:cs typeface="Times New Roman" panose="02020603050405020304" pitchFamily="18" charset="0"/>
              </a:rPr>
              <a:t>a  = 1, b = 1, k = 1</a:t>
            </a:r>
          </a:p>
          <a:p>
            <a:pPr marL="285750" indent="-285750">
              <a:lnSpc>
                <a:spcPct val="150000"/>
              </a:lnSpc>
              <a:buFont typeface="Arial" panose="020B0604020202020204" pitchFamily="34" charset="0"/>
              <a:buChar char="•"/>
            </a:pPr>
            <a:r>
              <a:rPr lang="en-US" altLang="en-US" sz="2000" dirty="0">
                <a:latin typeface="Cambria" panose="02040503050406030204" pitchFamily="18" charset="0"/>
                <a:ea typeface="Cambria" panose="02040503050406030204" pitchFamily="18" charset="0"/>
                <a:cs typeface="Times New Roman" panose="02020603050405020304" pitchFamily="18" charset="0"/>
              </a:rPr>
              <a:t>a = 1</a:t>
            </a:r>
            <a:r>
              <a:rPr lang="en-US" altLang="en-US" sz="2000" baseline="30000" dirty="0">
                <a:latin typeface="Cambria" panose="02040503050406030204" pitchFamily="18" charset="0"/>
                <a:ea typeface="Cambria" panose="02040503050406030204" pitchFamily="18" charset="0"/>
                <a:cs typeface="Times New Roman" panose="02020603050405020304" pitchFamily="18" charset="0"/>
              </a:rPr>
              <a:t> </a:t>
            </a:r>
            <a:r>
              <a:rPr lang="en-US" altLang="en-US" sz="2000" dirty="0">
                <a:latin typeface="Cambria" panose="02040503050406030204" pitchFamily="18" charset="0"/>
                <a:ea typeface="Cambria" panose="02040503050406030204" pitchFamily="18" charset="0"/>
                <a:cs typeface="Times New Roman" panose="02020603050405020304" pitchFamily="18" charset="0"/>
              </a:rPr>
              <a:t>: T(n) = O(n</a:t>
            </a:r>
            <a:r>
              <a:rPr lang="en-US" altLang="en-US" sz="2000" baseline="30000" dirty="0">
                <a:latin typeface="Cambria" panose="02040503050406030204" pitchFamily="18" charset="0"/>
                <a:ea typeface="Cambria" panose="02040503050406030204" pitchFamily="18" charset="0"/>
                <a:cs typeface="Times New Roman" panose="02020603050405020304" pitchFamily="18" charset="0"/>
              </a:rPr>
              <a:t>k+1</a:t>
            </a:r>
            <a:r>
              <a:rPr lang="en-US" altLang="en-US" sz="2000" dirty="0">
                <a:latin typeface="Cambria" panose="02040503050406030204" pitchFamily="18" charset="0"/>
                <a:ea typeface="Cambria" panose="02040503050406030204" pitchFamily="18" charset="0"/>
                <a:cs typeface="Times New Roman" panose="02020603050405020304" pitchFamily="18" charset="0"/>
              </a:rPr>
              <a:t>) = O(n</a:t>
            </a:r>
            <a:r>
              <a:rPr lang="en-US" altLang="en-US" sz="2000" baseline="30000" dirty="0">
                <a:latin typeface="Cambria" panose="02040503050406030204" pitchFamily="18" charset="0"/>
                <a:ea typeface="Cambria" panose="02040503050406030204" pitchFamily="18" charset="0"/>
                <a:cs typeface="Times New Roman" panose="02020603050405020304" pitchFamily="18" charset="0"/>
              </a:rPr>
              <a:t>2</a:t>
            </a:r>
            <a:r>
              <a:rPr lang="en-US" altLang="en-US" sz="2000" dirty="0">
                <a:latin typeface="Cambria" panose="02040503050406030204" pitchFamily="18" charset="0"/>
                <a:ea typeface="Cambria" panose="02040503050406030204" pitchFamily="18" charset="0"/>
                <a:cs typeface="Times New Roman" panose="02020603050405020304" pitchFamily="18" charset="0"/>
              </a:rPr>
              <a:t>)</a:t>
            </a:r>
            <a:endParaRPr lang="en-IN" sz="2000" dirty="0">
              <a:latin typeface="Cambria" panose="02040503050406030204" pitchFamily="18" charset="0"/>
              <a:ea typeface="Cambria" panose="02040503050406030204" pitchFamily="18" charset="0"/>
              <a:cs typeface="Times New Roman" panose="02020603050405020304" pitchFamily="18" charset="0"/>
            </a:endParaRPr>
          </a:p>
        </p:txBody>
      </p:sp>
    </p:spTree>
    <p:extLst>
      <p:ext uri="{BB962C8B-B14F-4D97-AF65-F5344CB8AC3E}">
        <p14:creationId xmlns:p14="http://schemas.microsoft.com/office/powerpoint/2010/main" val="1027383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34B17C67-4D7A-4EF2-AC38-E8D5F700E17C}"/>
              </a:ext>
            </a:extLst>
          </p:cNvPr>
          <p:cNvSpPr>
            <a:spLocks noGrp="1"/>
          </p:cNvSpPr>
          <p:nvPr>
            <p:ph sz="quarter" idx="10"/>
          </p:nvPr>
        </p:nvSpPr>
        <p:spPr/>
        <p:txBody>
          <a:bodyPr rtlCol="0"/>
          <a:lstStyle/>
          <a:p>
            <a:pPr eaLnBrk="1" fontAlgn="auto" hangingPunct="1">
              <a:spcAft>
                <a:spcPts val="0"/>
              </a:spcAft>
              <a:defRPr/>
            </a:pPr>
            <a:r>
              <a:rPr lang="en-US" dirty="0">
                <a:latin typeface="Times New Roman" panose="02020603050405020304" pitchFamily="18" charset="0"/>
                <a:cs typeface="Times New Roman" panose="02020603050405020304" pitchFamily="18" charset="0"/>
              </a:rPr>
              <a:t>Quick Sort (Analysis)</a:t>
            </a:r>
          </a:p>
          <a:p>
            <a:pPr eaLnBrk="1" fontAlgn="auto" hangingPunct="1">
              <a:spcAft>
                <a:spcPts val="0"/>
              </a:spcAft>
              <a:defRPr/>
            </a:pPr>
            <a:r>
              <a:rPr lang="en-US" sz="2400" dirty="0">
                <a:latin typeface="Times New Roman" panose="02020603050405020304" pitchFamily="18" charset="0"/>
                <a:cs typeface="Times New Roman" panose="02020603050405020304" pitchFamily="18" charset="0"/>
              </a:rPr>
              <a:t>(Divide and Conquer)</a:t>
            </a:r>
          </a:p>
        </p:txBody>
      </p:sp>
      <p:graphicFrame>
        <p:nvGraphicFramePr>
          <p:cNvPr id="5" name="Table 4">
            <a:extLst>
              <a:ext uri="{FF2B5EF4-FFF2-40B4-BE49-F238E27FC236}">
                <a16:creationId xmlns:a16="http://schemas.microsoft.com/office/drawing/2014/main" id="{968116C8-F93E-4999-B754-EF988E206429}"/>
              </a:ext>
            </a:extLst>
          </p:cNvPr>
          <p:cNvGraphicFramePr>
            <a:graphicFrameLocks noGrp="1"/>
          </p:cNvGraphicFramePr>
          <p:nvPr>
            <p:extLst>
              <p:ext uri="{D42A27DB-BD31-4B8C-83A1-F6EECF244321}">
                <p14:modId xmlns:p14="http://schemas.microsoft.com/office/powerpoint/2010/main" val="3468159895"/>
              </p:ext>
            </p:extLst>
          </p:nvPr>
        </p:nvGraphicFramePr>
        <p:xfrm>
          <a:off x="876300" y="2514600"/>
          <a:ext cx="7391400" cy="1158240"/>
        </p:xfrm>
        <a:graphic>
          <a:graphicData uri="http://schemas.openxmlformats.org/drawingml/2006/table">
            <a:tbl>
              <a:tblPr firstRow="1" bandRow="1">
                <a:tableStyleId>{5940675A-B579-460E-94D1-54222C63F5DA}</a:tableStyleId>
              </a:tblPr>
              <a:tblGrid>
                <a:gridCol w="3695700">
                  <a:extLst>
                    <a:ext uri="{9D8B030D-6E8A-4147-A177-3AD203B41FA5}">
                      <a16:colId xmlns:a16="http://schemas.microsoft.com/office/drawing/2014/main" val="4098675219"/>
                    </a:ext>
                  </a:extLst>
                </a:gridCol>
                <a:gridCol w="3695700">
                  <a:extLst>
                    <a:ext uri="{9D8B030D-6E8A-4147-A177-3AD203B41FA5}">
                      <a16:colId xmlns:a16="http://schemas.microsoft.com/office/drawing/2014/main" val="3340698752"/>
                    </a:ext>
                  </a:extLst>
                </a:gridCol>
              </a:tblGrid>
              <a:tr h="370840">
                <a:tc>
                  <a:txBody>
                    <a:bodyPr/>
                    <a:lstStyle/>
                    <a:p>
                      <a:pPr algn="ctr"/>
                      <a:r>
                        <a:rPr lang="en-US" sz="2400"/>
                        <a:t>Advantages</a:t>
                      </a:r>
                      <a:endParaRPr lang="en-IN" sz="2400" dirty="0"/>
                    </a:p>
                  </a:txBody>
                  <a:tcPr/>
                </a:tc>
                <a:tc>
                  <a:txBody>
                    <a:bodyPr/>
                    <a:lstStyle/>
                    <a:p>
                      <a:pPr algn="ctr"/>
                      <a:r>
                        <a:rPr lang="en-US" sz="2400"/>
                        <a:t>Disadvantages</a:t>
                      </a:r>
                      <a:endParaRPr lang="en-IN" sz="2400" dirty="0"/>
                    </a:p>
                  </a:txBody>
                  <a:tcPr/>
                </a:tc>
                <a:extLst>
                  <a:ext uri="{0D108BD9-81ED-4DB2-BD59-A6C34878D82A}">
                    <a16:rowId xmlns:a16="http://schemas.microsoft.com/office/drawing/2014/main" val="1942767862"/>
                  </a:ext>
                </a:extLst>
              </a:tr>
              <a:tr h="370840">
                <a:tc>
                  <a:txBody>
                    <a:bodyPr/>
                    <a:lstStyle/>
                    <a:p>
                      <a:pPr marL="285750" indent="-285750" algn="just">
                        <a:buFont typeface="Arial" panose="020B0604020202020204" pitchFamily="34" charset="0"/>
                        <a:buChar char="•"/>
                      </a:pPr>
                      <a:r>
                        <a:rPr lang="en-US" sz="2000" dirty="0"/>
                        <a:t>In-Place Sorting</a:t>
                      </a:r>
                    </a:p>
                    <a:p>
                      <a:pPr marL="285750" indent="-285750" algn="just">
                        <a:buFont typeface="Arial" panose="020B0604020202020204" pitchFamily="34" charset="0"/>
                        <a:buChar char="•"/>
                      </a:pPr>
                      <a:r>
                        <a:rPr lang="en-US" sz="2000" dirty="0"/>
                        <a:t>Parallelizable</a:t>
                      </a:r>
                      <a:endParaRPr lang="en-IN" sz="2000" dirty="0"/>
                    </a:p>
                  </a:txBody>
                  <a:tcPr/>
                </a:tc>
                <a:tc>
                  <a:txBody>
                    <a:bodyPr/>
                    <a:lstStyle/>
                    <a:p>
                      <a:pPr marL="285750" indent="-285750" algn="just">
                        <a:buFont typeface="Arial" panose="020B0604020202020204" pitchFamily="34" charset="0"/>
                        <a:buChar char="•"/>
                      </a:pPr>
                      <a:r>
                        <a:rPr lang="en-US" sz="2000" dirty="0"/>
                        <a:t>Not stable</a:t>
                      </a:r>
                    </a:p>
                    <a:p>
                      <a:pPr marL="285750" indent="-285750" algn="just">
                        <a:buFont typeface="Arial" panose="020B0604020202020204" pitchFamily="34" charset="0"/>
                        <a:buChar char="•"/>
                      </a:pPr>
                      <a:r>
                        <a:rPr lang="en-US" sz="2000" dirty="0"/>
                        <a:t>Depends on Pivot Choice</a:t>
                      </a:r>
                      <a:endParaRPr lang="en-IN" sz="2000" dirty="0"/>
                    </a:p>
                  </a:txBody>
                  <a:tcPr/>
                </a:tc>
                <a:extLst>
                  <a:ext uri="{0D108BD9-81ED-4DB2-BD59-A6C34878D82A}">
                    <a16:rowId xmlns:a16="http://schemas.microsoft.com/office/drawing/2014/main" val="306500513"/>
                  </a:ext>
                </a:extLst>
              </a:tr>
            </a:tbl>
          </a:graphicData>
        </a:graphic>
      </p:graphicFrame>
    </p:spTree>
    <p:extLst>
      <p:ext uri="{BB962C8B-B14F-4D97-AF65-F5344CB8AC3E}">
        <p14:creationId xmlns:p14="http://schemas.microsoft.com/office/powerpoint/2010/main" val="369253530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34B17C67-4D7A-4EF2-AC38-E8D5F700E17C}"/>
              </a:ext>
            </a:extLst>
          </p:cNvPr>
          <p:cNvSpPr>
            <a:spLocks noGrp="1"/>
          </p:cNvSpPr>
          <p:nvPr>
            <p:ph sz="quarter" idx="10"/>
          </p:nvPr>
        </p:nvSpPr>
        <p:spPr>
          <a:xfrm>
            <a:off x="36442" y="1790700"/>
            <a:ext cx="9107557" cy="3467100"/>
          </a:xfrm>
        </p:spPr>
        <p:txBody>
          <a:bodyPr rtlCol="0"/>
          <a:lstStyle/>
          <a:p>
            <a:pPr algn="ctr" eaLnBrk="1" fontAlgn="auto" hangingPunct="1">
              <a:spcAft>
                <a:spcPts val="0"/>
              </a:spcAft>
              <a:defRPr/>
            </a:pPr>
            <a:r>
              <a:rPr lang="en-US" dirty="0">
                <a:latin typeface="Times New Roman" panose="02020603050405020304" pitchFamily="18" charset="0"/>
                <a:cs typeface="Times New Roman" panose="02020603050405020304" pitchFamily="18" charset="0"/>
              </a:rPr>
              <a:t>Dynamic Programming</a:t>
            </a:r>
          </a:p>
        </p:txBody>
      </p:sp>
    </p:spTree>
    <p:extLst>
      <p:ext uri="{BB962C8B-B14F-4D97-AF65-F5344CB8AC3E}">
        <p14:creationId xmlns:p14="http://schemas.microsoft.com/office/powerpoint/2010/main" val="147231422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Content Placeholder 2">
            <a:extLst>
              <a:ext uri="{FF2B5EF4-FFF2-40B4-BE49-F238E27FC236}">
                <a16:creationId xmlns:a16="http://schemas.microsoft.com/office/drawing/2014/main" id="{BEF8A033-9BEB-425D-8BD4-26A7E2ED7B49}"/>
              </a:ext>
            </a:extLst>
          </p:cNvPr>
          <p:cNvSpPr>
            <a:spLocks noGrp="1"/>
          </p:cNvSpPr>
          <p:nvPr>
            <p:ph idx="1"/>
          </p:nvPr>
        </p:nvSpPr>
        <p:spPr>
          <a:xfrm>
            <a:off x="304800" y="1493838"/>
            <a:ext cx="8229600" cy="4525962"/>
          </a:xfrm>
        </p:spPr>
        <p:txBody>
          <a:bodyPr/>
          <a:lstStyle/>
          <a:p>
            <a:pPr indent="-285750" algn="just" fontAlgn="base">
              <a:spcAft>
                <a:spcPct val="0"/>
              </a:spcAft>
              <a:buFont typeface="Arial" panose="020B0604020202020204" pitchFamily="34" charset="0"/>
              <a:buChar char="•"/>
            </a:pPr>
            <a:r>
              <a:rPr lang="en-US" sz="2000" dirty="0">
                <a:latin typeface="Courier New" panose="02070309020205020404" pitchFamily="49" charset="0"/>
                <a:cs typeface="Courier New" panose="02070309020205020404" pitchFamily="49" charset="0"/>
              </a:rPr>
              <a:t>A problem-solving technique to solve problems by breaking them down into smaller, overlapping subproblems and solving each subproblem only once.</a:t>
            </a:r>
          </a:p>
          <a:p>
            <a:pPr indent="-285750" algn="just" fontAlgn="base">
              <a:spcAft>
                <a:spcPct val="0"/>
              </a:spcAft>
              <a:buFont typeface="Arial" panose="020B0604020202020204" pitchFamily="34" charset="0"/>
              <a:buChar char="•"/>
            </a:pPr>
            <a:r>
              <a:rPr lang="en-US" sz="2000" dirty="0">
                <a:latin typeface="Courier New" panose="02070309020205020404" pitchFamily="49" charset="0"/>
                <a:cs typeface="Courier New" panose="02070309020205020404" pitchFamily="49" charset="0"/>
              </a:rPr>
              <a:t>Key points:</a:t>
            </a:r>
          </a:p>
          <a:p>
            <a:pPr lvl="1" algn="just" fontAlgn="base">
              <a:spcAft>
                <a:spcPct val="0"/>
              </a:spcAft>
              <a:buFont typeface="Arial" panose="020B0604020202020204" pitchFamily="34" charset="0"/>
              <a:buChar char="•"/>
            </a:pPr>
            <a:r>
              <a:rPr lang="en-US" sz="2000" dirty="0">
                <a:latin typeface="Courier New" panose="02070309020205020404" pitchFamily="49" charset="0"/>
                <a:cs typeface="Courier New" panose="02070309020205020404" pitchFamily="49" charset="0"/>
              </a:rPr>
              <a:t>Optimal Substructure: The problem can be broken down into smaller parts, and solving these smaller parts will lead to an optimal solution for the whole problem.</a:t>
            </a:r>
          </a:p>
          <a:p>
            <a:pPr lvl="1" algn="just" fontAlgn="base">
              <a:spcAft>
                <a:spcPct val="0"/>
              </a:spcAft>
              <a:buFont typeface="Arial" panose="020B0604020202020204" pitchFamily="34" charset="0"/>
              <a:buChar char="•"/>
            </a:pPr>
            <a:r>
              <a:rPr lang="en-US" sz="2000" dirty="0">
                <a:latin typeface="Courier New" panose="02070309020205020404" pitchFamily="49" charset="0"/>
                <a:cs typeface="Courier New" panose="02070309020205020404" pitchFamily="49" charset="0"/>
              </a:rPr>
              <a:t>Memoization: During the computation, the algorithm stores the results of previously solved subproblems in a data structure (often an array or dictionary) for later use for overlapping subproblems.</a:t>
            </a:r>
          </a:p>
        </p:txBody>
      </p:sp>
      <p:sp>
        <p:nvSpPr>
          <p:cNvPr id="4" name="Content Placeholder 3">
            <a:extLst>
              <a:ext uri="{FF2B5EF4-FFF2-40B4-BE49-F238E27FC236}">
                <a16:creationId xmlns:a16="http://schemas.microsoft.com/office/drawing/2014/main" id="{34B17C67-4D7A-4EF2-AC38-E8D5F700E17C}"/>
              </a:ext>
            </a:extLst>
          </p:cNvPr>
          <p:cNvSpPr>
            <a:spLocks noGrp="1"/>
          </p:cNvSpPr>
          <p:nvPr>
            <p:ph sz="quarter" idx="10"/>
          </p:nvPr>
        </p:nvSpPr>
        <p:spPr/>
        <p:txBody>
          <a:bodyPr rtlCol="0"/>
          <a:lstStyle/>
          <a:p>
            <a:pPr algn="just" eaLnBrk="1" fontAlgn="auto" hangingPunct="1">
              <a:spcAft>
                <a:spcPts val="0"/>
              </a:spcAft>
              <a:defRPr/>
            </a:pPr>
            <a:r>
              <a:rPr lang="en-US" dirty="0">
                <a:latin typeface="Times New Roman" panose="02020603050405020304" pitchFamily="18" charset="0"/>
                <a:cs typeface="Times New Roman" panose="02020603050405020304" pitchFamily="18" charset="0"/>
              </a:rPr>
              <a:t>Dynamic Programming</a:t>
            </a:r>
          </a:p>
        </p:txBody>
      </p:sp>
    </p:spTree>
    <p:extLst>
      <p:ext uri="{BB962C8B-B14F-4D97-AF65-F5344CB8AC3E}">
        <p14:creationId xmlns:p14="http://schemas.microsoft.com/office/powerpoint/2010/main" val="1029169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4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4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41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41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Content Placeholder 2">
            <a:extLst>
              <a:ext uri="{FF2B5EF4-FFF2-40B4-BE49-F238E27FC236}">
                <a16:creationId xmlns:a16="http://schemas.microsoft.com/office/drawing/2014/main" id="{BEF8A033-9BEB-425D-8BD4-26A7E2ED7B49}"/>
              </a:ext>
            </a:extLst>
          </p:cNvPr>
          <p:cNvSpPr>
            <a:spLocks noGrp="1"/>
          </p:cNvSpPr>
          <p:nvPr>
            <p:ph idx="1"/>
          </p:nvPr>
        </p:nvSpPr>
        <p:spPr>
          <a:xfrm>
            <a:off x="304800" y="1493838"/>
            <a:ext cx="8229600" cy="1630362"/>
          </a:xfrm>
        </p:spPr>
        <p:txBody>
          <a:bodyPr/>
          <a:lstStyle/>
          <a:p>
            <a:pPr marL="57150" indent="0" algn="just" fontAlgn="base">
              <a:spcAft>
                <a:spcPct val="0"/>
              </a:spcAft>
            </a:pPr>
            <a:r>
              <a:rPr lang="en-US" sz="2000" dirty="0">
                <a:latin typeface="Courier New" panose="02070309020205020404" pitchFamily="49" charset="0"/>
                <a:cs typeface="Courier New" panose="02070309020205020404" pitchFamily="49" charset="0"/>
              </a:rPr>
              <a:t>Fibonacci Series:</a:t>
            </a:r>
          </a:p>
          <a:p>
            <a:pPr marL="57150" indent="0" algn="just" fontAlgn="base">
              <a:spcAft>
                <a:spcPct val="0"/>
              </a:spcAft>
            </a:pPr>
            <a:r>
              <a:rPr lang="en-US" sz="2000" dirty="0">
                <a:latin typeface="Courier New" panose="02070309020205020404" pitchFamily="49" charset="0"/>
                <a:cs typeface="Courier New" panose="02070309020205020404" pitchFamily="49" charset="0"/>
              </a:rPr>
              <a:t>Fib(n)	=	0, if n = 0</a:t>
            </a:r>
          </a:p>
          <a:p>
            <a:pPr marL="57150" indent="0" algn="just" fontAlgn="base">
              <a:spcAft>
                <a:spcPct val="0"/>
              </a:spcAft>
            </a:pPr>
            <a:r>
              <a:rPr lang="en-US" sz="2000" dirty="0">
                <a:latin typeface="Courier New" panose="02070309020205020404" pitchFamily="49" charset="0"/>
                <a:cs typeface="Courier New" panose="02070309020205020404" pitchFamily="49" charset="0"/>
              </a:rPr>
              <a:t>		=	1, if n = 1</a:t>
            </a:r>
          </a:p>
          <a:p>
            <a:pPr marL="57150" indent="0" algn="just" fontAlgn="base">
              <a:spcAft>
                <a:spcPct val="0"/>
              </a:spcAft>
            </a:pPr>
            <a:r>
              <a:rPr lang="en-US" sz="2000" dirty="0">
                <a:latin typeface="Courier New" panose="02070309020205020404" pitchFamily="49" charset="0"/>
                <a:cs typeface="Courier New" panose="02070309020205020404" pitchFamily="49" charset="0"/>
              </a:rPr>
              <a:t>		=	Fib(n-2) + Fib(n-1), Otherwise</a:t>
            </a:r>
          </a:p>
        </p:txBody>
      </p:sp>
      <p:sp>
        <p:nvSpPr>
          <p:cNvPr id="4" name="Content Placeholder 3">
            <a:extLst>
              <a:ext uri="{FF2B5EF4-FFF2-40B4-BE49-F238E27FC236}">
                <a16:creationId xmlns:a16="http://schemas.microsoft.com/office/drawing/2014/main" id="{34B17C67-4D7A-4EF2-AC38-E8D5F700E17C}"/>
              </a:ext>
            </a:extLst>
          </p:cNvPr>
          <p:cNvSpPr>
            <a:spLocks noGrp="1"/>
          </p:cNvSpPr>
          <p:nvPr>
            <p:ph sz="quarter" idx="10"/>
          </p:nvPr>
        </p:nvSpPr>
        <p:spPr/>
        <p:txBody>
          <a:bodyPr rtlCol="0"/>
          <a:lstStyle/>
          <a:p>
            <a:pPr algn="just" eaLnBrk="1" fontAlgn="auto" hangingPunct="1">
              <a:spcAft>
                <a:spcPts val="0"/>
              </a:spcAft>
              <a:defRPr/>
            </a:pPr>
            <a:r>
              <a:rPr lang="en-US" dirty="0">
                <a:latin typeface="Times New Roman" panose="02020603050405020304" pitchFamily="18" charset="0"/>
                <a:cs typeface="Times New Roman" panose="02020603050405020304" pitchFamily="18" charset="0"/>
              </a:rPr>
              <a:t>Dynamic Programming</a:t>
            </a:r>
          </a:p>
        </p:txBody>
      </p:sp>
      <p:grpSp>
        <p:nvGrpSpPr>
          <p:cNvPr id="29" name="Group 28">
            <a:extLst>
              <a:ext uri="{FF2B5EF4-FFF2-40B4-BE49-F238E27FC236}">
                <a16:creationId xmlns:a16="http://schemas.microsoft.com/office/drawing/2014/main" id="{B9CEB06D-8707-4F9F-9E1B-CB228BE6F720}"/>
              </a:ext>
            </a:extLst>
          </p:cNvPr>
          <p:cNvGrpSpPr/>
          <p:nvPr/>
        </p:nvGrpSpPr>
        <p:grpSpPr>
          <a:xfrm>
            <a:off x="4221402" y="3089648"/>
            <a:ext cx="4770198" cy="2839790"/>
            <a:chOff x="2819400" y="3089648"/>
            <a:chExt cx="4770198" cy="2839790"/>
          </a:xfrm>
        </p:grpSpPr>
        <p:sp>
          <p:nvSpPr>
            <p:cNvPr id="2" name="Rectangle 1">
              <a:extLst>
                <a:ext uri="{FF2B5EF4-FFF2-40B4-BE49-F238E27FC236}">
                  <a16:creationId xmlns:a16="http://schemas.microsoft.com/office/drawing/2014/main" id="{9C90EF09-705A-4CC3-A10E-772D1862BD28}"/>
                </a:ext>
              </a:extLst>
            </p:cNvPr>
            <p:cNvSpPr/>
            <p:nvPr/>
          </p:nvSpPr>
          <p:spPr>
            <a:xfrm>
              <a:off x="4178302" y="3089648"/>
              <a:ext cx="787395" cy="369332"/>
            </a:xfrm>
            <a:prstGeom prst="rect">
              <a:avLst/>
            </a:prstGeom>
          </p:spPr>
          <p:txBody>
            <a:bodyPr wrap="none">
              <a:spAutoFit/>
            </a:bodyPr>
            <a:lstStyle/>
            <a:p>
              <a:r>
                <a:rPr lang="en-IN"/>
                <a:t>Fib(5)</a:t>
              </a:r>
              <a:endParaRPr lang="en-IN" dirty="0"/>
            </a:p>
          </p:txBody>
        </p:sp>
        <p:sp>
          <p:nvSpPr>
            <p:cNvPr id="3" name="Rectangle 2">
              <a:extLst>
                <a:ext uri="{FF2B5EF4-FFF2-40B4-BE49-F238E27FC236}">
                  <a16:creationId xmlns:a16="http://schemas.microsoft.com/office/drawing/2014/main" id="{6714CED3-1D8E-47A1-B306-DFFD4532CD4C}"/>
                </a:ext>
              </a:extLst>
            </p:cNvPr>
            <p:cNvSpPr/>
            <p:nvPr/>
          </p:nvSpPr>
          <p:spPr>
            <a:xfrm>
              <a:off x="3433379" y="3733801"/>
              <a:ext cx="787395" cy="369332"/>
            </a:xfrm>
            <a:prstGeom prst="rect">
              <a:avLst/>
            </a:prstGeom>
          </p:spPr>
          <p:txBody>
            <a:bodyPr wrap="none">
              <a:spAutoFit/>
            </a:bodyPr>
            <a:lstStyle/>
            <a:p>
              <a:r>
                <a:rPr lang="en-IN"/>
                <a:t>Fib(3)</a:t>
              </a:r>
              <a:endParaRPr lang="en-IN" dirty="0"/>
            </a:p>
          </p:txBody>
        </p:sp>
        <p:sp>
          <p:nvSpPr>
            <p:cNvPr id="5" name="Rectangle 4">
              <a:extLst>
                <a:ext uri="{FF2B5EF4-FFF2-40B4-BE49-F238E27FC236}">
                  <a16:creationId xmlns:a16="http://schemas.microsoft.com/office/drawing/2014/main" id="{2E151FD8-D3F9-4E98-B3ED-7C738FE5AACE}"/>
                </a:ext>
              </a:extLst>
            </p:cNvPr>
            <p:cNvSpPr/>
            <p:nvPr/>
          </p:nvSpPr>
          <p:spPr>
            <a:xfrm>
              <a:off x="5080005" y="3733800"/>
              <a:ext cx="787395" cy="369332"/>
            </a:xfrm>
            <a:prstGeom prst="rect">
              <a:avLst/>
            </a:prstGeom>
          </p:spPr>
          <p:txBody>
            <a:bodyPr wrap="none">
              <a:spAutoFit/>
            </a:bodyPr>
            <a:lstStyle/>
            <a:p>
              <a:r>
                <a:rPr lang="en-IN" dirty="0"/>
                <a:t>Fib(4)</a:t>
              </a:r>
            </a:p>
          </p:txBody>
        </p:sp>
        <p:sp>
          <p:nvSpPr>
            <p:cNvPr id="6" name="Rectangle 5">
              <a:extLst>
                <a:ext uri="{FF2B5EF4-FFF2-40B4-BE49-F238E27FC236}">
                  <a16:creationId xmlns:a16="http://schemas.microsoft.com/office/drawing/2014/main" id="{FF346543-31C6-47D5-A353-AE20ECB4D1BB}"/>
                </a:ext>
              </a:extLst>
            </p:cNvPr>
            <p:cNvSpPr/>
            <p:nvPr/>
          </p:nvSpPr>
          <p:spPr>
            <a:xfrm>
              <a:off x="2819400" y="4342153"/>
              <a:ext cx="787395" cy="369332"/>
            </a:xfrm>
            <a:prstGeom prst="rect">
              <a:avLst/>
            </a:prstGeom>
          </p:spPr>
          <p:txBody>
            <a:bodyPr wrap="none">
              <a:spAutoFit/>
            </a:bodyPr>
            <a:lstStyle/>
            <a:p>
              <a:r>
                <a:rPr lang="en-IN" dirty="0"/>
                <a:t>Fib(1)</a:t>
              </a:r>
            </a:p>
          </p:txBody>
        </p:sp>
        <p:sp>
          <p:nvSpPr>
            <p:cNvPr id="7" name="Rectangle 6">
              <a:extLst>
                <a:ext uri="{FF2B5EF4-FFF2-40B4-BE49-F238E27FC236}">
                  <a16:creationId xmlns:a16="http://schemas.microsoft.com/office/drawing/2014/main" id="{5EDC3D3C-06F0-4EDB-928E-EEF4256849F1}"/>
                </a:ext>
              </a:extLst>
            </p:cNvPr>
            <p:cNvSpPr/>
            <p:nvPr/>
          </p:nvSpPr>
          <p:spPr>
            <a:xfrm>
              <a:off x="3844565" y="4342153"/>
              <a:ext cx="787395" cy="369332"/>
            </a:xfrm>
            <a:prstGeom prst="rect">
              <a:avLst/>
            </a:prstGeom>
          </p:spPr>
          <p:txBody>
            <a:bodyPr wrap="none">
              <a:spAutoFit/>
            </a:bodyPr>
            <a:lstStyle/>
            <a:p>
              <a:r>
                <a:rPr lang="en-IN" dirty="0"/>
                <a:t>Fib(2)</a:t>
              </a:r>
            </a:p>
          </p:txBody>
        </p:sp>
        <p:sp>
          <p:nvSpPr>
            <p:cNvPr id="8" name="Rectangle 7">
              <a:extLst>
                <a:ext uri="{FF2B5EF4-FFF2-40B4-BE49-F238E27FC236}">
                  <a16:creationId xmlns:a16="http://schemas.microsoft.com/office/drawing/2014/main" id="{0F28ED77-4B84-4A81-BD89-47B35D508454}"/>
                </a:ext>
              </a:extLst>
            </p:cNvPr>
            <p:cNvSpPr/>
            <p:nvPr/>
          </p:nvSpPr>
          <p:spPr>
            <a:xfrm>
              <a:off x="4927605" y="4343400"/>
              <a:ext cx="787395" cy="369332"/>
            </a:xfrm>
            <a:prstGeom prst="rect">
              <a:avLst/>
            </a:prstGeom>
          </p:spPr>
          <p:txBody>
            <a:bodyPr wrap="none">
              <a:spAutoFit/>
            </a:bodyPr>
            <a:lstStyle/>
            <a:p>
              <a:r>
                <a:rPr lang="en-IN" dirty="0"/>
                <a:t>Fib(3)</a:t>
              </a:r>
            </a:p>
          </p:txBody>
        </p:sp>
        <p:sp>
          <p:nvSpPr>
            <p:cNvPr id="9" name="Rectangle 8">
              <a:extLst>
                <a:ext uri="{FF2B5EF4-FFF2-40B4-BE49-F238E27FC236}">
                  <a16:creationId xmlns:a16="http://schemas.microsoft.com/office/drawing/2014/main" id="{D1256536-B243-48A6-9DA0-A18353586FAF}"/>
                </a:ext>
              </a:extLst>
            </p:cNvPr>
            <p:cNvSpPr/>
            <p:nvPr/>
          </p:nvSpPr>
          <p:spPr>
            <a:xfrm>
              <a:off x="6223005" y="4355068"/>
              <a:ext cx="787395" cy="369332"/>
            </a:xfrm>
            <a:prstGeom prst="rect">
              <a:avLst/>
            </a:prstGeom>
          </p:spPr>
          <p:txBody>
            <a:bodyPr wrap="none">
              <a:spAutoFit/>
            </a:bodyPr>
            <a:lstStyle/>
            <a:p>
              <a:r>
                <a:rPr lang="en-IN" dirty="0"/>
                <a:t>Fib(2)</a:t>
              </a:r>
            </a:p>
          </p:txBody>
        </p:sp>
        <p:sp>
          <p:nvSpPr>
            <p:cNvPr id="10" name="Rectangle 9">
              <a:extLst>
                <a:ext uri="{FF2B5EF4-FFF2-40B4-BE49-F238E27FC236}">
                  <a16:creationId xmlns:a16="http://schemas.microsoft.com/office/drawing/2014/main" id="{3E9F0F99-F637-4B38-94A3-45046DB078E0}"/>
                </a:ext>
              </a:extLst>
            </p:cNvPr>
            <p:cNvSpPr/>
            <p:nvPr/>
          </p:nvSpPr>
          <p:spPr>
            <a:xfrm>
              <a:off x="3231835" y="4950505"/>
              <a:ext cx="787395" cy="369332"/>
            </a:xfrm>
            <a:prstGeom prst="rect">
              <a:avLst/>
            </a:prstGeom>
          </p:spPr>
          <p:txBody>
            <a:bodyPr wrap="none">
              <a:spAutoFit/>
            </a:bodyPr>
            <a:lstStyle/>
            <a:p>
              <a:r>
                <a:rPr lang="en-IN" dirty="0"/>
                <a:t>Fib(0)</a:t>
              </a:r>
            </a:p>
          </p:txBody>
        </p:sp>
        <p:sp>
          <p:nvSpPr>
            <p:cNvPr id="11" name="Rectangle 10">
              <a:extLst>
                <a:ext uri="{FF2B5EF4-FFF2-40B4-BE49-F238E27FC236}">
                  <a16:creationId xmlns:a16="http://schemas.microsoft.com/office/drawing/2014/main" id="{4AC8A83B-C082-46F8-9DA6-AEE85B854BEA}"/>
                </a:ext>
              </a:extLst>
            </p:cNvPr>
            <p:cNvSpPr/>
            <p:nvPr/>
          </p:nvSpPr>
          <p:spPr>
            <a:xfrm>
              <a:off x="4120839" y="4950505"/>
              <a:ext cx="787395" cy="369332"/>
            </a:xfrm>
            <a:prstGeom prst="rect">
              <a:avLst/>
            </a:prstGeom>
          </p:spPr>
          <p:txBody>
            <a:bodyPr wrap="none">
              <a:spAutoFit/>
            </a:bodyPr>
            <a:lstStyle/>
            <a:p>
              <a:r>
                <a:rPr lang="en-IN" dirty="0"/>
                <a:t>Fib(1)</a:t>
              </a:r>
            </a:p>
          </p:txBody>
        </p:sp>
        <p:sp>
          <p:nvSpPr>
            <p:cNvPr id="13" name="Rectangle 12">
              <a:extLst>
                <a:ext uri="{FF2B5EF4-FFF2-40B4-BE49-F238E27FC236}">
                  <a16:creationId xmlns:a16="http://schemas.microsoft.com/office/drawing/2014/main" id="{4FE76321-6BA6-4AED-AAD1-C143DFE231F7}"/>
                </a:ext>
              </a:extLst>
            </p:cNvPr>
            <p:cNvSpPr/>
            <p:nvPr/>
          </p:nvSpPr>
          <p:spPr>
            <a:xfrm>
              <a:off x="4798109" y="4951754"/>
              <a:ext cx="787395" cy="369332"/>
            </a:xfrm>
            <a:prstGeom prst="rect">
              <a:avLst/>
            </a:prstGeom>
          </p:spPr>
          <p:txBody>
            <a:bodyPr wrap="none">
              <a:spAutoFit/>
            </a:bodyPr>
            <a:lstStyle/>
            <a:p>
              <a:r>
                <a:rPr lang="en-IN" dirty="0"/>
                <a:t>Fib(2)</a:t>
              </a:r>
            </a:p>
          </p:txBody>
        </p:sp>
        <p:sp>
          <p:nvSpPr>
            <p:cNvPr id="14" name="Rectangle 13">
              <a:extLst>
                <a:ext uri="{FF2B5EF4-FFF2-40B4-BE49-F238E27FC236}">
                  <a16:creationId xmlns:a16="http://schemas.microsoft.com/office/drawing/2014/main" id="{DFF7B983-7A19-4FE3-A40E-EDE06231A225}"/>
                </a:ext>
              </a:extLst>
            </p:cNvPr>
            <p:cNvSpPr/>
            <p:nvPr/>
          </p:nvSpPr>
          <p:spPr>
            <a:xfrm>
              <a:off x="4185379" y="5560106"/>
              <a:ext cx="787395" cy="369332"/>
            </a:xfrm>
            <a:prstGeom prst="rect">
              <a:avLst/>
            </a:prstGeom>
          </p:spPr>
          <p:txBody>
            <a:bodyPr wrap="none">
              <a:spAutoFit/>
            </a:bodyPr>
            <a:lstStyle/>
            <a:p>
              <a:r>
                <a:rPr lang="en-IN" dirty="0"/>
                <a:t>Fib(0)</a:t>
              </a:r>
            </a:p>
          </p:txBody>
        </p:sp>
        <p:sp>
          <p:nvSpPr>
            <p:cNvPr id="15" name="Rectangle 14">
              <a:extLst>
                <a:ext uri="{FF2B5EF4-FFF2-40B4-BE49-F238E27FC236}">
                  <a16:creationId xmlns:a16="http://schemas.microsoft.com/office/drawing/2014/main" id="{971941EA-F831-41C1-B140-3A66CCFA0A74}"/>
                </a:ext>
              </a:extLst>
            </p:cNvPr>
            <p:cNvSpPr/>
            <p:nvPr/>
          </p:nvSpPr>
          <p:spPr>
            <a:xfrm>
              <a:off x="5074383" y="5560106"/>
              <a:ext cx="787395" cy="369332"/>
            </a:xfrm>
            <a:prstGeom prst="rect">
              <a:avLst/>
            </a:prstGeom>
          </p:spPr>
          <p:txBody>
            <a:bodyPr wrap="none">
              <a:spAutoFit/>
            </a:bodyPr>
            <a:lstStyle/>
            <a:p>
              <a:r>
                <a:rPr lang="en-IN" dirty="0"/>
                <a:t>Fib(1)</a:t>
              </a:r>
            </a:p>
          </p:txBody>
        </p:sp>
        <p:sp>
          <p:nvSpPr>
            <p:cNvPr id="16" name="Rectangle 15">
              <a:extLst>
                <a:ext uri="{FF2B5EF4-FFF2-40B4-BE49-F238E27FC236}">
                  <a16:creationId xmlns:a16="http://schemas.microsoft.com/office/drawing/2014/main" id="{7119061F-5FB3-4C12-853F-D1593A34E8B0}"/>
                </a:ext>
              </a:extLst>
            </p:cNvPr>
            <p:cNvSpPr/>
            <p:nvPr/>
          </p:nvSpPr>
          <p:spPr>
            <a:xfrm>
              <a:off x="6139317" y="5322747"/>
              <a:ext cx="787395" cy="369332"/>
            </a:xfrm>
            <a:prstGeom prst="rect">
              <a:avLst/>
            </a:prstGeom>
          </p:spPr>
          <p:txBody>
            <a:bodyPr wrap="none">
              <a:spAutoFit/>
            </a:bodyPr>
            <a:lstStyle/>
            <a:p>
              <a:r>
                <a:rPr lang="en-IN" dirty="0"/>
                <a:t>Fib(0)</a:t>
              </a:r>
            </a:p>
          </p:txBody>
        </p:sp>
        <p:sp>
          <p:nvSpPr>
            <p:cNvPr id="17" name="Rectangle 16">
              <a:extLst>
                <a:ext uri="{FF2B5EF4-FFF2-40B4-BE49-F238E27FC236}">
                  <a16:creationId xmlns:a16="http://schemas.microsoft.com/office/drawing/2014/main" id="{97DC2F34-1B2E-4614-A20E-58120E3ACDF6}"/>
                </a:ext>
              </a:extLst>
            </p:cNvPr>
            <p:cNvSpPr/>
            <p:nvPr/>
          </p:nvSpPr>
          <p:spPr>
            <a:xfrm>
              <a:off x="6802203" y="4950505"/>
              <a:ext cx="787395" cy="369332"/>
            </a:xfrm>
            <a:prstGeom prst="rect">
              <a:avLst/>
            </a:prstGeom>
          </p:spPr>
          <p:txBody>
            <a:bodyPr wrap="none">
              <a:spAutoFit/>
            </a:bodyPr>
            <a:lstStyle/>
            <a:p>
              <a:r>
                <a:rPr lang="en-IN" dirty="0"/>
                <a:t>Fib(1)</a:t>
              </a:r>
            </a:p>
          </p:txBody>
        </p:sp>
        <p:cxnSp>
          <p:nvCxnSpPr>
            <p:cNvPr id="18" name="Straight Connector 17">
              <a:extLst>
                <a:ext uri="{FF2B5EF4-FFF2-40B4-BE49-F238E27FC236}">
                  <a16:creationId xmlns:a16="http://schemas.microsoft.com/office/drawing/2014/main" id="{8D672F63-E8CE-4B9E-9E66-0B2438BB2442}"/>
                </a:ext>
              </a:extLst>
            </p:cNvPr>
            <p:cNvCxnSpPr>
              <a:cxnSpLocks/>
            </p:cNvCxnSpPr>
            <p:nvPr/>
          </p:nvCxnSpPr>
          <p:spPr>
            <a:xfrm flipV="1">
              <a:off x="3844565" y="3276600"/>
              <a:ext cx="340814" cy="364762"/>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AD98F872-A228-4AAE-8702-69A10EF7F7B7}"/>
                </a:ext>
              </a:extLst>
            </p:cNvPr>
            <p:cNvCxnSpPr>
              <a:cxnSpLocks/>
            </p:cNvCxnSpPr>
            <p:nvPr/>
          </p:nvCxnSpPr>
          <p:spPr>
            <a:xfrm flipV="1">
              <a:off x="3088186" y="3978638"/>
              <a:ext cx="340814" cy="364762"/>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16D2A599-E058-4525-8440-7A9CD2DEDDD0}"/>
                </a:ext>
              </a:extLst>
            </p:cNvPr>
            <p:cNvCxnSpPr>
              <a:cxnSpLocks/>
            </p:cNvCxnSpPr>
            <p:nvPr/>
          </p:nvCxnSpPr>
          <p:spPr>
            <a:xfrm flipV="1">
              <a:off x="3622737" y="4662355"/>
              <a:ext cx="340814" cy="364762"/>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4E5118C9-12AE-434C-A611-606F6124FCFD}"/>
                </a:ext>
              </a:extLst>
            </p:cNvPr>
            <p:cNvCxnSpPr>
              <a:cxnSpLocks/>
            </p:cNvCxnSpPr>
            <p:nvPr/>
          </p:nvCxnSpPr>
          <p:spPr>
            <a:xfrm flipV="1">
              <a:off x="5196393" y="4098974"/>
              <a:ext cx="340814" cy="364762"/>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7955664-9F3B-4EE9-AF87-63B5DED576C3}"/>
                </a:ext>
              </a:extLst>
            </p:cNvPr>
            <p:cNvCxnSpPr>
              <a:cxnSpLocks/>
              <a:stCxn id="16" idx="0"/>
            </p:cNvCxnSpPr>
            <p:nvPr/>
          </p:nvCxnSpPr>
          <p:spPr>
            <a:xfrm flipV="1">
              <a:off x="6533015" y="4655073"/>
              <a:ext cx="49639" cy="667674"/>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2C0881D9-352A-468D-B4D3-5AF4D2EFE5F8}"/>
                </a:ext>
              </a:extLst>
            </p:cNvPr>
            <p:cNvCxnSpPr>
              <a:cxnSpLocks/>
            </p:cNvCxnSpPr>
            <p:nvPr/>
          </p:nvCxnSpPr>
          <p:spPr>
            <a:xfrm flipV="1">
              <a:off x="4642996" y="5256966"/>
              <a:ext cx="340814" cy="364762"/>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B399CE9C-A3E3-4CB0-BEE7-B214F91A452B}"/>
                </a:ext>
              </a:extLst>
            </p:cNvPr>
            <p:cNvCxnSpPr>
              <a:cxnSpLocks/>
              <a:stCxn id="5" idx="0"/>
            </p:cNvCxnSpPr>
            <p:nvPr/>
          </p:nvCxnSpPr>
          <p:spPr>
            <a:xfrm flipH="1" flipV="1">
              <a:off x="5044610" y="3363220"/>
              <a:ext cx="429093" cy="37058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6318DB03-5C16-4D32-9E7E-CA16F114553D}"/>
                </a:ext>
              </a:extLst>
            </p:cNvPr>
            <p:cNvCxnSpPr>
              <a:cxnSpLocks/>
            </p:cNvCxnSpPr>
            <p:nvPr/>
          </p:nvCxnSpPr>
          <p:spPr>
            <a:xfrm flipH="1" flipV="1">
              <a:off x="3833940" y="4020703"/>
              <a:ext cx="429093" cy="37058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E67A8F68-0D56-425F-B200-9650C729685C}"/>
                </a:ext>
              </a:extLst>
            </p:cNvPr>
            <p:cNvCxnSpPr>
              <a:cxnSpLocks/>
            </p:cNvCxnSpPr>
            <p:nvPr/>
          </p:nvCxnSpPr>
          <p:spPr>
            <a:xfrm flipH="1" flipV="1">
              <a:off x="5946312" y="4020703"/>
              <a:ext cx="429093" cy="37058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3EFED35-C95A-4BB4-8D94-CC14AAA36A49}"/>
                </a:ext>
              </a:extLst>
            </p:cNvPr>
            <p:cNvCxnSpPr>
              <a:cxnSpLocks/>
            </p:cNvCxnSpPr>
            <p:nvPr/>
          </p:nvCxnSpPr>
          <p:spPr>
            <a:xfrm flipH="1" flipV="1">
              <a:off x="5106755" y="5258635"/>
              <a:ext cx="429093" cy="37058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AA0E7454-A57D-47B6-A492-3F008F85D958}"/>
                </a:ext>
              </a:extLst>
            </p:cNvPr>
            <p:cNvCxnSpPr>
              <a:cxnSpLocks/>
            </p:cNvCxnSpPr>
            <p:nvPr/>
          </p:nvCxnSpPr>
          <p:spPr>
            <a:xfrm flipH="1" flipV="1">
              <a:off x="4190794" y="4670279"/>
              <a:ext cx="429093" cy="37058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22DE8DBA-405A-4A2B-9915-DB7D69B58B0F}"/>
                </a:ext>
              </a:extLst>
            </p:cNvPr>
            <p:cNvCxnSpPr>
              <a:cxnSpLocks/>
            </p:cNvCxnSpPr>
            <p:nvPr/>
          </p:nvCxnSpPr>
          <p:spPr>
            <a:xfrm flipV="1">
              <a:off x="5063816" y="4649238"/>
              <a:ext cx="340814" cy="364762"/>
            </a:xfrm>
            <a:prstGeom prst="line">
              <a:avLst/>
            </a:prstGeom>
            <a:ln w="28575"/>
          </p:spPr>
          <p:style>
            <a:lnRef idx="1">
              <a:schemeClr val="accent1"/>
            </a:lnRef>
            <a:fillRef idx="0">
              <a:schemeClr val="accent1"/>
            </a:fillRef>
            <a:effectRef idx="0">
              <a:schemeClr val="accent1"/>
            </a:effectRef>
            <a:fontRef idx="minor">
              <a:schemeClr val="tx1"/>
            </a:fontRef>
          </p:style>
        </p:cxnSp>
      </p:grpSp>
      <p:sp>
        <p:nvSpPr>
          <p:cNvPr id="35" name="Rectangle 34">
            <a:extLst>
              <a:ext uri="{FF2B5EF4-FFF2-40B4-BE49-F238E27FC236}">
                <a16:creationId xmlns:a16="http://schemas.microsoft.com/office/drawing/2014/main" id="{9A44ED3B-DC8D-4170-9734-97EC20679804}"/>
              </a:ext>
            </a:extLst>
          </p:cNvPr>
          <p:cNvSpPr/>
          <p:nvPr/>
        </p:nvSpPr>
        <p:spPr>
          <a:xfrm>
            <a:off x="230775" y="3134142"/>
            <a:ext cx="3469702" cy="2123658"/>
          </a:xfrm>
          <a:prstGeom prst="rect">
            <a:avLst/>
          </a:prstGeom>
          <a:ln>
            <a:solidFill>
              <a:schemeClr val="tx1"/>
            </a:solidFill>
          </a:ln>
        </p:spPr>
        <p:txBody>
          <a:bodyPr wrap="square">
            <a:spAutoFit/>
          </a:bodyPr>
          <a:lstStyle/>
          <a:p>
            <a:r>
              <a:rPr lang="en-IN" sz="2200" dirty="0"/>
              <a:t>int fib(int n){</a:t>
            </a:r>
          </a:p>
          <a:p>
            <a:r>
              <a:rPr lang="en-IN" sz="2200" dirty="0"/>
              <a:t>  if(n&lt;=1)</a:t>
            </a:r>
          </a:p>
          <a:p>
            <a:r>
              <a:rPr lang="en-IN" sz="2200" dirty="0"/>
              <a:t>     return n;</a:t>
            </a:r>
          </a:p>
          <a:p>
            <a:r>
              <a:rPr lang="en-IN" sz="2200" dirty="0"/>
              <a:t>  else</a:t>
            </a:r>
          </a:p>
          <a:p>
            <a:r>
              <a:rPr lang="en-IN" sz="2200" dirty="0"/>
              <a:t>     return fib(n-2)+fib(n-1);</a:t>
            </a:r>
          </a:p>
          <a:p>
            <a:r>
              <a:rPr lang="en-IN" sz="2200" dirty="0"/>
              <a:t>}</a:t>
            </a:r>
          </a:p>
        </p:txBody>
      </p:sp>
      <p:sp>
        <p:nvSpPr>
          <p:cNvPr id="36" name="Rectangle 35">
            <a:extLst>
              <a:ext uri="{FF2B5EF4-FFF2-40B4-BE49-F238E27FC236}">
                <a16:creationId xmlns:a16="http://schemas.microsoft.com/office/drawing/2014/main" id="{E11460FB-89C8-4560-B14F-B48E22E6BE6E}"/>
              </a:ext>
            </a:extLst>
          </p:cNvPr>
          <p:cNvSpPr/>
          <p:nvPr/>
        </p:nvSpPr>
        <p:spPr>
          <a:xfrm>
            <a:off x="381616" y="5625841"/>
            <a:ext cx="4572000" cy="646331"/>
          </a:xfrm>
          <a:prstGeom prst="rect">
            <a:avLst/>
          </a:prstGeom>
        </p:spPr>
        <p:txBody>
          <a:bodyPr>
            <a:spAutoFit/>
          </a:bodyPr>
          <a:lstStyle/>
          <a:p>
            <a:r>
              <a:rPr lang="en-IN" dirty="0"/>
              <a:t>T(n) = 2T(n-1) + 1</a:t>
            </a:r>
          </a:p>
          <a:p>
            <a:r>
              <a:rPr lang="en-IN" dirty="0"/>
              <a:t>T(n) = O(2^n)</a:t>
            </a:r>
          </a:p>
        </p:txBody>
      </p:sp>
      <p:sp>
        <p:nvSpPr>
          <p:cNvPr id="37" name="Rectangle 36">
            <a:extLst>
              <a:ext uri="{FF2B5EF4-FFF2-40B4-BE49-F238E27FC236}">
                <a16:creationId xmlns:a16="http://schemas.microsoft.com/office/drawing/2014/main" id="{92546818-F547-41AB-95EF-B6AD4BD626A3}"/>
              </a:ext>
            </a:extLst>
          </p:cNvPr>
          <p:cNvSpPr/>
          <p:nvPr/>
        </p:nvSpPr>
        <p:spPr>
          <a:xfrm>
            <a:off x="6853898" y="4950709"/>
            <a:ext cx="787395" cy="369332"/>
          </a:xfrm>
          <a:prstGeom prst="rect">
            <a:avLst/>
          </a:prstGeom>
        </p:spPr>
        <p:txBody>
          <a:bodyPr wrap="none">
            <a:spAutoFit/>
          </a:bodyPr>
          <a:lstStyle/>
          <a:p>
            <a:r>
              <a:rPr lang="en-IN" dirty="0"/>
              <a:t>Fib(1)</a:t>
            </a:r>
          </a:p>
        </p:txBody>
      </p:sp>
      <p:cxnSp>
        <p:nvCxnSpPr>
          <p:cNvPr id="38" name="Straight Connector 37">
            <a:extLst>
              <a:ext uri="{FF2B5EF4-FFF2-40B4-BE49-F238E27FC236}">
                <a16:creationId xmlns:a16="http://schemas.microsoft.com/office/drawing/2014/main" id="{4268D9E7-31E7-483F-BEDE-C77F952E48C3}"/>
              </a:ext>
            </a:extLst>
          </p:cNvPr>
          <p:cNvCxnSpPr>
            <a:cxnSpLocks/>
          </p:cNvCxnSpPr>
          <p:nvPr/>
        </p:nvCxnSpPr>
        <p:spPr>
          <a:xfrm flipH="1" flipV="1">
            <a:off x="6886270" y="4649238"/>
            <a:ext cx="429093" cy="37058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F3B99616-856B-4067-B96B-A8917118DF7D}"/>
              </a:ext>
            </a:extLst>
          </p:cNvPr>
          <p:cNvCxnSpPr>
            <a:cxnSpLocks/>
          </p:cNvCxnSpPr>
          <p:nvPr/>
        </p:nvCxnSpPr>
        <p:spPr>
          <a:xfrm flipH="1" flipV="1">
            <a:off x="8331330" y="4577015"/>
            <a:ext cx="429093" cy="370580"/>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1862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6"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34B17C67-4D7A-4EF2-AC38-E8D5F700E17C}"/>
              </a:ext>
            </a:extLst>
          </p:cNvPr>
          <p:cNvSpPr>
            <a:spLocks noGrp="1"/>
          </p:cNvSpPr>
          <p:nvPr>
            <p:ph sz="quarter" idx="10"/>
          </p:nvPr>
        </p:nvSpPr>
        <p:spPr/>
        <p:txBody>
          <a:bodyPr rtlCol="0"/>
          <a:lstStyle/>
          <a:p>
            <a:pPr algn="just" eaLnBrk="1" fontAlgn="auto" hangingPunct="1">
              <a:spcAft>
                <a:spcPts val="0"/>
              </a:spcAft>
              <a:defRPr/>
            </a:pPr>
            <a:r>
              <a:rPr lang="en-US" dirty="0">
                <a:latin typeface="Times New Roman" panose="02020603050405020304" pitchFamily="18" charset="0"/>
                <a:cs typeface="Times New Roman" panose="02020603050405020304" pitchFamily="18" charset="0"/>
              </a:rPr>
              <a:t>Dynamic Programming</a:t>
            </a:r>
          </a:p>
        </p:txBody>
      </p:sp>
      <p:sp>
        <p:nvSpPr>
          <p:cNvPr id="5" name="Rectangle 4">
            <a:extLst>
              <a:ext uri="{FF2B5EF4-FFF2-40B4-BE49-F238E27FC236}">
                <a16:creationId xmlns:a16="http://schemas.microsoft.com/office/drawing/2014/main" id="{98E4FCAA-8DC3-4776-AACE-FBEF9307C31B}"/>
              </a:ext>
            </a:extLst>
          </p:cNvPr>
          <p:cNvSpPr/>
          <p:nvPr/>
        </p:nvSpPr>
        <p:spPr>
          <a:xfrm>
            <a:off x="533400" y="1997839"/>
            <a:ext cx="8153400" cy="3416320"/>
          </a:xfrm>
          <a:prstGeom prst="rect">
            <a:avLst/>
          </a:prstGeom>
        </p:spPr>
        <p:txBody>
          <a:bodyPr wrap="square">
            <a:spAutoFit/>
          </a:bodyPr>
          <a:lstStyle/>
          <a:p>
            <a:r>
              <a:rPr lang="en-IN" sz="2400" dirty="0"/>
              <a:t>int fib(int n){</a:t>
            </a:r>
          </a:p>
          <a:p>
            <a:r>
              <a:rPr lang="en-IN" sz="2400" dirty="0"/>
              <a:t>	if(n&lt;=1)</a:t>
            </a:r>
          </a:p>
          <a:p>
            <a:r>
              <a:rPr lang="en-IN" sz="2400" dirty="0"/>
              <a:t>		return n;</a:t>
            </a:r>
          </a:p>
          <a:p>
            <a:r>
              <a:rPr lang="en-IN" sz="2400" dirty="0"/>
              <a:t>	else</a:t>
            </a:r>
          </a:p>
          <a:p>
            <a:r>
              <a:rPr lang="en-IN" sz="2400" dirty="0"/>
              <a:t>		F[0]=0; F[1]=1;</a:t>
            </a:r>
          </a:p>
          <a:p>
            <a:r>
              <a:rPr lang="en-IN" sz="2400" dirty="0"/>
              <a:t>		for(int </a:t>
            </a:r>
            <a:r>
              <a:rPr lang="en-IN" sz="2400" dirty="0" err="1"/>
              <a:t>i</a:t>
            </a:r>
            <a:r>
              <a:rPr lang="en-IN" sz="2400" dirty="0"/>
              <a:t>=2;i&lt;=</a:t>
            </a:r>
            <a:r>
              <a:rPr lang="en-IN" sz="2400" dirty="0" err="1"/>
              <a:t>n;i</a:t>
            </a:r>
            <a:r>
              <a:rPr lang="en-IN" sz="2400" dirty="0"/>
              <a:t>++)</a:t>
            </a:r>
          </a:p>
          <a:p>
            <a:r>
              <a:rPr lang="en-IN" sz="2400" dirty="0"/>
              <a:t>			F[</a:t>
            </a:r>
            <a:r>
              <a:rPr lang="en-IN" sz="2400" dirty="0" err="1"/>
              <a:t>i</a:t>
            </a:r>
            <a:r>
              <a:rPr lang="en-IN" sz="2400" dirty="0"/>
              <a:t>]=F[i-2]+F[i-1];</a:t>
            </a:r>
          </a:p>
          <a:p>
            <a:r>
              <a:rPr lang="en-IN" sz="2400" dirty="0"/>
              <a:t>	return F[n];</a:t>
            </a:r>
          </a:p>
          <a:p>
            <a:r>
              <a:rPr lang="en-IN" sz="2400" dirty="0"/>
              <a:t>}</a:t>
            </a:r>
          </a:p>
        </p:txBody>
      </p:sp>
    </p:spTree>
    <p:extLst>
      <p:ext uri="{BB962C8B-B14F-4D97-AF65-F5344CB8AC3E}">
        <p14:creationId xmlns:p14="http://schemas.microsoft.com/office/powerpoint/2010/main" val="166701106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34B17C67-4D7A-4EF2-AC38-E8D5F700E17C}"/>
              </a:ext>
            </a:extLst>
          </p:cNvPr>
          <p:cNvSpPr>
            <a:spLocks noGrp="1"/>
          </p:cNvSpPr>
          <p:nvPr>
            <p:ph sz="quarter" idx="10"/>
          </p:nvPr>
        </p:nvSpPr>
        <p:spPr/>
        <p:txBody>
          <a:bodyPr rtlCol="0"/>
          <a:lstStyle/>
          <a:p>
            <a:pPr algn="just" eaLnBrk="1" fontAlgn="auto" hangingPunct="1">
              <a:spcAft>
                <a:spcPts val="0"/>
              </a:spcAft>
              <a:defRPr/>
            </a:pPr>
            <a:r>
              <a:rPr lang="en-US" dirty="0">
                <a:latin typeface="Times New Roman" panose="02020603050405020304" pitchFamily="18" charset="0"/>
                <a:cs typeface="Times New Roman" panose="02020603050405020304" pitchFamily="18" charset="0"/>
              </a:rPr>
              <a:t>Dynamic Programming</a:t>
            </a:r>
          </a:p>
        </p:txBody>
      </p:sp>
      <p:graphicFrame>
        <p:nvGraphicFramePr>
          <p:cNvPr id="5" name="Table 4">
            <a:extLst>
              <a:ext uri="{FF2B5EF4-FFF2-40B4-BE49-F238E27FC236}">
                <a16:creationId xmlns:a16="http://schemas.microsoft.com/office/drawing/2014/main" id="{968116C8-F93E-4999-B754-EF988E206429}"/>
              </a:ext>
            </a:extLst>
          </p:cNvPr>
          <p:cNvGraphicFramePr>
            <a:graphicFrameLocks noGrp="1"/>
          </p:cNvGraphicFramePr>
          <p:nvPr>
            <p:extLst>
              <p:ext uri="{D42A27DB-BD31-4B8C-83A1-F6EECF244321}">
                <p14:modId xmlns:p14="http://schemas.microsoft.com/office/powerpoint/2010/main" val="785863205"/>
              </p:ext>
            </p:extLst>
          </p:nvPr>
        </p:nvGraphicFramePr>
        <p:xfrm>
          <a:off x="876300" y="1676400"/>
          <a:ext cx="7391400" cy="3063240"/>
        </p:xfrm>
        <a:graphic>
          <a:graphicData uri="http://schemas.openxmlformats.org/drawingml/2006/table">
            <a:tbl>
              <a:tblPr firstRow="1" bandRow="1">
                <a:tableStyleId>{5940675A-B579-460E-94D1-54222C63F5DA}</a:tableStyleId>
              </a:tblPr>
              <a:tblGrid>
                <a:gridCol w="3695700">
                  <a:extLst>
                    <a:ext uri="{9D8B030D-6E8A-4147-A177-3AD203B41FA5}">
                      <a16:colId xmlns:a16="http://schemas.microsoft.com/office/drawing/2014/main" val="4098675219"/>
                    </a:ext>
                  </a:extLst>
                </a:gridCol>
                <a:gridCol w="3695700">
                  <a:extLst>
                    <a:ext uri="{9D8B030D-6E8A-4147-A177-3AD203B41FA5}">
                      <a16:colId xmlns:a16="http://schemas.microsoft.com/office/drawing/2014/main" val="3340698752"/>
                    </a:ext>
                  </a:extLst>
                </a:gridCol>
              </a:tblGrid>
              <a:tr h="370840">
                <a:tc>
                  <a:txBody>
                    <a:bodyPr/>
                    <a:lstStyle/>
                    <a:p>
                      <a:pPr algn="ctr"/>
                      <a:r>
                        <a:rPr lang="en-US" sz="2100"/>
                        <a:t>Advantages</a:t>
                      </a:r>
                      <a:endParaRPr lang="en-IN" sz="2100" dirty="0"/>
                    </a:p>
                  </a:txBody>
                  <a:tcPr/>
                </a:tc>
                <a:tc>
                  <a:txBody>
                    <a:bodyPr/>
                    <a:lstStyle/>
                    <a:p>
                      <a:pPr algn="ctr"/>
                      <a:r>
                        <a:rPr lang="en-US" sz="2100"/>
                        <a:t>Disadvantages</a:t>
                      </a:r>
                      <a:endParaRPr lang="en-IN" sz="2100" dirty="0"/>
                    </a:p>
                  </a:txBody>
                  <a:tcPr/>
                </a:tc>
                <a:extLst>
                  <a:ext uri="{0D108BD9-81ED-4DB2-BD59-A6C34878D82A}">
                    <a16:rowId xmlns:a16="http://schemas.microsoft.com/office/drawing/2014/main" val="1942767862"/>
                  </a:ext>
                </a:extLst>
              </a:tr>
              <a:tr h="370840">
                <a:tc>
                  <a:txBody>
                    <a:bodyPr/>
                    <a:lstStyle/>
                    <a:p>
                      <a:pPr marL="285750" indent="-285750" algn="just">
                        <a:buFont typeface="Arial" panose="020B0604020202020204" pitchFamily="34" charset="0"/>
                        <a:buChar char="•"/>
                      </a:pPr>
                      <a:r>
                        <a:rPr lang="en-US" sz="2100" dirty="0"/>
                        <a:t>Always gives optimal solution</a:t>
                      </a:r>
                    </a:p>
                    <a:p>
                      <a:pPr marL="285750" indent="-285750" algn="just">
                        <a:buFont typeface="Arial" panose="020B0604020202020204" pitchFamily="34" charset="0"/>
                        <a:buChar char="•"/>
                      </a:pPr>
                      <a:r>
                        <a:rPr lang="en-US" sz="2100" dirty="0"/>
                        <a:t>Memoization improves efficiency</a:t>
                      </a:r>
                      <a:endParaRPr lang="en-IN" sz="2100" dirty="0"/>
                    </a:p>
                  </a:txBody>
                  <a:tcPr/>
                </a:tc>
                <a:tc>
                  <a:txBody>
                    <a:bodyPr/>
                    <a:lstStyle/>
                    <a:p>
                      <a:pPr marL="285750" indent="-285750" algn="just">
                        <a:buFont typeface="Arial" panose="020B0604020202020204" pitchFamily="34" charset="0"/>
                        <a:buChar char="•"/>
                      </a:pPr>
                      <a:r>
                        <a:rPr lang="en-US" sz="2100" dirty="0"/>
                        <a:t>Significant memory Usage when dealing with large datasets</a:t>
                      </a:r>
                    </a:p>
                    <a:p>
                      <a:pPr marL="285750" indent="-285750" algn="just">
                        <a:buFont typeface="Arial" panose="020B0604020202020204" pitchFamily="34" charset="0"/>
                        <a:buChar char="•"/>
                      </a:pPr>
                      <a:r>
                        <a:rPr lang="en-US" sz="2100" dirty="0"/>
                        <a:t>Combinatorial explosion of subproblems</a:t>
                      </a:r>
                    </a:p>
                    <a:p>
                      <a:pPr marL="285750" indent="-285750" algn="just">
                        <a:buFont typeface="Arial" panose="020B0604020202020204" pitchFamily="34" charset="0"/>
                        <a:buChar char="•"/>
                      </a:pPr>
                      <a:r>
                        <a:rPr lang="en-US" sz="2100" dirty="0"/>
                        <a:t>Analyzing the time and space complexity can be </a:t>
                      </a:r>
                      <a:r>
                        <a:rPr lang="en-US" sz="2100"/>
                        <a:t>challenging.</a:t>
                      </a:r>
                      <a:endParaRPr lang="en-US" sz="2100" dirty="0"/>
                    </a:p>
                  </a:txBody>
                  <a:tcPr/>
                </a:tc>
                <a:extLst>
                  <a:ext uri="{0D108BD9-81ED-4DB2-BD59-A6C34878D82A}">
                    <a16:rowId xmlns:a16="http://schemas.microsoft.com/office/drawing/2014/main" val="306500513"/>
                  </a:ext>
                </a:extLst>
              </a:tr>
            </a:tbl>
          </a:graphicData>
        </a:graphic>
      </p:graphicFrame>
    </p:spTree>
    <p:extLst>
      <p:ext uri="{BB962C8B-B14F-4D97-AF65-F5344CB8AC3E}">
        <p14:creationId xmlns:p14="http://schemas.microsoft.com/office/powerpoint/2010/main" val="366596050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34B17C67-4D7A-4EF2-AC38-E8D5F700E17C}"/>
              </a:ext>
            </a:extLst>
          </p:cNvPr>
          <p:cNvSpPr>
            <a:spLocks noGrp="1"/>
          </p:cNvSpPr>
          <p:nvPr>
            <p:ph sz="quarter" idx="10"/>
          </p:nvPr>
        </p:nvSpPr>
        <p:spPr/>
        <p:txBody>
          <a:bodyPr rtlCol="0"/>
          <a:lstStyle/>
          <a:p>
            <a:pPr algn="just" eaLnBrk="1" fontAlgn="auto" hangingPunct="1">
              <a:spcAft>
                <a:spcPts val="0"/>
              </a:spcAft>
              <a:defRPr/>
            </a:pPr>
            <a:r>
              <a:rPr lang="en-US" dirty="0">
                <a:latin typeface="Times New Roman" panose="02020603050405020304" pitchFamily="18" charset="0"/>
                <a:cs typeface="Times New Roman" panose="02020603050405020304" pitchFamily="18" charset="0"/>
              </a:rPr>
              <a:t>Dynamic Programming</a:t>
            </a:r>
          </a:p>
        </p:txBody>
      </p:sp>
      <p:graphicFrame>
        <p:nvGraphicFramePr>
          <p:cNvPr id="5" name="Table 4">
            <a:extLst>
              <a:ext uri="{FF2B5EF4-FFF2-40B4-BE49-F238E27FC236}">
                <a16:creationId xmlns:a16="http://schemas.microsoft.com/office/drawing/2014/main" id="{968116C8-F93E-4999-B754-EF988E206429}"/>
              </a:ext>
            </a:extLst>
          </p:cNvPr>
          <p:cNvGraphicFramePr>
            <a:graphicFrameLocks noGrp="1"/>
          </p:cNvGraphicFramePr>
          <p:nvPr>
            <p:extLst>
              <p:ext uri="{D42A27DB-BD31-4B8C-83A1-F6EECF244321}">
                <p14:modId xmlns:p14="http://schemas.microsoft.com/office/powerpoint/2010/main" val="3213186101"/>
              </p:ext>
            </p:extLst>
          </p:nvPr>
        </p:nvGraphicFramePr>
        <p:xfrm>
          <a:off x="876300" y="1676400"/>
          <a:ext cx="7391400" cy="3063240"/>
        </p:xfrm>
        <a:graphic>
          <a:graphicData uri="http://schemas.openxmlformats.org/drawingml/2006/table">
            <a:tbl>
              <a:tblPr firstRow="1" bandRow="1">
                <a:tableStyleId>{5940675A-B579-460E-94D1-54222C63F5DA}</a:tableStyleId>
              </a:tblPr>
              <a:tblGrid>
                <a:gridCol w="3695700">
                  <a:extLst>
                    <a:ext uri="{9D8B030D-6E8A-4147-A177-3AD203B41FA5}">
                      <a16:colId xmlns:a16="http://schemas.microsoft.com/office/drawing/2014/main" val="4098675219"/>
                    </a:ext>
                  </a:extLst>
                </a:gridCol>
                <a:gridCol w="3695700">
                  <a:extLst>
                    <a:ext uri="{9D8B030D-6E8A-4147-A177-3AD203B41FA5}">
                      <a16:colId xmlns:a16="http://schemas.microsoft.com/office/drawing/2014/main" val="3340698752"/>
                    </a:ext>
                  </a:extLst>
                </a:gridCol>
              </a:tblGrid>
              <a:tr h="370840">
                <a:tc>
                  <a:txBody>
                    <a:bodyPr/>
                    <a:lstStyle/>
                    <a:p>
                      <a:pPr algn="ctr"/>
                      <a:r>
                        <a:rPr lang="en-US" sz="2100" dirty="0"/>
                        <a:t>Divide and Conquer</a:t>
                      </a:r>
                      <a:endParaRPr lang="en-IN" sz="2100" dirty="0"/>
                    </a:p>
                  </a:txBody>
                  <a:tcPr/>
                </a:tc>
                <a:tc>
                  <a:txBody>
                    <a:bodyPr/>
                    <a:lstStyle/>
                    <a:p>
                      <a:pPr algn="ctr"/>
                      <a:r>
                        <a:rPr lang="en-US" sz="2100" dirty="0"/>
                        <a:t>Dynamic Programming</a:t>
                      </a:r>
                      <a:endParaRPr lang="en-IN" sz="2100" dirty="0"/>
                    </a:p>
                  </a:txBody>
                  <a:tcPr/>
                </a:tc>
                <a:extLst>
                  <a:ext uri="{0D108BD9-81ED-4DB2-BD59-A6C34878D82A}">
                    <a16:rowId xmlns:a16="http://schemas.microsoft.com/office/drawing/2014/main" val="1942767862"/>
                  </a:ext>
                </a:extLst>
              </a:tr>
              <a:tr h="370840">
                <a:tc>
                  <a:txBody>
                    <a:bodyPr/>
                    <a:lstStyle/>
                    <a:p>
                      <a:pPr marL="285750" indent="-285750" algn="just">
                        <a:buFont typeface="Arial" panose="020B0604020202020204" pitchFamily="34" charset="0"/>
                        <a:buChar char="•"/>
                      </a:pPr>
                      <a:r>
                        <a:rPr lang="en-US" sz="2100" dirty="0"/>
                        <a:t>Top-Down Approach: Dividing problems into smaller parts</a:t>
                      </a:r>
                    </a:p>
                    <a:p>
                      <a:pPr marL="285750" indent="-285750" algn="just">
                        <a:buFont typeface="Arial" panose="020B0604020202020204" pitchFamily="34" charset="0"/>
                        <a:buChar char="•"/>
                      </a:pPr>
                      <a:r>
                        <a:rPr lang="en-US" sz="2100" dirty="0"/>
                        <a:t>Recursion</a:t>
                      </a:r>
                    </a:p>
                    <a:p>
                      <a:pPr marL="285750" indent="-285750" algn="just">
                        <a:buFont typeface="Arial" panose="020B0604020202020204" pitchFamily="34" charset="0"/>
                        <a:buChar char="•"/>
                      </a:pPr>
                      <a:r>
                        <a:rPr lang="en-US" sz="2100" dirty="0"/>
                        <a:t>Suitable for problems with optimal substructure, but it doesn't emphasize the reusability of solutions to subproblems</a:t>
                      </a:r>
                      <a:endParaRPr lang="en-IN" sz="2100" dirty="0"/>
                    </a:p>
                  </a:txBody>
                  <a:tcPr/>
                </a:tc>
                <a:tc>
                  <a:txBody>
                    <a:bodyPr/>
                    <a:lstStyle/>
                    <a:p>
                      <a:pPr marL="285750" indent="-285750" algn="just">
                        <a:buFont typeface="Arial" panose="020B0604020202020204" pitchFamily="34" charset="0"/>
                        <a:buChar char="•"/>
                      </a:pPr>
                      <a:r>
                        <a:rPr lang="en-US" sz="2100" dirty="0"/>
                        <a:t>Bottom-Up Approach: Starting with smaller parts</a:t>
                      </a:r>
                    </a:p>
                    <a:p>
                      <a:pPr marL="285750" indent="-285750" algn="just">
                        <a:buFont typeface="Arial" panose="020B0604020202020204" pitchFamily="34" charset="0"/>
                        <a:buChar char="•"/>
                      </a:pPr>
                      <a:r>
                        <a:rPr lang="en-IN" sz="2100" dirty="0"/>
                        <a:t>Memoization</a:t>
                      </a:r>
                    </a:p>
                    <a:p>
                      <a:pPr marL="285750" indent="-285750" algn="just">
                        <a:buFont typeface="Arial" panose="020B0604020202020204" pitchFamily="34" charset="0"/>
                        <a:buChar char="•"/>
                      </a:pPr>
                      <a:r>
                        <a:rPr lang="en-US" sz="2100" dirty="0"/>
                        <a:t>Suitable for problems with </a:t>
                      </a:r>
                      <a:r>
                        <a:rPr lang="en-US" sz="2100"/>
                        <a:t>optimal substructure with </a:t>
                      </a:r>
                      <a:r>
                        <a:rPr lang="en-US" sz="2100" dirty="0"/>
                        <a:t>reusability of solutions to subproblems</a:t>
                      </a:r>
                      <a:endParaRPr lang="en-IN" sz="2100" dirty="0"/>
                    </a:p>
                  </a:txBody>
                  <a:tcPr/>
                </a:tc>
                <a:extLst>
                  <a:ext uri="{0D108BD9-81ED-4DB2-BD59-A6C34878D82A}">
                    <a16:rowId xmlns:a16="http://schemas.microsoft.com/office/drawing/2014/main" val="306500513"/>
                  </a:ext>
                </a:extLst>
              </a:tr>
            </a:tbl>
          </a:graphicData>
        </a:graphic>
      </p:graphicFrame>
    </p:spTree>
    <p:extLst>
      <p:ext uri="{BB962C8B-B14F-4D97-AF65-F5344CB8AC3E}">
        <p14:creationId xmlns:p14="http://schemas.microsoft.com/office/powerpoint/2010/main" val="305042715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34B17C67-4D7A-4EF2-AC38-E8D5F700E17C}"/>
              </a:ext>
            </a:extLst>
          </p:cNvPr>
          <p:cNvSpPr>
            <a:spLocks noGrp="1"/>
          </p:cNvSpPr>
          <p:nvPr>
            <p:ph sz="quarter" idx="10"/>
          </p:nvPr>
        </p:nvSpPr>
        <p:spPr/>
        <p:txBody>
          <a:bodyPr rtlCol="0"/>
          <a:lstStyle/>
          <a:p>
            <a:pPr algn="just" eaLnBrk="1" fontAlgn="auto" hangingPunct="1">
              <a:spcAft>
                <a:spcPts val="0"/>
              </a:spcAft>
              <a:defRPr/>
            </a:pPr>
            <a:r>
              <a:rPr lang="en-US" dirty="0">
                <a:latin typeface="Times New Roman" panose="02020603050405020304" pitchFamily="18" charset="0"/>
                <a:cs typeface="Times New Roman" panose="02020603050405020304" pitchFamily="18" charset="0"/>
              </a:rPr>
              <a:t>Dynamic Programming</a:t>
            </a:r>
          </a:p>
        </p:txBody>
      </p:sp>
      <p:graphicFrame>
        <p:nvGraphicFramePr>
          <p:cNvPr id="5" name="Table 4">
            <a:extLst>
              <a:ext uri="{FF2B5EF4-FFF2-40B4-BE49-F238E27FC236}">
                <a16:creationId xmlns:a16="http://schemas.microsoft.com/office/drawing/2014/main" id="{968116C8-F93E-4999-B754-EF988E206429}"/>
              </a:ext>
            </a:extLst>
          </p:cNvPr>
          <p:cNvGraphicFramePr>
            <a:graphicFrameLocks noGrp="1"/>
          </p:cNvGraphicFramePr>
          <p:nvPr>
            <p:extLst>
              <p:ext uri="{D42A27DB-BD31-4B8C-83A1-F6EECF244321}">
                <p14:modId xmlns:p14="http://schemas.microsoft.com/office/powerpoint/2010/main" val="233360010"/>
              </p:ext>
            </p:extLst>
          </p:nvPr>
        </p:nvGraphicFramePr>
        <p:xfrm>
          <a:off x="876300" y="1676400"/>
          <a:ext cx="7391400" cy="2743200"/>
        </p:xfrm>
        <a:graphic>
          <a:graphicData uri="http://schemas.openxmlformats.org/drawingml/2006/table">
            <a:tbl>
              <a:tblPr firstRow="1" bandRow="1">
                <a:tableStyleId>{5940675A-B579-460E-94D1-54222C63F5DA}</a:tableStyleId>
              </a:tblPr>
              <a:tblGrid>
                <a:gridCol w="3695700">
                  <a:extLst>
                    <a:ext uri="{9D8B030D-6E8A-4147-A177-3AD203B41FA5}">
                      <a16:colId xmlns:a16="http://schemas.microsoft.com/office/drawing/2014/main" val="4098675219"/>
                    </a:ext>
                  </a:extLst>
                </a:gridCol>
                <a:gridCol w="3695700">
                  <a:extLst>
                    <a:ext uri="{9D8B030D-6E8A-4147-A177-3AD203B41FA5}">
                      <a16:colId xmlns:a16="http://schemas.microsoft.com/office/drawing/2014/main" val="3340698752"/>
                    </a:ext>
                  </a:extLst>
                </a:gridCol>
              </a:tblGrid>
              <a:tr h="370840">
                <a:tc>
                  <a:txBody>
                    <a:bodyPr/>
                    <a:lstStyle/>
                    <a:p>
                      <a:pPr algn="ctr"/>
                      <a:r>
                        <a:rPr lang="en-US" sz="2100" dirty="0"/>
                        <a:t>Greedy Algorithm</a:t>
                      </a:r>
                      <a:endParaRPr lang="en-IN" sz="2100" dirty="0"/>
                    </a:p>
                  </a:txBody>
                  <a:tcPr/>
                </a:tc>
                <a:tc>
                  <a:txBody>
                    <a:bodyPr/>
                    <a:lstStyle/>
                    <a:p>
                      <a:pPr algn="ctr"/>
                      <a:r>
                        <a:rPr lang="en-US" sz="2100" dirty="0"/>
                        <a:t>Dynamic Programming</a:t>
                      </a:r>
                      <a:endParaRPr lang="en-IN" sz="2100" dirty="0"/>
                    </a:p>
                  </a:txBody>
                  <a:tcPr/>
                </a:tc>
                <a:extLst>
                  <a:ext uri="{0D108BD9-81ED-4DB2-BD59-A6C34878D82A}">
                    <a16:rowId xmlns:a16="http://schemas.microsoft.com/office/drawing/2014/main" val="1942767862"/>
                  </a:ext>
                </a:extLst>
              </a:tr>
              <a:tr h="370840">
                <a:tc>
                  <a:txBody>
                    <a:bodyPr/>
                    <a:lstStyle/>
                    <a:p>
                      <a:pPr marL="285750" indent="-285750" algn="just">
                        <a:buFont typeface="Arial" panose="020B0604020202020204" pitchFamily="34" charset="0"/>
                        <a:buChar char="•"/>
                      </a:pPr>
                      <a:r>
                        <a:rPr lang="en-US" sz="2100" dirty="0"/>
                        <a:t>Not guarantees optimal solution</a:t>
                      </a:r>
                    </a:p>
                    <a:p>
                      <a:pPr marL="285750" indent="-285750" algn="just">
                        <a:buFont typeface="Arial" panose="020B0604020202020204" pitchFamily="34" charset="0"/>
                        <a:buChar char="•"/>
                      </a:pPr>
                      <a:r>
                        <a:rPr lang="en-US" sz="2100" dirty="0"/>
                        <a:t>Faster</a:t>
                      </a:r>
                    </a:p>
                    <a:p>
                      <a:pPr marL="285750" indent="-285750" algn="just">
                        <a:buFont typeface="Arial" panose="020B0604020202020204" pitchFamily="34" charset="0"/>
                        <a:buChar char="•"/>
                      </a:pPr>
                      <a:r>
                        <a:rPr lang="en-US" sz="2100" dirty="0"/>
                        <a:t>Local optimization</a:t>
                      </a:r>
                    </a:p>
                    <a:p>
                      <a:pPr marL="285750" indent="-285750" algn="just">
                        <a:buFont typeface="Arial" panose="020B0604020202020204" pitchFamily="34" charset="0"/>
                        <a:buChar char="•"/>
                      </a:pPr>
                      <a:endParaRPr lang="en-US" sz="2100" dirty="0"/>
                    </a:p>
                    <a:p>
                      <a:pPr marL="285750" indent="-285750" algn="just">
                        <a:buFont typeface="Arial" panose="020B0604020202020204" pitchFamily="34" charset="0"/>
                        <a:buChar char="•"/>
                      </a:pPr>
                      <a:r>
                        <a:rPr lang="en-US" sz="2100" dirty="0"/>
                        <a:t>Suitable for approximation problems</a:t>
                      </a:r>
                    </a:p>
                  </a:txBody>
                  <a:tcPr/>
                </a:tc>
                <a:tc>
                  <a:txBody>
                    <a:bodyPr/>
                    <a:lstStyle/>
                    <a:p>
                      <a:pPr marL="285750" indent="-285750" algn="just">
                        <a:buFont typeface="Arial" panose="020B0604020202020204" pitchFamily="34" charset="0"/>
                        <a:buChar char="•"/>
                      </a:pPr>
                      <a:r>
                        <a:rPr lang="en-US" sz="2100" dirty="0"/>
                        <a:t>Guarantees optimal solution</a:t>
                      </a:r>
                    </a:p>
                    <a:p>
                      <a:pPr marL="285750" indent="-285750" algn="just">
                        <a:buFont typeface="Arial" panose="020B0604020202020204" pitchFamily="34" charset="0"/>
                        <a:buChar char="•"/>
                      </a:pPr>
                      <a:endParaRPr lang="en-US" sz="2100" dirty="0"/>
                    </a:p>
                    <a:p>
                      <a:pPr marL="285750" indent="-285750" algn="just">
                        <a:buFont typeface="Arial" panose="020B0604020202020204" pitchFamily="34" charset="0"/>
                        <a:buChar char="•"/>
                      </a:pPr>
                      <a:r>
                        <a:rPr lang="en-US" sz="2100" dirty="0"/>
                        <a:t>Slower</a:t>
                      </a:r>
                    </a:p>
                    <a:p>
                      <a:pPr marL="285750" indent="-285750" algn="just">
                        <a:buFont typeface="Arial" panose="020B0604020202020204" pitchFamily="34" charset="0"/>
                        <a:buChar char="•"/>
                      </a:pPr>
                      <a:r>
                        <a:rPr lang="en-US" sz="2100" dirty="0"/>
                        <a:t>Global optimization via Memoization</a:t>
                      </a:r>
                    </a:p>
                    <a:p>
                      <a:pPr marL="285750" indent="-285750" algn="just">
                        <a:buFont typeface="Arial" panose="020B0604020202020204" pitchFamily="34" charset="0"/>
                        <a:buChar char="•"/>
                      </a:pPr>
                      <a:r>
                        <a:rPr lang="en-US" sz="2100" dirty="0"/>
                        <a:t>Not suitable for approximation problems</a:t>
                      </a:r>
                    </a:p>
                  </a:txBody>
                  <a:tcPr/>
                </a:tc>
                <a:extLst>
                  <a:ext uri="{0D108BD9-81ED-4DB2-BD59-A6C34878D82A}">
                    <a16:rowId xmlns:a16="http://schemas.microsoft.com/office/drawing/2014/main" val="306500513"/>
                  </a:ext>
                </a:extLst>
              </a:tr>
            </a:tbl>
          </a:graphicData>
        </a:graphic>
      </p:graphicFrame>
    </p:spTree>
    <p:extLst>
      <p:ext uri="{BB962C8B-B14F-4D97-AF65-F5344CB8AC3E}">
        <p14:creationId xmlns:p14="http://schemas.microsoft.com/office/powerpoint/2010/main" val="291772074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Content Placeholder 2">
            <a:extLst>
              <a:ext uri="{FF2B5EF4-FFF2-40B4-BE49-F238E27FC236}">
                <a16:creationId xmlns:a16="http://schemas.microsoft.com/office/drawing/2014/main" id="{BEF8A033-9BEB-425D-8BD4-26A7E2ED7B49}"/>
              </a:ext>
            </a:extLst>
          </p:cNvPr>
          <p:cNvSpPr>
            <a:spLocks noGrp="1"/>
          </p:cNvSpPr>
          <p:nvPr>
            <p:ph idx="1"/>
          </p:nvPr>
        </p:nvSpPr>
        <p:spPr>
          <a:xfrm>
            <a:off x="304800" y="1493838"/>
            <a:ext cx="8229600" cy="4525962"/>
          </a:xfrm>
        </p:spPr>
        <p:txBody>
          <a:bodyPr/>
          <a:lstStyle/>
          <a:p>
            <a:pPr marL="571500" indent="-514350" algn="just" fontAlgn="base">
              <a:spcAft>
                <a:spcPct val="0"/>
              </a:spcAft>
              <a:buFont typeface="Arial" panose="020B0604020202020204" pitchFamily="34" charset="0"/>
              <a:buChar char="•"/>
            </a:pPr>
            <a:r>
              <a:rPr lang="en-US" altLang="en-US" sz="2000" dirty="0">
                <a:latin typeface="Times New Roman" panose="02020603050405020304" pitchFamily="18" charset="0"/>
                <a:cs typeface="Times New Roman" panose="02020603050405020304" pitchFamily="18" charset="0"/>
              </a:rPr>
              <a:t>The change-making problem addresses the question of finding the minimum number of coins (of certain denominations) that add up to a given amount of money.</a:t>
            </a:r>
          </a:p>
          <a:p>
            <a:pPr marL="571500" indent="-514350" algn="just" fontAlgn="base">
              <a:spcAft>
                <a:spcPct val="0"/>
              </a:spcAft>
              <a:buFont typeface="Arial" panose="020B0604020202020204" pitchFamily="34" charset="0"/>
              <a:buChar char="•"/>
            </a:pPr>
            <a:r>
              <a:rPr lang="en-US" altLang="en-US" sz="2000" dirty="0">
                <a:latin typeface="Times New Roman" panose="02020603050405020304" pitchFamily="18" charset="0"/>
                <a:cs typeface="Times New Roman" panose="02020603050405020304" pitchFamily="18" charset="0"/>
              </a:rPr>
              <a:t>Suppose, dollar = 100 cents, quarter = 25 cents, dime = 10 cents, nickel = 5 cents, penny = 1 cent.</a:t>
            </a:r>
          </a:p>
          <a:p>
            <a:pPr marL="571500" indent="-514350" algn="just" fontAlgn="base">
              <a:spcAft>
                <a:spcPct val="0"/>
              </a:spcAft>
              <a:buFont typeface="Arial" panose="020B0604020202020204" pitchFamily="34" charset="0"/>
              <a:buChar char="•"/>
            </a:pPr>
            <a:r>
              <a:rPr lang="en-US" altLang="en-US" sz="2000" dirty="0">
                <a:latin typeface="Times New Roman" panose="02020603050405020304" pitchFamily="18" charset="0"/>
                <a:cs typeface="Times New Roman" panose="02020603050405020304" pitchFamily="18" charset="0"/>
              </a:rPr>
              <a:t>E.g.: 286 cents is 2 dollars, 3 quarters, 1 dimes, 1 penny.</a:t>
            </a:r>
          </a:p>
        </p:txBody>
      </p:sp>
      <p:sp>
        <p:nvSpPr>
          <p:cNvPr id="4" name="Content Placeholder 3">
            <a:extLst>
              <a:ext uri="{FF2B5EF4-FFF2-40B4-BE49-F238E27FC236}">
                <a16:creationId xmlns:a16="http://schemas.microsoft.com/office/drawing/2014/main" id="{34B17C67-4D7A-4EF2-AC38-E8D5F700E17C}"/>
              </a:ext>
            </a:extLst>
          </p:cNvPr>
          <p:cNvSpPr>
            <a:spLocks noGrp="1"/>
          </p:cNvSpPr>
          <p:nvPr>
            <p:ph sz="quarter" idx="10"/>
          </p:nvPr>
        </p:nvSpPr>
        <p:spPr/>
        <p:txBody>
          <a:bodyPr rtlCol="0"/>
          <a:lstStyle/>
          <a:p>
            <a:pPr eaLnBrk="1" fontAlgn="auto" hangingPunct="1">
              <a:spcAft>
                <a:spcPts val="0"/>
              </a:spcAft>
              <a:defRPr/>
            </a:pPr>
            <a:r>
              <a:rPr lang="en-US" dirty="0">
                <a:latin typeface="Times New Roman" panose="02020603050405020304" pitchFamily="18" charset="0"/>
                <a:cs typeface="Times New Roman" panose="02020603050405020304" pitchFamily="18" charset="0"/>
              </a:rPr>
              <a:t>Making Change </a:t>
            </a:r>
          </a:p>
          <a:p>
            <a:pPr eaLnBrk="1" fontAlgn="auto" hangingPunct="1">
              <a:spcAft>
                <a:spcPts val="0"/>
              </a:spcAft>
              <a:defRPr/>
            </a:pPr>
            <a:r>
              <a:rPr lang="en-US" sz="2800" dirty="0">
                <a:latin typeface="Times New Roman" panose="02020603050405020304" pitchFamily="18" charset="0"/>
                <a:cs typeface="Times New Roman" panose="02020603050405020304" pitchFamily="18" charset="0"/>
              </a:rPr>
              <a:t>(Dynamic Programming)</a:t>
            </a:r>
            <a:endParaRPr lang="en-US" dirty="0"/>
          </a:p>
        </p:txBody>
      </p:sp>
    </p:spTree>
    <p:extLst>
      <p:ext uri="{BB962C8B-B14F-4D97-AF65-F5344CB8AC3E}">
        <p14:creationId xmlns:p14="http://schemas.microsoft.com/office/powerpoint/2010/main" val="3853369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410">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41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5160</TotalTime>
  <Words>8718</Words>
  <Application>Microsoft Office PowerPoint</Application>
  <PresentationFormat>On-screen Show (4:3)</PresentationFormat>
  <Paragraphs>1557</Paragraphs>
  <Slides>124</Slides>
  <Notes>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124</vt:i4>
      </vt:variant>
    </vt:vector>
  </HeadingPairs>
  <TitlesOfParts>
    <vt:vector size="134" baseType="lpstr">
      <vt:lpstr>Arial</vt:lpstr>
      <vt:lpstr>Calibri</vt:lpstr>
      <vt:lpstr>Cambria</vt:lpstr>
      <vt:lpstr>Cambria Math</vt:lpstr>
      <vt:lpstr>Comic Sans MS</vt:lpstr>
      <vt:lpstr>Courier New</vt:lpstr>
      <vt:lpstr>Forte</vt:lpstr>
      <vt:lpstr>Times New Roman</vt:lpstr>
      <vt:lpstr>Wingdings</vt:lpstr>
      <vt:lpstr>Office Theme</vt:lpstr>
      <vt:lpstr>L5_Algorithm Design Techniques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Admin</dc:creator>
  <cp:lastModifiedBy>Sagar chothani</cp:lastModifiedBy>
  <cp:revision>1080</cp:revision>
  <cp:lastPrinted>2023-07-22T01:21:14Z</cp:lastPrinted>
  <dcterms:created xsi:type="dcterms:W3CDTF">2011-09-14T09:42:05Z</dcterms:created>
  <dcterms:modified xsi:type="dcterms:W3CDTF">2024-05-11T04:14:40Z</dcterms:modified>
</cp:coreProperties>
</file>